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ppt/revisionInfo.xml" ContentType="application/vnd.ms-powerpoint.revisioninfo+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handoutMasterIdLst>
    <p:handoutMasterId r:id="rId27"/>
  </p:handoutMasterIdLst>
  <p:sldIdLst>
    <p:sldId id="256" r:id="rId2"/>
    <p:sldId id="304" r:id="rId3"/>
    <p:sldId id="288" r:id="rId4"/>
    <p:sldId id="280" r:id="rId5"/>
    <p:sldId id="295" r:id="rId6"/>
    <p:sldId id="297" r:id="rId7"/>
    <p:sldId id="296" r:id="rId8"/>
    <p:sldId id="293" r:id="rId9"/>
    <p:sldId id="289" r:id="rId10"/>
    <p:sldId id="292" r:id="rId11"/>
    <p:sldId id="298" r:id="rId12"/>
    <p:sldId id="306" r:id="rId13"/>
    <p:sldId id="269" r:id="rId14"/>
    <p:sldId id="303" r:id="rId15"/>
    <p:sldId id="285" r:id="rId16"/>
    <p:sldId id="302" r:id="rId17"/>
    <p:sldId id="294" r:id="rId18"/>
    <p:sldId id="290" r:id="rId19"/>
    <p:sldId id="300" r:id="rId20"/>
    <p:sldId id="301" r:id="rId21"/>
    <p:sldId id="273" r:id="rId22"/>
    <p:sldId id="286" r:id="rId23"/>
    <p:sldId id="307" r:id="rId24"/>
    <p:sldId id="291" r:id="rId25"/>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D06EFF-6E29-8F09-A5C9-9D80498D000D}" v="956" dt="2023-07-10T04:09:54.3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94"/>
  </p:normalViewPr>
  <p:slideViewPr>
    <p:cSldViewPr snapToGrid="0" snapToObjects="1" showGuides="1">
      <p:cViewPr varScale="1">
        <p:scale>
          <a:sx n="96" d="100"/>
          <a:sy n="96" d="100"/>
        </p:scale>
        <p:origin x="1602" y="90"/>
      </p:cViewPr>
      <p:guideLst>
        <p:guide orient="horz" pos="2381"/>
        <p:guide pos="3368"/>
      </p:guideLst>
    </p:cSldViewPr>
  </p:slideViewPr>
  <p:notesTextViewPr>
    <p:cViewPr>
      <p:scale>
        <a:sx n="1" d="1"/>
        <a:sy n="1" d="1"/>
      </p:scale>
      <p:origin x="0" y="0"/>
    </p:cViewPr>
  </p:notesTextViewPr>
  <p:notesViewPr>
    <p:cSldViewPr snapToGrid="0" snapToObjects="1">
      <p:cViewPr varScale="1">
        <p:scale>
          <a:sx n="150" d="100"/>
          <a:sy n="150" d="100"/>
        </p:scale>
        <p:origin x="572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2AFB4DD-AAE5-6D49-B734-CA032777A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20A2A59-1B74-0D4E-8B08-7DD8686990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A79A6CA-4C76-BC46-98A9-8BBC4DC2D9F2}" type="datetimeFigureOut">
              <a:rPr lang="en-US" smtClean="0"/>
              <a:t>7/10/2023</a:t>
            </a:fld>
            <a:endParaRPr lang="en-US"/>
          </a:p>
        </p:txBody>
      </p:sp>
      <p:sp>
        <p:nvSpPr>
          <p:cNvPr id="4" name="Footer Placeholder 3">
            <a:extLst>
              <a:ext uri="{FF2B5EF4-FFF2-40B4-BE49-F238E27FC236}">
                <a16:creationId xmlns:a16="http://schemas.microsoft.com/office/drawing/2014/main" id="{95ECD271-8C74-7041-B37A-91A2B838F1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B5B8E65-8ABB-2346-BA93-B378481EBD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4DF1F6-28A6-D24C-9932-8441EF8B251B}" type="slidenum">
              <a:rPr lang="en-US" smtClean="0"/>
              <a:t>‹#›</a:t>
            </a:fld>
            <a:endParaRPr lang="en-US"/>
          </a:p>
        </p:txBody>
      </p:sp>
    </p:spTree>
    <p:extLst>
      <p:ext uri="{BB962C8B-B14F-4D97-AF65-F5344CB8AC3E}">
        <p14:creationId xmlns:p14="http://schemas.microsoft.com/office/powerpoint/2010/main" val="11738303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680094-F125-49CE-A0EB-6614B94258B3}" type="datetimeFigureOut">
              <a:rPr lang="en-NZ" smtClean="0"/>
              <a:t>10/07/2023</a:t>
            </a:fld>
            <a:endParaRPr lang="en-NZ"/>
          </a:p>
        </p:txBody>
      </p:sp>
      <p:sp>
        <p:nvSpPr>
          <p:cNvPr id="4" name="Slide Image Placeholder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5A0172-1EBD-4C14-B0AC-D3ECF45131AA}" type="slidenum">
              <a:rPr lang="en-NZ" smtClean="0"/>
              <a:t>‹#›</a:t>
            </a:fld>
            <a:endParaRPr lang="en-NZ"/>
          </a:p>
        </p:txBody>
      </p:sp>
    </p:spTree>
    <p:extLst>
      <p:ext uri="{BB962C8B-B14F-4D97-AF65-F5344CB8AC3E}">
        <p14:creationId xmlns:p14="http://schemas.microsoft.com/office/powerpoint/2010/main" val="1015024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NZ"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Calibri" panose="020F0502020204030204" pitchFamily="34" charset="0"/>
              <a:buChar char="•"/>
              <a:tabLst>
                <a:tab pos="457200" algn="l"/>
              </a:tabLs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Support -</a:t>
            </a:r>
            <a:r>
              <a:rPr lang="en-NZ" sz="1800" dirty="0">
                <a:effectLst/>
                <a:latin typeface="Calibri" panose="020F0502020204030204" pitchFamily="34" charset="0"/>
                <a:ea typeface="Calibri" panose="020F0502020204030204" pitchFamily="34" charset="0"/>
                <a:cs typeface="Times New Roman" panose="02020603050405020304" pitchFamily="18" charset="0"/>
              </a:rPr>
              <a:t> Providing event organisers with advice and information;</a:t>
            </a:r>
          </a:p>
          <a:p>
            <a:pPr marL="342900" lvl="0" indent="-342900">
              <a:lnSpc>
                <a:spcPct val="107000"/>
              </a:lnSpc>
              <a:spcAft>
                <a:spcPts val="800"/>
              </a:spcAft>
              <a:buFont typeface="Calibri" panose="020F0502020204030204" pitchFamily="34" charset="0"/>
              <a:buChar char="•"/>
              <a:tabLst>
                <a:tab pos="457200" algn="l"/>
              </a:tabLs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Approval </a:t>
            </a:r>
            <a:r>
              <a:rPr lang="en-NZ" sz="1800" dirty="0">
                <a:effectLst/>
                <a:latin typeface="Calibri" panose="020F0502020204030204" pitchFamily="34" charset="0"/>
                <a:ea typeface="Calibri" panose="020F0502020204030204" pitchFamily="34" charset="0"/>
                <a:cs typeface="Times New Roman" panose="02020603050405020304" pitchFamily="18" charset="0"/>
              </a:rPr>
              <a:t>– Coordinating and facilitating the Council event approval process, including liaison with various internal teams to seek </a:t>
            </a:r>
            <a:r>
              <a:rPr lang="en-US" sz="1800" dirty="0">
                <a:effectLst/>
                <a:latin typeface="Calibri" panose="020F0502020204030204" pitchFamily="34" charset="0"/>
                <a:ea typeface="Calibri" panose="020F0502020204030204" pitchFamily="34" charset="0"/>
                <a:cs typeface="Times New Roman" panose="02020603050405020304" pitchFamily="18" charset="0"/>
              </a:rPr>
              <a:t>feedback and sign off </a:t>
            </a:r>
            <a:r>
              <a:rPr lang="en-NZ" sz="1800" dirty="0">
                <a:effectLst/>
                <a:latin typeface="Calibri" panose="020F0502020204030204" pitchFamily="34" charset="0"/>
                <a:ea typeface="Calibri" panose="020F0502020204030204" pitchFamily="34" charset="0"/>
                <a:cs typeface="Times New Roman" panose="02020603050405020304" pitchFamily="18" charset="0"/>
              </a:rPr>
              <a:t>and act as a main point of contact for event organisers; </a:t>
            </a:r>
          </a:p>
          <a:p>
            <a:pPr marL="342900" lvl="0" indent="-342900">
              <a:lnSpc>
                <a:spcPct val="107000"/>
              </a:lnSpc>
              <a:spcAft>
                <a:spcPts val="800"/>
              </a:spcAft>
              <a:buFont typeface="Calibri" panose="020F0502020204030204" pitchFamily="34" charset="0"/>
              <a:buChar char="•"/>
              <a:tabLst>
                <a:tab pos="457200" algn="l"/>
              </a:tabLs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Safety </a:t>
            </a:r>
            <a:r>
              <a:rPr lang="en-NZ" sz="1800" dirty="0">
                <a:effectLst/>
                <a:latin typeface="Calibri" panose="020F0502020204030204" pitchFamily="34" charset="0"/>
                <a:ea typeface="Calibri" panose="020F0502020204030204" pitchFamily="34" charset="0"/>
                <a:cs typeface="Times New Roman" panose="02020603050405020304" pitchFamily="18" charset="0"/>
              </a:rPr>
              <a:t>- Actively facilitate risk management with event organisers to ensure the safety of event attendees and staff;</a:t>
            </a:r>
          </a:p>
          <a:p>
            <a:pPr marL="342900" lvl="0" indent="-342900">
              <a:lnSpc>
                <a:spcPct val="107000"/>
              </a:lnSpc>
              <a:spcAft>
                <a:spcPts val="800"/>
              </a:spcAft>
              <a:buFont typeface="Calibri" panose="020F0502020204030204" pitchFamily="34" charset="0"/>
              <a:buChar char="•"/>
              <a:tabLst>
                <a:tab pos="457200" algn="l"/>
              </a:tabLs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Fees and charges</a:t>
            </a:r>
            <a:r>
              <a:rPr lang="en-NZ" sz="1800" dirty="0">
                <a:effectLst/>
                <a:latin typeface="Calibri" panose="020F0502020204030204" pitchFamily="34" charset="0"/>
                <a:ea typeface="Calibri" panose="020F0502020204030204" pitchFamily="34" charset="0"/>
                <a:cs typeface="Times New Roman" panose="02020603050405020304" pitchFamily="18" charset="0"/>
              </a:rPr>
              <a:t> - Ensuring appropriate fees and charges are in place for venue usage, application fees and permits;</a:t>
            </a:r>
          </a:p>
          <a:p>
            <a:pPr marL="342900" lvl="0" indent="-342900">
              <a:lnSpc>
                <a:spcPct val="107000"/>
              </a:lnSpc>
              <a:spcAft>
                <a:spcPts val="800"/>
              </a:spcAft>
              <a:buFont typeface="Calibri" panose="020F0502020204030204" pitchFamily="34" charset="0"/>
              <a:buChar char="•"/>
              <a:tabLst>
                <a:tab pos="457200" algn="l"/>
              </a:tabLs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Advocacy and advice</a:t>
            </a:r>
            <a:r>
              <a:rPr lang="en-NZ" sz="1800" dirty="0">
                <a:effectLst/>
                <a:latin typeface="Calibri" panose="020F0502020204030204" pitchFamily="34" charset="0"/>
                <a:ea typeface="Calibri" panose="020F0502020204030204" pitchFamily="34" charset="0"/>
                <a:cs typeface="Times New Roman" panose="02020603050405020304" pitchFamily="18" charset="0"/>
              </a:rPr>
              <a:t> - Advising stakeholders during the event planning stage to deliver best-practice events;</a:t>
            </a:r>
          </a:p>
          <a:p>
            <a:pPr marL="342900" lvl="0" indent="-342900">
              <a:lnSpc>
                <a:spcPct val="107000"/>
              </a:lnSpc>
              <a:spcAft>
                <a:spcPts val="800"/>
              </a:spcAft>
              <a:buFont typeface="Calibri" panose="020F0502020204030204" pitchFamily="34" charset="0"/>
              <a:buChar char="•"/>
              <a:tabLst>
                <a:tab pos="457200" algn="l"/>
              </a:tabLs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Compliance</a:t>
            </a:r>
            <a:r>
              <a:rPr lang="en-NZ" sz="1800" dirty="0">
                <a:effectLst/>
                <a:latin typeface="Calibri" panose="020F0502020204030204" pitchFamily="34" charset="0"/>
                <a:ea typeface="Calibri" panose="020F0502020204030204" pitchFamily="34" charset="0"/>
                <a:cs typeface="Times New Roman" panose="02020603050405020304" pitchFamily="18" charset="0"/>
              </a:rPr>
              <a:t> - Providing event organisers with a clear understanding of event compliance requirements and legislative requirements of Council, and contacts for other relevant authorities;</a:t>
            </a:r>
          </a:p>
          <a:p>
            <a:pPr marL="342900" lvl="0" indent="-342900">
              <a:lnSpc>
                <a:spcPct val="107000"/>
              </a:lnSpc>
              <a:spcAft>
                <a:spcPts val="800"/>
              </a:spcAft>
              <a:buFont typeface="Calibri" panose="020F0502020204030204" pitchFamily="34" charset="0"/>
              <a:buChar char="•"/>
              <a:tabLst>
                <a:tab pos="457200" algn="l"/>
              </a:tabLst>
            </a:pPr>
            <a:r>
              <a:rPr lang="en-NZ" sz="1800" b="1" dirty="0">
                <a:effectLst/>
                <a:latin typeface="Calibri" panose="020F0502020204030204" pitchFamily="34" charset="0"/>
                <a:ea typeface="Calibri" panose="020F0502020204030204" pitchFamily="34" charset="0"/>
                <a:cs typeface="Times New Roman" panose="02020603050405020304" pitchFamily="18" charset="0"/>
              </a:rPr>
              <a:t>Event evaluation</a:t>
            </a:r>
            <a:r>
              <a:rPr lang="en-NZ" sz="1800" dirty="0">
                <a:effectLst/>
                <a:latin typeface="Calibri" panose="020F0502020204030204" pitchFamily="34" charset="0"/>
                <a:ea typeface="Calibri" panose="020F0502020204030204" pitchFamily="34" charset="0"/>
                <a:cs typeface="Times New Roman" panose="02020603050405020304" pitchFamily="18" charset="0"/>
              </a:rPr>
              <a:t> - Facilitating event monitoring and post-event evaluation of the impact</a:t>
            </a:r>
          </a:p>
          <a:p>
            <a:endParaRPr lang="en-NZ" dirty="0"/>
          </a:p>
        </p:txBody>
      </p:sp>
      <p:sp>
        <p:nvSpPr>
          <p:cNvPr id="4" name="Slide Number Placeholder 3"/>
          <p:cNvSpPr>
            <a:spLocks noGrp="1"/>
          </p:cNvSpPr>
          <p:nvPr>
            <p:ph type="sldNum" sz="quarter" idx="5"/>
          </p:nvPr>
        </p:nvSpPr>
        <p:spPr/>
        <p:txBody>
          <a:bodyPr/>
          <a:lstStyle/>
          <a:p>
            <a:fld id="{0A5A0172-1EBD-4C14-B0AC-D3ECF45131AA}" type="slidenum">
              <a:rPr lang="en-NZ" smtClean="0"/>
              <a:t>5</a:t>
            </a:fld>
            <a:endParaRPr lang="en-NZ"/>
          </a:p>
        </p:txBody>
      </p:sp>
    </p:spTree>
    <p:extLst>
      <p:ext uri="{BB962C8B-B14F-4D97-AF65-F5344CB8AC3E}">
        <p14:creationId xmlns:p14="http://schemas.microsoft.com/office/powerpoint/2010/main" val="1826782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695325"/>
            <a:ext cx="9151739" cy="2631887"/>
          </a:xfrm>
        </p:spPr>
        <p:txBody>
          <a:bodyPr anchor="b">
            <a:normAutofit/>
          </a:bodyPr>
          <a:lstStyle>
            <a:lvl1pPr algn="l">
              <a:defRPr sz="48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428708"/>
            <a:ext cx="8617149" cy="1825171"/>
          </a:xfrm>
        </p:spPr>
        <p:txBody>
          <a:bodyPr/>
          <a:lstStyle>
            <a:lvl1pPr marL="0" indent="0" algn="l">
              <a:buNone/>
              <a:defRPr sz="2646">
                <a:solidFill>
                  <a:schemeClr val="accent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pic>
        <p:nvPicPr>
          <p:cNvPr id="38" name="Picture 37">
            <a:extLst>
              <a:ext uri="{FF2B5EF4-FFF2-40B4-BE49-F238E27FC236}">
                <a16:creationId xmlns:a16="http://schemas.microsoft.com/office/drawing/2014/main" id="{C80B88FA-8E60-5B43-85FC-B9427CDD77D4}"/>
              </a:ext>
            </a:extLst>
          </p:cNvPr>
          <p:cNvPicPr>
            <a:picLocks noChangeAspect="1"/>
          </p:cNvPicPr>
          <p:nvPr userDrawn="1"/>
        </p:nvPicPr>
        <p:blipFill>
          <a:blip r:embed="rId2"/>
          <a:stretch>
            <a:fillRect/>
          </a:stretch>
        </p:blipFill>
        <p:spPr>
          <a:xfrm>
            <a:off x="7950393" y="5131531"/>
            <a:ext cx="2428144" cy="2428144"/>
          </a:xfrm>
          <a:prstGeom prst="rect">
            <a:avLst/>
          </a:prstGeom>
        </p:spPr>
      </p:pic>
    </p:spTree>
    <p:extLst>
      <p:ext uri="{BB962C8B-B14F-4D97-AF65-F5344CB8AC3E}">
        <p14:creationId xmlns:p14="http://schemas.microsoft.com/office/powerpoint/2010/main" val="45570740"/>
      </p:ext>
    </p:extLst>
  </p:cSld>
  <p:clrMapOvr>
    <a:masterClrMapping/>
  </p:clrMapOvr>
  <p:extLst>
    <p:ext uri="{DCECCB84-F9BA-43D5-87BE-67443E8EF086}">
      <p15:sldGuideLst xmlns:p15="http://schemas.microsoft.com/office/powerpoint/2012/main">
        <p15:guide id="1" orient="horz" pos="2381" userDrawn="1">
          <p15:clr>
            <a:srgbClr val="FBAE40"/>
          </p15:clr>
        </p15:guide>
        <p15:guide id="2" pos="336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4BED15-1B4A-5B48-88CC-FDEE2282F595}"/>
              </a:ext>
            </a:extLst>
          </p:cNvPr>
          <p:cNvSpPr>
            <a:spLocks noGrp="1"/>
          </p:cNvSpPr>
          <p:nvPr>
            <p:ph type="title"/>
          </p:nvPr>
        </p:nvSpPr>
        <p:spPr/>
        <p:txBody>
          <a:bodyPr/>
          <a:lstStyle/>
          <a:p>
            <a:r>
              <a:rPr lang="en-US"/>
              <a:t>Click to edit Master title style</a:t>
            </a:r>
          </a:p>
        </p:txBody>
      </p:sp>
      <p:sp>
        <p:nvSpPr>
          <p:cNvPr id="6" name="Text Placeholder 5">
            <a:extLst>
              <a:ext uri="{FF2B5EF4-FFF2-40B4-BE49-F238E27FC236}">
                <a16:creationId xmlns:a16="http://schemas.microsoft.com/office/drawing/2014/main" id="{021D3F11-1742-6C4D-A1DE-ED78756C2935}"/>
              </a:ext>
            </a:extLst>
          </p:cNvPr>
          <p:cNvSpPr>
            <a:spLocks noGrp="1"/>
          </p:cNvSpPr>
          <p:nvPr>
            <p:ph type="body" sz="quarter" idx="10"/>
          </p:nvPr>
        </p:nvSpPr>
        <p:spPr>
          <a:xfrm>
            <a:off x="735013" y="2044701"/>
            <a:ext cx="4360862" cy="47860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DEBD9310-1299-5040-AE93-87F67D637A26}"/>
              </a:ext>
            </a:extLst>
          </p:cNvPr>
          <p:cNvPicPr>
            <a:picLocks noChangeAspect="1"/>
          </p:cNvPicPr>
          <p:nvPr userDrawn="1"/>
        </p:nvPicPr>
        <p:blipFill>
          <a:blip r:embed="rId2">
            <a:alphaModFix amt="20000"/>
          </a:blip>
          <a:stretch>
            <a:fillRect/>
          </a:stretch>
        </p:blipFill>
        <p:spPr>
          <a:xfrm>
            <a:off x="7202003" y="4889805"/>
            <a:ext cx="2139577" cy="2139577"/>
          </a:xfrm>
          <a:prstGeom prst="rect">
            <a:avLst/>
          </a:prstGeom>
        </p:spPr>
      </p:pic>
      <p:pic>
        <p:nvPicPr>
          <p:cNvPr id="8" name="Picture 7">
            <a:extLst>
              <a:ext uri="{FF2B5EF4-FFF2-40B4-BE49-F238E27FC236}">
                <a16:creationId xmlns:a16="http://schemas.microsoft.com/office/drawing/2014/main" id="{E3C1E8C0-2355-A540-B772-EB3956B7D0C5}"/>
              </a:ext>
            </a:extLst>
          </p:cNvPr>
          <p:cNvPicPr>
            <a:picLocks noChangeAspect="1"/>
          </p:cNvPicPr>
          <p:nvPr userDrawn="1"/>
        </p:nvPicPr>
        <p:blipFill>
          <a:blip r:embed="rId3">
            <a:alphaModFix amt="35000"/>
          </a:blip>
          <a:stretch>
            <a:fillRect/>
          </a:stretch>
        </p:blipFill>
        <p:spPr>
          <a:xfrm>
            <a:off x="8048829" y="3741366"/>
            <a:ext cx="1778512" cy="1778512"/>
          </a:xfrm>
          <a:prstGeom prst="rect">
            <a:avLst/>
          </a:prstGeom>
        </p:spPr>
      </p:pic>
      <p:pic>
        <p:nvPicPr>
          <p:cNvPr id="9" name="Picture 8">
            <a:extLst>
              <a:ext uri="{FF2B5EF4-FFF2-40B4-BE49-F238E27FC236}">
                <a16:creationId xmlns:a16="http://schemas.microsoft.com/office/drawing/2014/main" id="{C523EEFA-3F08-EA43-A331-17964DA71BF5}"/>
              </a:ext>
            </a:extLst>
          </p:cNvPr>
          <p:cNvPicPr>
            <a:picLocks noChangeAspect="1"/>
          </p:cNvPicPr>
          <p:nvPr userDrawn="1"/>
        </p:nvPicPr>
        <p:blipFill>
          <a:blip r:embed="rId4">
            <a:alphaModFix amt="20000"/>
          </a:blip>
          <a:stretch>
            <a:fillRect/>
          </a:stretch>
        </p:blipFill>
        <p:spPr>
          <a:xfrm rot="4314537">
            <a:off x="9039973" y="5039387"/>
            <a:ext cx="1145828" cy="1145828"/>
          </a:xfrm>
          <a:prstGeom prst="rect">
            <a:avLst/>
          </a:prstGeom>
        </p:spPr>
      </p:pic>
      <p:cxnSp>
        <p:nvCxnSpPr>
          <p:cNvPr id="12" name="Straight Connector 11">
            <a:extLst>
              <a:ext uri="{FF2B5EF4-FFF2-40B4-BE49-F238E27FC236}">
                <a16:creationId xmlns:a16="http://schemas.microsoft.com/office/drawing/2014/main" id="{23F0D9E0-BBE6-5945-A594-24462CFDE2F0}"/>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9445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735062" y="1944394"/>
            <a:ext cx="4742577"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16455"/>
          <a:stretch/>
        </p:blipFill>
        <p:spPr>
          <a:xfrm>
            <a:off x="5891249" y="2334138"/>
            <a:ext cx="3839084" cy="3626913"/>
          </a:xfrm>
          <a:prstGeom prst="rect">
            <a:avLst/>
          </a:prstGeom>
        </p:spPr>
      </p:pic>
    </p:spTree>
    <p:extLst>
      <p:ext uri="{BB962C8B-B14F-4D97-AF65-F5344CB8AC3E}">
        <p14:creationId xmlns:p14="http://schemas.microsoft.com/office/powerpoint/2010/main" val="22893031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2">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cxnSp>
        <p:nvCxnSpPr>
          <p:cNvPr id="3" name="Straight Connector 2">
            <a:extLst>
              <a:ext uri="{FF2B5EF4-FFF2-40B4-BE49-F238E27FC236}">
                <a16:creationId xmlns:a16="http://schemas.microsoft.com/office/drawing/2014/main" id="{15393753-163E-1F47-81D0-245C4B041F07}"/>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 name="Content Placeholder 2">
            <a:extLst>
              <a:ext uri="{FF2B5EF4-FFF2-40B4-BE49-F238E27FC236}">
                <a16:creationId xmlns:a16="http://schemas.microsoft.com/office/drawing/2014/main" id="{9FB7E9C2-6DF6-0C47-919D-1D8615DE3705}"/>
              </a:ext>
            </a:extLst>
          </p:cNvPr>
          <p:cNvSpPr>
            <a:spLocks noGrp="1"/>
          </p:cNvSpPr>
          <p:nvPr>
            <p:ph idx="1"/>
          </p:nvPr>
        </p:nvSpPr>
        <p:spPr>
          <a:xfrm>
            <a:off x="5214174" y="2034186"/>
            <a:ext cx="4742577" cy="4796544"/>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1C370426-4B86-5A4F-A9E9-EBE4FA3B474D}"/>
              </a:ext>
            </a:extLst>
          </p:cNvPr>
          <p:cNvPicPr>
            <a:picLocks noChangeAspect="1"/>
          </p:cNvPicPr>
          <p:nvPr userDrawn="1"/>
        </p:nvPicPr>
        <p:blipFill rotWithShape="1">
          <a:blip r:embed="rId2">
            <a:alphaModFix/>
          </a:blip>
          <a:srcRect t="16330" b="67414"/>
          <a:stretch/>
        </p:blipFill>
        <p:spPr>
          <a:xfrm>
            <a:off x="439118" y="2034186"/>
            <a:ext cx="3839084" cy="877148"/>
          </a:xfrm>
          <a:prstGeom prst="rect">
            <a:avLst/>
          </a:prstGeom>
        </p:spPr>
      </p:pic>
      <p:pic>
        <p:nvPicPr>
          <p:cNvPr id="6" name="Picture 5">
            <a:extLst>
              <a:ext uri="{FF2B5EF4-FFF2-40B4-BE49-F238E27FC236}">
                <a16:creationId xmlns:a16="http://schemas.microsoft.com/office/drawing/2014/main" id="{D8E68D32-303D-1049-98B0-C074933DE323}"/>
              </a:ext>
            </a:extLst>
          </p:cNvPr>
          <p:cNvPicPr>
            <a:picLocks noChangeAspect="1"/>
          </p:cNvPicPr>
          <p:nvPr userDrawn="1"/>
        </p:nvPicPr>
        <p:blipFill rotWithShape="1">
          <a:blip r:embed="rId2">
            <a:alphaModFix/>
            <a:biLevel thresh="25000"/>
          </a:blip>
          <a:srcRect t="32586" b="16454"/>
          <a:stretch/>
        </p:blipFill>
        <p:spPr>
          <a:xfrm>
            <a:off x="439118" y="2911334"/>
            <a:ext cx="3839084" cy="2749764"/>
          </a:xfrm>
          <a:prstGeom prst="rect">
            <a:avLst/>
          </a:prstGeom>
        </p:spPr>
      </p:pic>
    </p:spTree>
    <p:extLst>
      <p:ext uri="{BB962C8B-B14F-4D97-AF65-F5344CB8AC3E}">
        <p14:creationId xmlns:p14="http://schemas.microsoft.com/office/powerpoint/2010/main" val="687025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grey">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186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blu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524479-A8CD-5143-936C-E34C6EAB0664}"/>
              </a:ext>
            </a:extLst>
          </p:cNvPr>
          <p:cNvSpPr>
            <a:spLocks noGrp="1"/>
          </p:cNvSpPr>
          <p:nvPr>
            <p:ph idx="1"/>
          </p:nvPr>
        </p:nvSpPr>
        <p:spPr>
          <a:xfrm>
            <a:off x="735062" y="2012414"/>
            <a:ext cx="9221689" cy="479654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A1BBFFAD-A914-9C48-9DC0-A03A26E03CA4}"/>
              </a:ext>
            </a:extLst>
          </p:cNvPr>
          <p:cNvPicPr>
            <a:picLocks noChangeAspect="1"/>
          </p:cNvPicPr>
          <p:nvPr userDrawn="1"/>
        </p:nvPicPr>
        <p:blipFill>
          <a:blip r:embed="rId2"/>
          <a:stretch>
            <a:fillRect/>
          </a:stretch>
        </p:blipFill>
        <p:spPr>
          <a:xfrm>
            <a:off x="7225019" y="4429788"/>
            <a:ext cx="2845561" cy="2400942"/>
          </a:xfrm>
          <a:prstGeom prst="rect">
            <a:avLst/>
          </a:prstGeom>
        </p:spPr>
      </p:pic>
      <p:cxnSp>
        <p:nvCxnSpPr>
          <p:cNvPr id="8" name="Straight Connector 7">
            <a:extLst>
              <a:ext uri="{FF2B5EF4-FFF2-40B4-BE49-F238E27FC236}">
                <a16:creationId xmlns:a16="http://schemas.microsoft.com/office/drawing/2014/main" id="{7BECD4F0-27E6-8941-97A2-354BB6CC152C}"/>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90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8188" y="1163993"/>
            <a:ext cx="9151739" cy="2631887"/>
          </a:xfrm>
        </p:spPr>
        <p:txBody>
          <a:bodyPr anchor="b">
            <a:normAutofit/>
          </a:bodyPr>
          <a:lstStyle>
            <a:lvl1pPr algn="l">
              <a:defRPr sz="48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738188" y="3897376"/>
            <a:ext cx="8617149" cy="1825171"/>
          </a:xfrm>
        </p:spPr>
        <p:txBody>
          <a:bodyPr/>
          <a:lstStyle>
            <a:lvl1pPr marL="0" indent="0" algn="l">
              <a:buNone/>
              <a:defRPr sz="2646">
                <a:solidFill>
                  <a:schemeClr val="bg1"/>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en-US"/>
              <a:t>Click to edit Master subtitle style</a:t>
            </a:r>
            <a:endParaRPr lang="en-US" dirty="0"/>
          </a:p>
        </p:txBody>
      </p:sp>
    </p:spTree>
    <p:extLst>
      <p:ext uri="{BB962C8B-B14F-4D97-AF65-F5344CB8AC3E}">
        <p14:creationId xmlns:p14="http://schemas.microsoft.com/office/powerpoint/2010/main" val="3056259065"/>
      </p:ext>
    </p:extLst>
  </p:cSld>
  <p:clrMapOvr>
    <a:masterClrMapping/>
  </p:clrMapOvr>
  <p:extLst>
    <p:ext uri="{DCECCB84-F9BA-43D5-87BE-67443E8EF086}">
      <p15:sldGuideLst xmlns:p15="http://schemas.microsoft.com/office/powerpoint/2012/main">
        <p15:guide id="1" orient="horz" pos="2381">
          <p15:clr>
            <a:srgbClr val="FBAE40"/>
          </p15:clr>
        </p15:guide>
        <p15:guide id="2" pos="336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ingle Column">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735062" y="2012414"/>
            <a:ext cx="9221689"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0304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31E09824-BA76-8044-B349-2B3E1C771FED}"/>
              </a:ext>
            </a:extLst>
          </p:cNvPr>
          <p:cNvPicPr>
            <a:picLocks noChangeAspect="1"/>
          </p:cNvPicPr>
          <p:nvPr userDrawn="1"/>
        </p:nvPicPr>
        <p:blipFill>
          <a:blip r:embed="rId2"/>
          <a:stretch>
            <a:fillRect/>
          </a:stretch>
        </p:blipFill>
        <p:spPr>
          <a:xfrm>
            <a:off x="8299961" y="5270017"/>
            <a:ext cx="2359279" cy="1990642"/>
          </a:xfrm>
          <a:prstGeom prst="rect">
            <a:avLst/>
          </a:prstGeom>
        </p:spPr>
      </p:pic>
    </p:spTree>
    <p:extLst>
      <p:ext uri="{BB962C8B-B14F-4D97-AF65-F5344CB8AC3E}">
        <p14:creationId xmlns:p14="http://schemas.microsoft.com/office/powerpoint/2010/main" val="2773426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ight s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F95683B-B7D6-BE48-AC21-35922267F41E}"/>
              </a:ext>
            </a:extLst>
          </p:cNvPr>
          <p:cNvSpPr/>
          <p:nvPr userDrawn="1"/>
        </p:nvSpPr>
        <p:spPr>
          <a:xfrm>
            <a:off x="0" y="0"/>
            <a:ext cx="5279083" cy="7559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617029" y="719138"/>
            <a:ext cx="4339722" cy="1144534"/>
          </a:xfrm>
        </p:spPr>
        <p:txBody>
          <a:bodyPr/>
          <a:lstStyle/>
          <a:p>
            <a:r>
              <a:rPr lang="en-US"/>
              <a:t>Click to edit Master title style</a:t>
            </a:r>
            <a:endParaRPr lang="en-US" dirty="0"/>
          </a:p>
        </p:txBody>
      </p:sp>
      <p:sp>
        <p:nvSpPr>
          <p:cNvPr id="4" name="Content Placeholder 3"/>
          <p:cNvSpPr>
            <a:spLocks noGrp="1"/>
          </p:cNvSpPr>
          <p:nvPr>
            <p:ph sz="half" idx="2"/>
          </p:nvPr>
        </p:nvSpPr>
        <p:spPr>
          <a:xfrm>
            <a:off x="5617029" y="2012414"/>
            <a:ext cx="4339722"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8C53039F-10F1-044A-ADF9-537F748FC79A}"/>
              </a:ext>
            </a:extLst>
          </p:cNvPr>
          <p:cNvCxnSpPr>
            <a:cxnSpLocks/>
          </p:cNvCxnSpPr>
          <p:nvPr userDrawn="1"/>
        </p:nvCxnSpPr>
        <p:spPr>
          <a:xfrm>
            <a:off x="5617029" y="6808958"/>
            <a:ext cx="4339722"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E05BD32-7C7A-4948-9909-E781F9B11919}"/>
              </a:ext>
            </a:extLst>
          </p:cNvPr>
          <p:cNvPicPr>
            <a:picLocks noChangeAspect="1"/>
          </p:cNvPicPr>
          <p:nvPr userDrawn="1"/>
        </p:nvPicPr>
        <p:blipFill rotWithShape="1">
          <a:blip r:embed="rId2"/>
          <a:srcRect l="30116" t="12512" r="30645" b="71209"/>
          <a:stretch/>
        </p:blipFill>
        <p:spPr>
          <a:xfrm>
            <a:off x="576941" y="2808515"/>
            <a:ext cx="4191001" cy="1230082"/>
          </a:xfrm>
          <a:prstGeom prst="rect">
            <a:avLst/>
          </a:prstGeom>
        </p:spPr>
      </p:pic>
    </p:spTree>
    <p:extLst>
      <p:ext uri="{BB962C8B-B14F-4D97-AF65-F5344CB8AC3E}">
        <p14:creationId xmlns:p14="http://schemas.microsoft.com/office/powerpoint/2010/main" val="3833226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Yellow">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A58954-6EFF-FA4D-AC71-8427F876DA27}"/>
              </a:ext>
            </a:extLst>
          </p:cNvPr>
          <p:cNvPicPr>
            <a:picLocks noChangeAspect="1"/>
          </p:cNvPicPr>
          <p:nvPr userDrawn="1"/>
        </p:nvPicPr>
        <p:blipFill>
          <a:blip r:embed="rId2"/>
          <a:stretch>
            <a:fillRect/>
          </a:stretch>
        </p:blipFill>
        <p:spPr>
          <a:xfrm>
            <a:off x="0" y="-4687"/>
            <a:ext cx="10691813" cy="7564362"/>
          </a:xfrm>
          <a:prstGeom prst="rect">
            <a:avLst/>
          </a:prstGeom>
        </p:spPr>
      </p:pic>
      <p:pic>
        <p:nvPicPr>
          <p:cNvPr id="11" name="Picture 10">
            <a:extLst>
              <a:ext uri="{FF2B5EF4-FFF2-40B4-BE49-F238E27FC236}">
                <a16:creationId xmlns:a16="http://schemas.microsoft.com/office/drawing/2014/main" id="{81EF4A30-1879-C648-88C9-E8B82FCAF758}"/>
              </a:ext>
            </a:extLst>
          </p:cNvPr>
          <p:cNvPicPr>
            <a:picLocks noChangeAspect="1"/>
          </p:cNvPicPr>
          <p:nvPr userDrawn="1"/>
        </p:nvPicPr>
        <p:blipFill>
          <a:blip r:embed="rId3"/>
          <a:stretch>
            <a:fillRect/>
          </a:stretch>
        </p:blipFill>
        <p:spPr>
          <a:xfrm>
            <a:off x="845085" y="-1059658"/>
            <a:ext cx="9001642" cy="4134906"/>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5" name="Straight Connector 4">
            <a:extLst>
              <a:ext uri="{FF2B5EF4-FFF2-40B4-BE49-F238E27FC236}">
                <a16:creationId xmlns:a16="http://schemas.microsoft.com/office/drawing/2014/main" id="{117D896E-6455-914C-804E-85CFCA6CB2E4}"/>
              </a:ext>
            </a:extLst>
          </p:cNvPr>
          <p:cNvCxnSpPr/>
          <p:nvPr userDrawn="1"/>
        </p:nvCxnSpPr>
        <p:spPr>
          <a:xfrm>
            <a:off x="735062" y="6830730"/>
            <a:ext cx="922168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506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revers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Picture 7" descr="A sign in the dark&#10;&#10;Description automatically generated">
            <a:extLst>
              <a:ext uri="{FF2B5EF4-FFF2-40B4-BE49-F238E27FC236}">
                <a16:creationId xmlns:a16="http://schemas.microsoft.com/office/drawing/2014/main" id="{4610DF50-4C96-434D-B2A1-C86CF61F694B}"/>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8321" t="38674" r="22779" b="38327"/>
          <a:stretch/>
        </p:blipFill>
        <p:spPr>
          <a:xfrm>
            <a:off x="1502230" y="129186"/>
            <a:ext cx="8066314" cy="1905000"/>
          </a:xfrm>
          <a:prstGeom prst="rect">
            <a:avLst/>
          </a:prstGeom>
        </p:spPr>
      </p:pic>
      <p:sp>
        <p:nvSpPr>
          <p:cNvPr id="2" name="Title 1"/>
          <p:cNvSpPr>
            <a:spLocks noGrp="1"/>
          </p:cNvSpPr>
          <p:nvPr>
            <p:ph type="title"/>
          </p:nvPr>
        </p:nvSpPr>
        <p:spPr>
          <a:xfrm>
            <a:off x="3126179" y="284727"/>
            <a:ext cx="4439453" cy="1144534"/>
          </a:xfrm>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735062"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412730" y="2012414"/>
            <a:ext cx="4544021" cy="479654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16746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ue Sign White Backgroun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tx2"/>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453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sign Blue Background">
    <p:bg>
      <p:bgPr>
        <a:solidFill>
          <a:schemeClr val="accent4"/>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8275C46-2B3C-8C41-B8E8-34F02EE52E60}"/>
              </a:ext>
            </a:extLst>
          </p:cNvPr>
          <p:cNvPicPr>
            <a:picLocks noChangeAspect="1"/>
          </p:cNvPicPr>
          <p:nvPr userDrawn="1"/>
        </p:nvPicPr>
        <p:blipFill>
          <a:blip r:embed="rId2">
            <a:biLevel thresh="25000"/>
          </a:blip>
          <a:stretch>
            <a:fillRect/>
          </a:stretch>
        </p:blipFill>
        <p:spPr>
          <a:xfrm>
            <a:off x="-323701" y="314104"/>
            <a:ext cx="7415535" cy="6938275"/>
          </a:xfrm>
          <a:prstGeom prst="rect">
            <a:avLst/>
          </a:prstGeom>
        </p:spPr>
      </p:pic>
      <p:sp>
        <p:nvSpPr>
          <p:cNvPr id="2" name="Title 1"/>
          <p:cNvSpPr>
            <a:spLocks noGrp="1"/>
          </p:cNvSpPr>
          <p:nvPr>
            <p:ph type="title"/>
          </p:nvPr>
        </p:nvSpPr>
        <p:spPr>
          <a:xfrm>
            <a:off x="1291326" y="639806"/>
            <a:ext cx="4432398" cy="1461188"/>
          </a:xfrm>
        </p:spPr>
        <p:txBody>
          <a:bodyPr/>
          <a:lstStyle>
            <a:lvl1pPr>
              <a:defRPr>
                <a:solidFill>
                  <a:schemeClr val="bg1"/>
                </a:solidFill>
              </a:defRPr>
            </a:lvl1pPr>
          </a:lstStyle>
          <a:p>
            <a:r>
              <a:rPr lang="en-US"/>
              <a:t>Click to edit Master title style</a:t>
            </a:r>
            <a:endParaRPr lang="en-US" dirty="0"/>
          </a:p>
        </p:txBody>
      </p:sp>
      <p:sp>
        <p:nvSpPr>
          <p:cNvPr id="10" name="Content Placeholder 2">
            <a:extLst>
              <a:ext uri="{FF2B5EF4-FFF2-40B4-BE49-F238E27FC236}">
                <a16:creationId xmlns:a16="http://schemas.microsoft.com/office/drawing/2014/main" id="{19C4399C-992D-2948-A9A8-F60ACA091A61}"/>
              </a:ext>
            </a:extLst>
          </p:cNvPr>
          <p:cNvSpPr>
            <a:spLocks noGrp="1"/>
          </p:cNvSpPr>
          <p:nvPr>
            <p:ph idx="1"/>
          </p:nvPr>
        </p:nvSpPr>
        <p:spPr>
          <a:xfrm>
            <a:off x="1576351" y="2170794"/>
            <a:ext cx="8380400" cy="465993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ACACF2C6-9EAB-E146-B45D-9D9624BEB1B4}"/>
              </a:ext>
            </a:extLst>
          </p:cNvPr>
          <p:cNvCxnSpPr/>
          <p:nvPr userDrawn="1"/>
        </p:nvCxnSpPr>
        <p:spPr>
          <a:xfrm>
            <a:off x="735062" y="6830730"/>
            <a:ext cx="922168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2385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719138"/>
            <a:ext cx="9221689" cy="1144534"/>
          </a:xfrm>
          <a:prstGeom prst="rect">
            <a:avLst/>
          </a:prstGeom>
        </p:spPr>
        <p:txBody>
          <a:bodyPr vert="horz" lIns="0" tIns="0" rIns="0" bIns="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83316182"/>
      </p:ext>
    </p:extLst>
  </p:cSld>
  <p:clrMap bg1="lt1" tx1="dk1" bg2="lt2" tx2="dk2" accent1="accent1" accent2="accent2" accent3="accent3" accent4="accent4" accent5="accent5" accent6="accent6" hlink="hlink" folHlink="folHlink"/>
  <p:sldLayoutIdLst>
    <p:sldLayoutId id="2147483661" r:id="rId1"/>
    <p:sldLayoutId id="2147483673" r:id="rId2"/>
    <p:sldLayoutId id="2147483662" r:id="rId3"/>
    <p:sldLayoutId id="2147483664" r:id="rId4"/>
    <p:sldLayoutId id="2147483696" r:id="rId5"/>
    <p:sldLayoutId id="2147483682" r:id="rId6"/>
    <p:sldLayoutId id="2147483694" r:id="rId7"/>
    <p:sldLayoutId id="2147483692" r:id="rId8"/>
    <p:sldLayoutId id="2147483695" r:id="rId9"/>
    <p:sldLayoutId id="2147483693" r:id="rId10"/>
    <p:sldLayoutId id="2147483666" r:id="rId11"/>
    <p:sldLayoutId id="2147483698" r:id="rId12"/>
    <p:sldLayoutId id="2147483683" r:id="rId13"/>
    <p:sldLayoutId id="2147483697" r:id="rId14"/>
  </p:sldLayoutIdLst>
  <p:txStyles>
    <p:titleStyle>
      <a:lvl1pPr algn="l" defTabSz="1007943" rtl="0" eaLnBrk="1" latinLnBrk="0" hangingPunct="1">
        <a:lnSpc>
          <a:spcPct val="90000"/>
        </a:lnSpc>
        <a:spcBef>
          <a:spcPct val="0"/>
        </a:spcBef>
        <a:buNone/>
        <a:defRPr sz="2800" b="1" kern="1200">
          <a:solidFill>
            <a:schemeClr val="tx2"/>
          </a:solidFill>
          <a:latin typeface="+mn-lt"/>
          <a:ea typeface="+mj-ea"/>
          <a:cs typeface="+mj-cs"/>
        </a:defRPr>
      </a:lvl1pPr>
    </p:titleStyle>
    <p:bodyStyle>
      <a:lvl1pPr marL="0" indent="0" algn="l" defTabSz="1007943" rtl="0" eaLnBrk="1" latinLnBrk="0" hangingPunct="1">
        <a:lnSpc>
          <a:spcPct val="100000"/>
        </a:lnSpc>
        <a:spcBef>
          <a:spcPts val="0"/>
        </a:spcBef>
        <a:spcAft>
          <a:spcPts val="600"/>
        </a:spcAft>
        <a:buFont typeface="Arial" panose="020B0604020202020204" pitchFamily="34" charset="0"/>
        <a:buNone/>
        <a:defRPr sz="1600" kern="1200">
          <a:solidFill>
            <a:schemeClr val="tx1"/>
          </a:solidFill>
          <a:latin typeface="+mn-lt"/>
          <a:ea typeface="+mn-ea"/>
          <a:cs typeface="+mn-cs"/>
        </a:defRPr>
      </a:lvl1pPr>
      <a:lvl2pPr marL="25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2pPr>
      <a:lvl3pPr marL="972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3pPr>
      <a:lvl4pPr marL="1260000" indent="-251986" algn="l" defTabSz="1007943" rtl="0" eaLnBrk="1" latinLnBrk="0" hangingPunct="1">
        <a:lnSpc>
          <a:spcPct val="100000"/>
        </a:lnSpc>
        <a:spcBef>
          <a:spcPts val="0"/>
        </a:spcBef>
        <a:spcAft>
          <a:spcPts val="600"/>
        </a:spcAft>
        <a:buFont typeface="Arial" panose="020B0604020202020204" pitchFamily="34" charset="0"/>
        <a:buChar char="•"/>
        <a:defRPr sz="1600" kern="1200">
          <a:solidFill>
            <a:schemeClr val="tx1"/>
          </a:solidFill>
          <a:latin typeface="+mn-lt"/>
          <a:ea typeface="+mn-ea"/>
          <a:cs typeface="+mn-cs"/>
        </a:defRPr>
      </a:lvl4pPr>
      <a:lvl5pPr marL="0" indent="0" algn="l" defTabSz="1007943" rtl="0" eaLnBrk="1" latinLnBrk="0" hangingPunct="1">
        <a:lnSpc>
          <a:spcPct val="100000"/>
        </a:lnSpc>
        <a:spcBef>
          <a:spcPts val="0"/>
        </a:spcBef>
        <a:spcAft>
          <a:spcPts val="600"/>
        </a:spcAft>
        <a:buFontTx/>
        <a:buNone/>
        <a:defRPr sz="1600" i="1" kern="1200">
          <a:solidFill>
            <a:schemeClr val="bg2"/>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81" userDrawn="1">
          <p15:clr>
            <a:srgbClr val="F26B43"/>
          </p15:clr>
        </p15:guide>
        <p15:guide id="2" pos="3367" userDrawn="1">
          <p15:clr>
            <a:srgbClr val="F26B43"/>
          </p15:clr>
        </p15:guide>
        <p15:guide id="3" pos="465" userDrawn="1">
          <p15:clr>
            <a:srgbClr val="F26B43"/>
          </p15:clr>
        </p15:guide>
        <p15:guide id="4" orient="horz" pos="453" userDrawn="1">
          <p15:clr>
            <a:srgbClr val="F26B43"/>
          </p15:clr>
        </p15:guide>
        <p15:guide id="5" pos="6271" userDrawn="1">
          <p15:clr>
            <a:srgbClr val="F26B43"/>
          </p15:clr>
        </p15:guide>
        <p15:guide id="6" orient="horz" pos="430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588B1-9D34-C74D-9D79-AA63630CC683}"/>
              </a:ext>
            </a:extLst>
          </p:cNvPr>
          <p:cNvSpPr>
            <a:spLocks noGrp="1"/>
          </p:cNvSpPr>
          <p:nvPr>
            <p:ph type="ctrTitle"/>
          </p:nvPr>
        </p:nvSpPr>
        <p:spPr/>
        <p:txBody>
          <a:bodyPr/>
          <a:lstStyle/>
          <a:p>
            <a:r>
              <a:rPr lang="en-US" dirty="0"/>
              <a:t>Community Events Strategy </a:t>
            </a:r>
            <a:br>
              <a:rPr lang="en-US" dirty="0"/>
            </a:br>
            <a:r>
              <a:rPr lang="en-US" dirty="0"/>
              <a:t>Workshop </a:t>
            </a:r>
          </a:p>
        </p:txBody>
      </p:sp>
      <p:sp>
        <p:nvSpPr>
          <p:cNvPr id="3" name="Subtitle 2">
            <a:extLst>
              <a:ext uri="{FF2B5EF4-FFF2-40B4-BE49-F238E27FC236}">
                <a16:creationId xmlns:a16="http://schemas.microsoft.com/office/drawing/2014/main" id="{87BA741D-7277-C74B-9329-D16CFEACEAF6}"/>
              </a:ext>
            </a:extLst>
          </p:cNvPr>
          <p:cNvSpPr>
            <a:spLocks noGrp="1"/>
          </p:cNvSpPr>
          <p:nvPr>
            <p:ph type="subTitle" idx="1"/>
          </p:nvPr>
        </p:nvSpPr>
        <p:spPr/>
        <p:txBody>
          <a:bodyPr/>
          <a:lstStyle/>
          <a:p>
            <a:r>
              <a:rPr lang="en-US" dirty="0"/>
              <a:t>Presented by WDC Staff and Xyst Consultants </a:t>
            </a:r>
          </a:p>
          <a:p>
            <a:r>
              <a:rPr lang="en-US" dirty="0"/>
              <a:t>July 2023 </a:t>
            </a:r>
          </a:p>
        </p:txBody>
      </p:sp>
    </p:spTree>
    <p:extLst>
      <p:ext uri="{BB962C8B-B14F-4D97-AF65-F5344CB8AC3E}">
        <p14:creationId xmlns:p14="http://schemas.microsoft.com/office/powerpoint/2010/main" val="3838962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F00B2-840E-FF84-3686-E4F4AF57896A}"/>
              </a:ext>
            </a:extLst>
          </p:cNvPr>
          <p:cNvSpPr>
            <a:spLocks noGrp="1"/>
          </p:cNvSpPr>
          <p:nvPr>
            <p:ph type="ctrTitle"/>
          </p:nvPr>
        </p:nvSpPr>
        <p:spPr>
          <a:xfrm>
            <a:off x="721524" y="691640"/>
            <a:ext cx="9151739" cy="805030"/>
          </a:xfrm>
        </p:spPr>
        <p:txBody>
          <a:bodyPr/>
          <a:lstStyle/>
          <a:p>
            <a:r>
              <a:rPr lang="en-NZ" dirty="0"/>
              <a:t>Out of scope  </a:t>
            </a:r>
          </a:p>
        </p:txBody>
      </p:sp>
      <p:sp>
        <p:nvSpPr>
          <p:cNvPr id="3" name="Subtitle 2">
            <a:extLst>
              <a:ext uri="{FF2B5EF4-FFF2-40B4-BE49-F238E27FC236}">
                <a16:creationId xmlns:a16="http://schemas.microsoft.com/office/drawing/2014/main" id="{95733225-1D4A-039C-C935-7D22810DE747}"/>
              </a:ext>
            </a:extLst>
          </p:cNvPr>
          <p:cNvSpPr>
            <a:spLocks noGrp="1"/>
          </p:cNvSpPr>
          <p:nvPr>
            <p:ph type="subTitle" idx="1"/>
          </p:nvPr>
        </p:nvSpPr>
        <p:spPr>
          <a:xfrm>
            <a:off x="719144" y="1884115"/>
            <a:ext cx="8617149" cy="4036949"/>
          </a:xfrm>
        </p:spPr>
        <p:txBody>
          <a:bodyPr vert="horz" lIns="0" tIns="0" rIns="0" bIns="0" rtlCol="0" anchor="t">
            <a:noAutofit/>
          </a:bodyPr>
          <a:lstStyle/>
          <a:p>
            <a:pPr marL="457200" indent="-457200">
              <a:lnSpc>
                <a:spcPct val="150000"/>
              </a:lnSpc>
              <a:buChar char="•"/>
            </a:pPr>
            <a:r>
              <a:rPr lang="en-NZ" dirty="0"/>
              <a:t>Cycling </a:t>
            </a:r>
            <a:endParaRPr lang="en-US">
              <a:ea typeface="Calibri" panose="020F0502020204030204"/>
              <a:cs typeface="Calibri" panose="020F0502020204030204"/>
            </a:endParaRPr>
          </a:p>
          <a:p>
            <a:pPr marL="457200" indent="-457200">
              <a:lnSpc>
                <a:spcPct val="150000"/>
              </a:lnSpc>
              <a:buChar char="•"/>
            </a:pPr>
            <a:r>
              <a:rPr lang="en-NZ" sz="2600"/>
              <a:t>Motorsports </a:t>
            </a:r>
            <a:endParaRPr lang="en-NZ" dirty="0">
              <a:ea typeface="Calibri" panose="020F0502020204030204"/>
              <a:cs typeface="Calibri" panose="020F0502020204030204"/>
            </a:endParaRPr>
          </a:p>
          <a:p>
            <a:pPr marL="457200" indent="-457200">
              <a:lnSpc>
                <a:spcPct val="150000"/>
              </a:lnSpc>
              <a:buChar char="•"/>
            </a:pPr>
            <a:r>
              <a:rPr lang="en-NZ" sz="2600"/>
              <a:t>Filming</a:t>
            </a:r>
            <a:endParaRPr lang="en-NZ" sz="2600">
              <a:ea typeface="Calibri" panose="020F0502020204030204"/>
              <a:cs typeface="Calibri" panose="020F0502020204030204"/>
            </a:endParaRPr>
          </a:p>
          <a:p>
            <a:pPr marL="457200" indent="-457200">
              <a:lnSpc>
                <a:spcPct val="150000"/>
              </a:lnSpc>
              <a:buChar char="•"/>
            </a:pPr>
            <a:r>
              <a:rPr lang="en-NZ" sz="2600"/>
              <a:t>ANZAC parades</a:t>
            </a:r>
            <a:endParaRPr lang="en-NZ" dirty="0">
              <a:ea typeface="Calibri" panose="020F0502020204030204"/>
              <a:cs typeface="Calibri" panose="020F0502020204030204"/>
            </a:endParaRPr>
          </a:p>
          <a:p>
            <a:pPr marL="457200" indent="-457200">
              <a:lnSpc>
                <a:spcPct val="150000"/>
              </a:lnSpc>
              <a:buChar char="•"/>
            </a:pPr>
            <a:r>
              <a:rPr lang="en-NZ" sz="2600"/>
              <a:t>Christmas/New Year Parades </a:t>
            </a:r>
            <a:endParaRPr lang="en-NZ" dirty="0">
              <a:ea typeface="Calibri" panose="020F0502020204030204"/>
              <a:cs typeface="Calibri" panose="020F0502020204030204"/>
            </a:endParaRPr>
          </a:p>
          <a:p>
            <a:pPr marL="457200" indent="-457200">
              <a:lnSpc>
                <a:spcPct val="150000"/>
              </a:lnSpc>
              <a:buChar char="•"/>
            </a:pPr>
            <a:r>
              <a:rPr lang="en-NZ" dirty="0"/>
              <a:t>Civic events </a:t>
            </a:r>
            <a:endParaRPr lang="en-NZ" dirty="0">
              <a:ea typeface="Calibri" panose="020F0502020204030204"/>
              <a:cs typeface="Calibri" panose="020F0502020204030204"/>
            </a:endParaRPr>
          </a:p>
          <a:p>
            <a:pPr marL="457200" indent="-457200">
              <a:lnSpc>
                <a:spcPct val="150000"/>
              </a:lnSpc>
              <a:buChar char="•"/>
            </a:pPr>
            <a:r>
              <a:rPr lang="en-NZ" sz="2600" dirty="0"/>
              <a:t>WDC run events </a:t>
            </a:r>
            <a:r>
              <a:rPr lang="en-NZ" sz="2600"/>
              <a:t>e.g.,</a:t>
            </a:r>
            <a:r>
              <a:rPr lang="en-NZ" sz="2600" dirty="0"/>
              <a:t> Dirty Dog/park openings </a:t>
            </a:r>
            <a:endParaRPr lang="en-NZ" dirty="0">
              <a:ea typeface="Calibri" panose="020F0502020204030204"/>
              <a:cs typeface="Calibri" panose="020F0502020204030204"/>
            </a:endParaRPr>
          </a:p>
          <a:p>
            <a:pPr marL="457200" indent="-457200">
              <a:buChar char="•"/>
            </a:pPr>
            <a:endParaRPr lang="en-NZ" dirty="0">
              <a:ea typeface="Calibri" panose="020F0502020204030204"/>
              <a:cs typeface="Calibri" panose="020F0502020204030204"/>
            </a:endParaRPr>
          </a:p>
        </p:txBody>
      </p:sp>
    </p:spTree>
    <p:extLst>
      <p:ext uri="{BB962C8B-B14F-4D97-AF65-F5344CB8AC3E}">
        <p14:creationId xmlns:p14="http://schemas.microsoft.com/office/powerpoint/2010/main" val="29004895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030A3-B90C-B6FE-26AE-2D9BE01AA973}"/>
              </a:ext>
            </a:extLst>
          </p:cNvPr>
          <p:cNvSpPr>
            <a:spLocks noGrp="1"/>
          </p:cNvSpPr>
          <p:nvPr>
            <p:ph type="ctrTitle"/>
          </p:nvPr>
        </p:nvSpPr>
        <p:spPr>
          <a:xfrm>
            <a:off x="661988" y="473483"/>
            <a:ext cx="9151739" cy="671680"/>
          </a:xfrm>
        </p:spPr>
        <p:txBody>
          <a:bodyPr/>
          <a:lstStyle/>
          <a:p>
            <a:r>
              <a:rPr lang="en-NZ" dirty="0"/>
              <a:t>Trends</a:t>
            </a:r>
          </a:p>
        </p:txBody>
      </p:sp>
      <p:sp>
        <p:nvSpPr>
          <p:cNvPr id="3" name="Subtitle 2">
            <a:extLst>
              <a:ext uri="{FF2B5EF4-FFF2-40B4-BE49-F238E27FC236}">
                <a16:creationId xmlns:a16="http://schemas.microsoft.com/office/drawing/2014/main" id="{C756B4E4-B6F7-34D6-FF8E-257E7C34D137}"/>
              </a:ext>
            </a:extLst>
          </p:cNvPr>
          <p:cNvSpPr>
            <a:spLocks noGrp="1"/>
          </p:cNvSpPr>
          <p:nvPr>
            <p:ph type="subTitle" idx="1"/>
          </p:nvPr>
        </p:nvSpPr>
        <p:spPr>
          <a:xfrm>
            <a:off x="661988" y="1271754"/>
            <a:ext cx="8617149" cy="5953994"/>
          </a:xfrm>
        </p:spPr>
        <p:txBody>
          <a:bodyPr vert="horz" lIns="0" tIns="0" rIns="0" bIns="0" rtlCol="0" anchor="t">
            <a:noAutofit/>
          </a:bodyPr>
          <a:lstStyle/>
          <a:p>
            <a:pPr marL="342900" lvl="0" indent="-342900">
              <a:lnSpc>
                <a:spcPct val="150000"/>
              </a:lnSpc>
              <a:buFont typeface="Symbol" panose="05050102010706020507" pitchFamily="18" charset="2"/>
              <a:buChar char=""/>
            </a:pPr>
            <a:r>
              <a:rPr lang="en-NZ" sz="1800" dirty="0">
                <a:latin typeface="Calibri"/>
                <a:ea typeface="Calibri"/>
                <a:cs typeface="Calibri"/>
              </a:rPr>
              <a:t>Majority of events are </a:t>
            </a:r>
            <a:r>
              <a:rPr lang="en-NZ" sz="1800" dirty="0">
                <a:effectLst/>
                <a:latin typeface="Calibri"/>
                <a:ea typeface="Calibri"/>
                <a:cs typeface="Calibri"/>
              </a:rPr>
              <a:t>small</a:t>
            </a:r>
            <a:r>
              <a:rPr lang="en-NZ" sz="1800" dirty="0">
                <a:latin typeface="Calibri"/>
                <a:ea typeface="Calibri"/>
                <a:cs typeface="Calibri"/>
              </a:rPr>
              <a:t>,</a:t>
            </a:r>
            <a:r>
              <a:rPr lang="en-NZ" sz="1800" dirty="0">
                <a:effectLst/>
                <a:latin typeface="Calibri"/>
                <a:ea typeface="Calibri"/>
                <a:cs typeface="Calibri"/>
              </a:rPr>
              <a:t> low risk events</a:t>
            </a:r>
            <a:endParaRPr lang="en-US" sz="2800" dirty="0"/>
          </a:p>
          <a:p>
            <a:pPr marL="342900" lvl="0" indent="-342900">
              <a:lnSpc>
                <a:spcPct val="150000"/>
              </a:lnSpc>
              <a:buFont typeface="Symbol" panose="05050102010706020507" pitchFamily="18" charset="2"/>
              <a:buChar char=""/>
            </a:pPr>
            <a:r>
              <a:rPr lang="en-NZ" sz="1800" dirty="0">
                <a:effectLst/>
                <a:latin typeface="Calibri"/>
                <a:ea typeface="Calibri"/>
                <a:cs typeface="Calibri"/>
              </a:rPr>
              <a:t>The one size fits all application form and process is not considered fit for purpose, especially when it comes to sports field bookings</a:t>
            </a:r>
          </a:p>
          <a:p>
            <a:pPr marL="342900" lvl="0" indent="-342900">
              <a:lnSpc>
                <a:spcPct val="150000"/>
              </a:lnSpc>
              <a:buFont typeface="Symbol" panose="05050102010706020507" pitchFamily="18" charset="2"/>
              <a:buChar char=""/>
            </a:pPr>
            <a:r>
              <a:rPr lang="en-NZ" sz="1800" dirty="0">
                <a:effectLst/>
                <a:latin typeface="Calibri"/>
                <a:ea typeface="Calibri"/>
                <a:cs typeface="Calibri"/>
              </a:rPr>
              <a:t>There is a growing need for events that require traffic management</a:t>
            </a:r>
          </a:p>
          <a:p>
            <a:pPr marL="342900" lvl="0" indent="-342900">
              <a:lnSpc>
                <a:spcPct val="150000"/>
              </a:lnSpc>
              <a:buFont typeface="Symbol" panose="05050102010706020507" pitchFamily="18" charset="2"/>
              <a:buChar char=""/>
            </a:pPr>
            <a:r>
              <a:rPr lang="en-NZ" sz="1800" dirty="0">
                <a:effectLst/>
                <a:latin typeface="Calibri"/>
                <a:ea typeface="Calibri"/>
                <a:cs typeface="Calibri"/>
              </a:rPr>
              <a:t>Increase in sports codes wanting to use limited resource. </a:t>
            </a:r>
          </a:p>
          <a:p>
            <a:pPr marL="342900" lvl="0" indent="-342900">
              <a:lnSpc>
                <a:spcPct val="150000"/>
              </a:lnSpc>
              <a:buFont typeface="Symbol" panose="05050102010706020507" pitchFamily="18" charset="2"/>
              <a:buChar char=""/>
            </a:pPr>
            <a:r>
              <a:rPr lang="en-NZ" sz="1800" dirty="0">
                <a:effectLst/>
                <a:latin typeface="Calibri"/>
                <a:ea typeface="Calibri"/>
                <a:cs typeface="Calibri"/>
              </a:rPr>
              <a:t>Increased interest in sports codes self-managing and to some extent working together</a:t>
            </a:r>
          </a:p>
          <a:p>
            <a:pPr marL="342900" lvl="0" indent="-342900">
              <a:lnSpc>
                <a:spcPct val="150000"/>
              </a:lnSpc>
              <a:buFont typeface="Symbol" panose="05050102010706020507" pitchFamily="18" charset="2"/>
              <a:buChar char=""/>
            </a:pPr>
            <a:r>
              <a:rPr lang="en-NZ" sz="1800" dirty="0">
                <a:effectLst/>
                <a:latin typeface="Calibri"/>
                <a:ea typeface="Calibri"/>
                <a:cs typeface="Calibri"/>
              </a:rPr>
              <a:t>A small number of reserves seem to have </a:t>
            </a:r>
            <a:r>
              <a:rPr lang="en-NZ" sz="1800" dirty="0">
                <a:latin typeface="Calibri"/>
                <a:ea typeface="Calibri"/>
                <a:cs typeface="Calibri"/>
              </a:rPr>
              <a:t>most</a:t>
            </a:r>
            <a:r>
              <a:rPr lang="en-NZ" sz="1800" dirty="0">
                <a:effectLst/>
                <a:latin typeface="Calibri"/>
                <a:ea typeface="Calibri"/>
                <a:cs typeface="Calibri"/>
              </a:rPr>
              <a:t> bookings for events</a:t>
            </a:r>
          </a:p>
          <a:p>
            <a:pPr marL="342900" lvl="0" indent="-342900">
              <a:lnSpc>
                <a:spcPct val="150000"/>
              </a:lnSpc>
              <a:spcAft>
                <a:spcPts val="1000"/>
              </a:spcAft>
              <a:buFont typeface="Symbol" panose="05050102010706020507" pitchFamily="18" charset="2"/>
              <a:buChar char=""/>
            </a:pPr>
            <a:r>
              <a:rPr lang="en-NZ" sz="1800" dirty="0">
                <a:effectLst/>
                <a:latin typeface="Calibri"/>
                <a:ea typeface="Calibri"/>
                <a:cs typeface="Calibri"/>
              </a:rPr>
              <a:t>There appear to be a lower number of events held in the northern area of the district</a:t>
            </a:r>
          </a:p>
          <a:p>
            <a:pPr marL="342900" indent="-342900">
              <a:lnSpc>
                <a:spcPct val="150000"/>
              </a:lnSpc>
              <a:buFont typeface="Symbol" panose="05050102010706020507" pitchFamily="18" charset="2"/>
              <a:buChar char=""/>
            </a:pPr>
            <a:r>
              <a:rPr lang="en-NZ" sz="1800" dirty="0">
                <a:effectLst/>
                <a:latin typeface="Calibri"/>
                <a:ea typeface="Calibri"/>
                <a:cs typeface="Arial"/>
              </a:rPr>
              <a:t>Recent participation and attendance rates indicate a growth in popularity of </a:t>
            </a:r>
            <a:r>
              <a:rPr lang="en-NZ" sz="1800" dirty="0">
                <a:latin typeface="Calibri"/>
                <a:ea typeface="Calibri"/>
                <a:cs typeface="Arial"/>
              </a:rPr>
              <a:t>many sporting</a:t>
            </a:r>
            <a:r>
              <a:rPr lang="en-NZ" sz="1800" dirty="0">
                <a:effectLst/>
                <a:latin typeface="Calibri"/>
                <a:ea typeface="Calibri"/>
                <a:cs typeface="Arial"/>
              </a:rPr>
              <a:t> events and leisure activities. These events include runs, walks, cycling races, and triathlons</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endParaRPr lang="en-NZ" dirty="0"/>
          </a:p>
        </p:txBody>
      </p:sp>
    </p:spTree>
    <p:extLst>
      <p:ext uri="{BB962C8B-B14F-4D97-AF65-F5344CB8AC3E}">
        <p14:creationId xmlns:p14="http://schemas.microsoft.com/office/powerpoint/2010/main" val="3534009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5D401-35C5-6A89-2BF6-5CF5FAFBD366}"/>
              </a:ext>
            </a:extLst>
          </p:cNvPr>
          <p:cNvSpPr>
            <a:spLocks noGrp="1"/>
          </p:cNvSpPr>
          <p:nvPr>
            <p:ph type="title"/>
          </p:nvPr>
        </p:nvSpPr>
        <p:spPr/>
        <p:txBody>
          <a:bodyPr/>
          <a:lstStyle/>
          <a:p>
            <a:pPr algn="ctr"/>
            <a:r>
              <a:rPr lang="en-NZ" dirty="0"/>
              <a:t>Rationale: Why bother? </a:t>
            </a:r>
            <a:endParaRPr lang="en-US" dirty="0"/>
          </a:p>
        </p:txBody>
      </p:sp>
      <p:pic>
        <p:nvPicPr>
          <p:cNvPr id="5" name="Picture 10" descr="Overbooking Our Kids | Chicago Private Schools | Morgan Park Academy">
            <a:extLst>
              <a:ext uri="{FF2B5EF4-FFF2-40B4-BE49-F238E27FC236}">
                <a16:creationId xmlns:a16="http://schemas.microsoft.com/office/drawing/2014/main" id="{C2B47051-396F-A066-977A-D20DDFAAB7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723" y="1698108"/>
            <a:ext cx="3395188" cy="23602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C99A766-8A73-9CC5-1C72-EB9F4188AF2B}"/>
              </a:ext>
            </a:extLst>
          </p:cNvPr>
          <p:cNvPicPr>
            <a:picLocks noChangeAspect="1"/>
          </p:cNvPicPr>
          <p:nvPr/>
        </p:nvPicPr>
        <p:blipFill>
          <a:blip r:embed="rId3"/>
          <a:stretch>
            <a:fillRect/>
          </a:stretch>
        </p:blipFill>
        <p:spPr>
          <a:xfrm>
            <a:off x="4032461" y="1698108"/>
            <a:ext cx="2621507" cy="2359356"/>
          </a:xfrm>
          <a:prstGeom prst="rect">
            <a:avLst/>
          </a:prstGeom>
        </p:spPr>
      </p:pic>
      <p:pic>
        <p:nvPicPr>
          <p:cNvPr id="7" name="Picture 8" descr="Jeep driver drifts around Tahoe Park, damaging field | abc10.com">
            <a:extLst>
              <a:ext uri="{FF2B5EF4-FFF2-40B4-BE49-F238E27FC236}">
                <a16:creationId xmlns:a16="http://schemas.microsoft.com/office/drawing/2014/main" id="{B2CEC1E4-AC81-E005-EF1D-7DDAE43C05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46" r="5483" b="8527"/>
          <a:stretch/>
        </p:blipFill>
        <p:spPr bwMode="auto">
          <a:xfrm>
            <a:off x="6786914" y="1698108"/>
            <a:ext cx="3647917" cy="236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ant your government to increase funding for research? Here is what you can  do">
            <a:extLst>
              <a:ext uri="{FF2B5EF4-FFF2-40B4-BE49-F238E27FC236}">
                <a16:creationId xmlns:a16="http://schemas.microsoft.com/office/drawing/2014/main" id="{AA941C42-B170-DAC5-B01E-F6F8907A9EF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21" t="465" r="-2719" b="-930"/>
          <a:stretch/>
        </p:blipFill>
        <p:spPr bwMode="auto">
          <a:xfrm>
            <a:off x="484804" y="4331215"/>
            <a:ext cx="3475733" cy="22836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The world's worst groundsmen have been found working in Norway's 7th tier -  Mirror Online">
            <a:extLst>
              <a:ext uri="{FF2B5EF4-FFF2-40B4-BE49-F238E27FC236}">
                <a16:creationId xmlns:a16="http://schemas.microsoft.com/office/drawing/2014/main" id="{37258192-470A-06FE-6F3D-1D11EFBC763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 r="13775" b="-3174"/>
          <a:stretch/>
        </p:blipFill>
        <p:spPr bwMode="auto">
          <a:xfrm>
            <a:off x="4031448" y="4335671"/>
            <a:ext cx="2622520" cy="23536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Govt eyes shake-up of ambulance sector as shortages continue | RNZ News">
            <a:extLst>
              <a:ext uri="{FF2B5EF4-FFF2-40B4-BE49-F238E27FC236}">
                <a16:creationId xmlns:a16="http://schemas.microsoft.com/office/drawing/2014/main" id="{A25DFC15-E8BA-34D8-1B6E-DFEFEB8083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6914" y="4335671"/>
            <a:ext cx="3647917" cy="2279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6444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2904718" y="274178"/>
            <a:ext cx="4734981" cy="1144534"/>
          </a:xfrm>
        </p:spPr>
        <p:txBody>
          <a:bodyPr/>
          <a:lstStyle/>
          <a:p>
            <a:pPr algn="ctr"/>
            <a:r>
              <a:rPr lang="en-US" dirty="0"/>
              <a:t>Rationale: Why have a strategy </a:t>
            </a:r>
          </a:p>
        </p:txBody>
      </p:sp>
      <p:sp>
        <p:nvSpPr>
          <p:cNvPr id="3" name="Content Placeholder 2">
            <a:extLst>
              <a:ext uri="{FF2B5EF4-FFF2-40B4-BE49-F238E27FC236}">
                <a16:creationId xmlns:a16="http://schemas.microsoft.com/office/drawing/2014/main" id="{D33B5261-4194-2C4B-95E9-717C6DC86F1D}"/>
              </a:ext>
            </a:extLst>
          </p:cNvPr>
          <p:cNvSpPr>
            <a:spLocks noGrp="1"/>
          </p:cNvSpPr>
          <p:nvPr>
            <p:ph sz="half" idx="1"/>
          </p:nvPr>
        </p:nvSpPr>
        <p:spPr/>
        <p:txBody>
          <a:bodyPr/>
          <a:lstStyle/>
          <a:p>
            <a:pPr lvl="4"/>
            <a:r>
              <a:rPr lang="en-US" dirty="0"/>
              <a:t>Fifth level</a:t>
            </a:r>
          </a:p>
          <a:p>
            <a:endParaRPr lang="en-US" dirty="0"/>
          </a:p>
        </p:txBody>
      </p:sp>
      <p:sp>
        <p:nvSpPr>
          <p:cNvPr id="4" name="Content Placeholder 3">
            <a:extLst>
              <a:ext uri="{FF2B5EF4-FFF2-40B4-BE49-F238E27FC236}">
                <a16:creationId xmlns:a16="http://schemas.microsoft.com/office/drawing/2014/main" id="{C2079077-20B7-4846-8B4A-F5453122C2A2}"/>
              </a:ext>
            </a:extLst>
          </p:cNvPr>
          <p:cNvSpPr>
            <a:spLocks noGrp="1"/>
          </p:cNvSpPr>
          <p:nvPr>
            <p:ph sz="half" idx="2"/>
          </p:nvPr>
        </p:nvSpPr>
        <p:spPr>
          <a:xfrm>
            <a:off x="485633" y="1686821"/>
            <a:ext cx="10206180" cy="5452048"/>
          </a:xfrm>
        </p:spPr>
        <p:txBody>
          <a:bodyPr vert="horz" lIns="0" tIns="0" rIns="0" bIns="0" rtlCol="0" anchor="t">
            <a:noAutofit/>
          </a:bodyPr>
          <a:lstStyle/>
          <a:p>
            <a:r>
              <a:rPr lang="en-US" sz="2800" b="1" dirty="0">
                <a:solidFill>
                  <a:schemeClr val="accent2"/>
                </a:solidFill>
              </a:rPr>
              <a:t>Strategy is a way to set Council and community up for success </a:t>
            </a:r>
          </a:p>
          <a:p>
            <a:pPr marL="285750" indent="-285750">
              <a:lnSpc>
                <a:spcPct val="150000"/>
              </a:lnSpc>
              <a:spcAft>
                <a:spcPts val="400"/>
              </a:spcAft>
              <a:buChar char="•"/>
            </a:pPr>
            <a:r>
              <a:rPr lang="en-US" sz="1800" dirty="0"/>
              <a:t>Clear and accessible booking process that aligns with competing influences (RMP, maintenance </a:t>
            </a:r>
            <a:r>
              <a:rPr lang="en-US" sz="1800" err="1"/>
              <a:t>etc</a:t>
            </a:r>
            <a:r>
              <a:rPr lang="en-US" sz="1800" dirty="0"/>
              <a:t>)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Sets clear rules and guidelines up front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Give us a backbone and creates consistency and fairness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Identifies our risk appetite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Aligns with our values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Sets a road map and creates accountability and measures for success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Helps to allocate resource</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Gives direction for resource (including staff and monetary)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Ensures the long-term protection of our natural resources </a:t>
            </a:r>
            <a:endParaRPr lang="en-US" sz="1800" dirty="0">
              <a:ea typeface="Calibri" panose="020F0502020204030204"/>
              <a:cs typeface="Calibri" panose="020F0502020204030204"/>
            </a:endParaRPr>
          </a:p>
          <a:p>
            <a:pPr marL="285750" indent="-285750">
              <a:lnSpc>
                <a:spcPct val="150000"/>
              </a:lnSpc>
              <a:spcAft>
                <a:spcPts val="400"/>
              </a:spcAft>
              <a:buChar char="•"/>
            </a:pPr>
            <a:r>
              <a:rPr lang="en-US" sz="1800" dirty="0"/>
              <a:t>Creates clear direction and support for community</a:t>
            </a:r>
            <a:endParaRPr lang="en-US" dirty="0">
              <a:ea typeface="Calibri" panose="020F0502020204030204"/>
              <a:cs typeface="Calibri" panose="020F0502020204030204"/>
            </a:endParaRPr>
          </a:p>
          <a:p>
            <a:pPr lvl="0"/>
            <a:endParaRPr lang="en-US" dirty="0"/>
          </a:p>
          <a:p>
            <a:pPr lvl="0"/>
            <a:endParaRPr lang="en-US" dirty="0"/>
          </a:p>
          <a:p>
            <a:pPr lvl="0"/>
            <a:endParaRPr lang="en-US" dirty="0"/>
          </a:p>
          <a:p>
            <a:pPr lvl="4"/>
            <a:r>
              <a:rPr lang="en-US" dirty="0"/>
              <a:t>Fifth level</a:t>
            </a:r>
          </a:p>
        </p:txBody>
      </p:sp>
    </p:spTree>
    <p:extLst>
      <p:ext uri="{BB962C8B-B14F-4D97-AF65-F5344CB8AC3E}">
        <p14:creationId xmlns:p14="http://schemas.microsoft.com/office/powerpoint/2010/main" val="2428565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94F0-3EF1-8BF8-CC99-10D02B7FF1E4}"/>
              </a:ext>
            </a:extLst>
          </p:cNvPr>
          <p:cNvSpPr>
            <a:spLocks noGrp="1"/>
          </p:cNvSpPr>
          <p:nvPr>
            <p:ph type="title"/>
          </p:nvPr>
        </p:nvSpPr>
        <p:spPr>
          <a:xfrm>
            <a:off x="473176" y="289489"/>
            <a:ext cx="10435468" cy="1144534"/>
          </a:xfrm>
        </p:spPr>
        <p:txBody>
          <a:bodyPr/>
          <a:lstStyle/>
          <a:p>
            <a:r>
              <a:rPr lang="en-NZ" sz="4800" dirty="0"/>
              <a:t>Council Strategic Vision </a:t>
            </a:r>
            <a:endParaRPr lang="en-NZ" sz="4800" dirty="0">
              <a:ea typeface="Calibri"/>
              <a:cs typeface="Calibri"/>
            </a:endParaRPr>
          </a:p>
        </p:txBody>
      </p:sp>
      <p:graphicFrame>
        <p:nvGraphicFramePr>
          <p:cNvPr id="6" name="Content Placeholder 5">
            <a:extLst>
              <a:ext uri="{FF2B5EF4-FFF2-40B4-BE49-F238E27FC236}">
                <a16:creationId xmlns:a16="http://schemas.microsoft.com/office/drawing/2014/main" id="{9F576324-77F2-CE7A-049D-1BC4E5C6AC09}"/>
              </a:ext>
            </a:extLst>
          </p:cNvPr>
          <p:cNvGraphicFramePr>
            <a:graphicFrameLocks noGrp="1"/>
          </p:cNvGraphicFramePr>
          <p:nvPr>
            <p:ph idx="1"/>
            <p:extLst>
              <p:ext uri="{D42A27DB-BD31-4B8C-83A1-F6EECF244321}">
                <p14:modId xmlns:p14="http://schemas.microsoft.com/office/powerpoint/2010/main" val="1502202652"/>
              </p:ext>
            </p:extLst>
          </p:nvPr>
        </p:nvGraphicFramePr>
        <p:xfrm>
          <a:off x="483780" y="1349628"/>
          <a:ext cx="9723432" cy="2183168"/>
        </p:xfrm>
        <a:graphic>
          <a:graphicData uri="http://schemas.openxmlformats.org/drawingml/2006/table">
            <a:tbl>
              <a:tblPr firstRow="1" firstCol="1" bandRow="1"/>
              <a:tblGrid>
                <a:gridCol w="1620572">
                  <a:extLst>
                    <a:ext uri="{9D8B030D-6E8A-4147-A177-3AD203B41FA5}">
                      <a16:colId xmlns:a16="http://schemas.microsoft.com/office/drawing/2014/main" val="639859475"/>
                    </a:ext>
                  </a:extLst>
                </a:gridCol>
                <a:gridCol w="1620572">
                  <a:extLst>
                    <a:ext uri="{9D8B030D-6E8A-4147-A177-3AD203B41FA5}">
                      <a16:colId xmlns:a16="http://schemas.microsoft.com/office/drawing/2014/main" val="2106356159"/>
                    </a:ext>
                  </a:extLst>
                </a:gridCol>
                <a:gridCol w="1620572">
                  <a:extLst>
                    <a:ext uri="{9D8B030D-6E8A-4147-A177-3AD203B41FA5}">
                      <a16:colId xmlns:a16="http://schemas.microsoft.com/office/drawing/2014/main" val="383842315"/>
                    </a:ext>
                  </a:extLst>
                </a:gridCol>
                <a:gridCol w="1620572">
                  <a:extLst>
                    <a:ext uri="{9D8B030D-6E8A-4147-A177-3AD203B41FA5}">
                      <a16:colId xmlns:a16="http://schemas.microsoft.com/office/drawing/2014/main" val="2426080383"/>
                    </a:ext>
                  </a:extLst>
                </a:gridCol>
                <a:gridCol w="1620572">
                  <a:extLst>
                    <a:ext uri="{9D8B030D-6E8A-4147-A177-3AD203B41FA5}">
                      <a16:colId xmlns:a16="http://schemas.microsoft.com/office/drawing/2014/main" val="2560298293"/>
                    </a:ext>
                  </a:extLst>
                </a:gridCol>
                <a:gridCol w="1620572">
                  <a:extLst>
                    <a:ext uri="{9D8B030D-6E8A-4147-A177-3AD203B41FA5}">
                      <a16:colId xmlns:a16="http://schemas.microsoft.com/office/drawing/2014/main" val="2774428470"/>
                    </a:ext>
                  </a:extLst>
                </a:gridCol>
              </a:tblGrid>
              <a:tr h="531940">
                <a:tc>
                  <a:txBody>
                    <a:bodyPr/>
                    <a:lstStyle/>
                    <a:p>
                      <a:pPr marL="0" lvl="1" algn="ctr">
                        <a:lnSpc>
                          <a:spcPct val="120000"/>
                        </a:lnSpc>
                        <a:spcBef>
                          <a:spcPts val="300"/>
                        </a:spcBef>
                        <a:spcAft>
                          <a:spcPts val="300"/>
                        </a:spcAft>
                      </a:pPr>
                      <a:r>
                        <a:rPr lang="en-NZ" sz="1100" b="1" dirty="0">
                          <a:solidFill>
                            <a:srgbClr val="FFFFFF"/>
                          </a:solidFill>
                          <a:effectLst/>
                          <a:latin typeface="Calibri"/>
                          <a:ea typeface="Calibri"/>
                          <a:cs typeface="Arial"/>
                        </a:rPr>
                        <a:t>Improving Council’s Core Services</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00"/>
                    </a:solidFill>
                  </a:tcPr>
                </a:tc>
                <a:tc>
                  <a:txBody>
                    <a:bodyPr/>
                    <a:lstStyle/>
                    <a:p>
                      <a:pPr marL="0" lvl="1" indent="0" algn="ctr">
                        <a:lnSpc>
                          <a:spcPct val="120000"/>
                        </a:lnSpc>
                        <a:spcBef>
                          <a:spcPts val="300"/>
                        </a:spcBef>
                        <a:spcAft>
                          <a:spcPts val="300"/>
                        </a:spcAft>
                      </a:pPr>
                      <a:r>
                        <a:rPr lang="en-NZ" sz="1100" b="1" dirty="0">
                          <a:solidFill>
                            <a:srgbClr val="FFFFFF"/>
                          </a:solidFill>
                          <a:effectLst/>
                          <a:latin typeface="Calibri"/>
                          <a:ea typeface="Calibri"/>
                          <a:cs typeface="Arial"/>
                        </a:rPr>
                        <a:t>Improving Council Responsiveness</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00"/>
                    </a:solidFill>
                  </a:tcPr>
                </a:tc>
                <a:tc>
                  <a:txBody>
                    <a:bodyPr/>
                    <a:lstStyle/>
                    <a:p>
                      <a:pPr marL="0" lvl="1" algn="ctr">
                        <a:lnSpc>
                          <a:spcPct val="120000"/>
                        </a:lnSpc>
                        <a:spcBef>
                          <a:spcPts val="300"/>
                        </a:spcBef>
                        <a:spcAft>
                          <a:spcPts val="300"/>
                        </a:spcAft>
                      </a:pPr>
                      <a:r>
                        <a:rPr lang="en-NZ" sz="1100" b="1" dirty="0">
                          <a:solidFill>
                            <a:srgbClr val="FFFFFF"/>
                          </a:solidFill>
                          <a:effectLst/>
                          <a:latin typeface="Calibri"/>
                          <a:ea typeface="Calibri"/>
                          <a:cs typeface="Arial"/>
                        </a:rPr>
                        <a:t>Building Community Resilience</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00"/>
                    </a:solidFill>
                  </a:tcPr>
                </a:tc>
                <a:tc>
                  <a:txBody>
                    <a:bodyPr/>
                    <a:lstStyle/>
                    <a:p>
                      <a:pPr marL="0" lvl="1" algn="ctr">
                        <a:lnSpc>
                          <a:spcPct val="120000"/>
                        </a:lnSpc>
                        <a:spcBef>
                          <a:spcPts val="300"/>
                        </a:spcBef>
                        <a:spcAft>
                          <a:spcPts val="300"/>
                        </a:spcAft>
                      </a:pPr>
                      <a:r>
                        <a:rPr lang="en-NZ" sz="1100" b="1" dirty="0">
                          <a:solidFill>
                            <a:srgbClr val="FFFFFF"/>
                          </a:solidFill>
                          <a:effectLst/>
                          <a:latin typeface="Calibri"/>
                          <a:ea typeface="Calibri"/>
                          <a:cs typeface="Arial"/>
                        </a:rPr>
                        <a:t>Building Relationships</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00"/>
                    </a:solidFill>
                  </a:tcPr>
                </a:tc>
                <a:tc>
                  <a:txBody>
                    <a:bodyPr/>
                    <a:lstStyle/>
                    <a:p>
                      <a:pPr marL="0" lvl="1" algn="ctr">
                        <a:lnSpc>
                          <a:spcPct val="120000"/>
                        </a:lnSpc>
                        <a:spcBef>
                          <a:spcPts val="300"/>
                        </a:spcBef>
                        <a:spcAft>
                          <a:spcPts val="300"/>
                        </a:spcAft>
                      </a:pPr>
                      <a:r>
                        <a:rPr lang="en-NZ" sz="1100" b="1" dirty="0">
                          <a:solidFill>
                            <a:srgbClr val="FFFFFF"/>
                          </a:solidFill>
                          <a:effectLst/>
                          <a:latin typeface="Calibri"/>
                          <a:ea typeface="Calibri"/>
                          <a:cs typeface="Arial"/>
                        </a:rPr>
                        <a:t>Improving Connectivity</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00"/>
                    </a:solidFill>
                  </a:tcPr>
                </a:tc>
                <a:tc>
                  <a:txBody>
                    <a:bodyPr/>
                    <a:lstStyle/>
                    <a:p>
                      <a:pPr marL="0" lvl="1" algn="ctr">
                        <a:lnSpc>
                          <a:spcPct val="120000"/>
                        </a:lnSpc>
                        <a:spcBef>
                          <a:spcPts val="300"/>
                        </a:spcBef>
                        <a:spcAft>
                          <a:spcPts val="300"/>
                        </a:spcAft>
                      </a:pPr>
                      <a:r>
                        <a:rPr lang="en-NZ" sz="1100" b="1" dirty="0">
                          <a:solidFill>
                            <a:srgbClr val="FFFFFF"/>
                          </a:solidFill>
                          <a:effectLst/>
                          <a:latin typeface="Calibri"/>
                          <a:ea typeface="Calibri"/>
                          <a:cs typeface="Arial"/>
                        </a:rPr>
                        <a:t>Supporting Sustainable Growth</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9900"/>
                    </a:solidFill>
                  </a:tcPr>
                </a:tc>
                <a:extLst>
                  <a:ext uri="{0D108BD9-81ED-4DB2-BD59-A6C34878D82A}">
                    <a16:rowId xmlns:a16="http://schemas.microsoft.com/office/drawing/2014/main" val="2535442635"/>
                  </a:ext>
                </a:extLst>
              </a:tr>
              <a:tr h="232723">
                <a:tc>
                  <a:txBody>
                    <a:bodyPr/>
                    <a:lstStyle/>
                    <a:p>
                      <a:pPr algn="ctr">
                        <a:lnSpc>
                          <a:spcPct val="120000"/>
                        </a:lnSpc>
                        <a:spcAft>
                          <a:spcPts val="1000"/>
                        </a:spcAft>
                      </a:pPr>
                      <a:r>
                        <a:rPr lang="en-NZ" sz="1100" dirty="0">
                          <a:effectLst/>
                          <a:latin typeface="Calibri"/>
                          <a:ea typeface="Calibri"/>
                          <a:cs typeface="Arial"/>
                        </a:rPr>
                        <a:t>X</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sym typeface="Symbol" panose="05050102010706020507" pitchFamily="18" charset="2"/>
                        </a:rPr>
                        <a:t></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sym typeface="Symbol" panose="05050102010706020507" pitchFamily="18" charset="2"/>
                        </a:rPr>
                        <a:t></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sym typeface="Symbol" panose="05050102010706020507" pitchFamily="18" charset="2"/>
                        </a:rPr>
                        <a:t></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sym typeface="Symbol" panose="05050102010706020507" pitchFamily="18" charset="2"/>
                        </a:rPr>
                        <a:t></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sym typeface="Symbol" panose="05050102010706020507" pitchFamily="18" charset="2"/>
                        </a:rPr>
                        <a:t></a:t>
                      </a:r>
                      <a:endParaRPr lang="en-NZ" sz="1100" dirty="0">
                        <a:effectLst/>
                        <a:latin typeface="Calibri"/>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2643833"/>
                  </a:ext>
                </a:extLst>
              </a:tr>
              <a:tr h="1418505">
                <a:tc>
                  <a:txBody>
                    <a:bodyPr/>
                    <a:lstStyle/>
                    <a:p>
                      <a:pPr algn="ctr">
                        <a:lnSpc>
                          <a:spcPct val="120000"/>
                        </a:lnSpc>
                        <a:spcAft>
                          <a:spcPts val="1000"/>
                        </a:spcAft>
                      </a:pPr>
                      <a:r>
                        <a:rPr lang="en-NZ" sz="1100" dirty="0">
                          <a:effectLst/>
                          <a:latin typeface="Calibri"/>
                          <a:ea typeface="Calibri"/>
                          <a:cs typeface="Arial"/>
                        </a:rPr>
                        <a:t>Events are not part of council’s core services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rPr>
                        <a:t>Improving communication about events, application processes and council expectations aligns well with this priority.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rPr>
                        <a:t>Opportunity to improve community wellbeing and foster resilience through providing events and building community capacity to deliver them.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rPr>
                        <a:t>Opportunity to partner with community and mana whenua in providing events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rPr>
                        <a:t>Improving communication about and promoting local events is well aligned with this priority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1100" dirty="0">
                          <a:effectLst/>
                          <a:latin typeface="Calibri"/>
                          <a:ea typeface="Calibri"/>
                          <a:cs typeface="Arial"/>
                        </a:rPr>
                        <a:t>Events can help contribute to this priority by celebrating local heritage and creating a sense of community.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3201569"/>
                  </a:ext>
                </a:extLst>
              </a:tr>
            </a:tbl>
          </a:graphicData>
        </a:graphic>
      </p:graphicFrame>
      <p:pic>
        <p:nvPicPr>
          <p:cNvPr id="7" name="Picture 6" descr="A picture containing text, screenshot, graphic design, cartoon&#10;&#10;Description automatically generated">
            <a:extLst>
              <a:ext uri="{FF2B5EF4-FFF2-40B4-BE49-F238E27FC236}">
                <a16:creationId xmlns:a16="http://schemas.microsoft.com/office/drawing/2014/main" id="{1D34ECCC-E192-F60B-F642-287E08B7A3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3234" y="3706819"/>
            <a:ext cx="5211103" cy="3078019"/>
          </a:xfrm>
          <a:prstGeom prst="rect">
            <a:avLst/>
          </a:prstGeom>
        </p:spPr>
      </p:pic>
    </p:spTree>
    <p:extLst>
      <p:ext uri="{BB962C8B-B14F-4D97-AF65-F5344CB8AC3E}">
        <p14:creationId xmlns:p14="http://schemas.microsoft.com/office/powerpoint/2010/main" val="41767409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A841A-1A4F-3D41-AA08-693FFE65C272}"/>
              </a:ext>
            </a:extLst>
          </p:cNvPr>
          <p:cNvSpPr>
            <a:spLocks noGrp="1"/>
          </p:cNvSpPr>
          <p:nvPr>
            <p:ph type="title"/>
          </p:nvPr>
        </p:nvSpPr>
        <p:spPr>
          <a:xfrm>
            <a:off x="475574" y="298122"/>
            <a:ext cx="9221689" cy="1144534"/>
          </a:xfrm>
        </p:spPr>
        <p:txBody>
          <a:bodyPr/>
          <a:lstStyle/>
          <a:p>
            <a:r>
              <a:rPr lang="en-US" sz="4800" dirty="0"/>
              <a:t>Benefits of Events </a:t>
            </a:r>
            <a:endParaRPr lang="en-US" sz="4800" dirty="0">
              <a:ea typeface="Calibri"/>
              <a:cs typeface="Calibri"/>
            </a:endParaRPr>
          </a:p>
        </p:txBody>
      </p:sp>
      <p:sp>
        <p:nvSpPr>
          <p:cNvPr id="4" name="Content Placeholder 3">
            <a:extLst>
              <a:ext uri="{FF2B5EF4-FFF2-40B4-BE49-F238E27FC236}">
                <a16:creationId xmlns:a16="http://schemas.microsoft.com/office/drawing/2014/main" id="{71588358-91CF-8E43-8B11-07EF21E544F1}"/>
              </a:ext>
            </a:extLst>
          </p:cNvPr>
          <p:cNvSpPr>
            <a:spLocks noGrp="1"/>
          </p:cNvSpPr>
          <p:nvPr>
            <p:ph sz="half" idx="2"/>
          </p:nvPr>
        </p:nvSpPr>
        <p:spPr>
          <a:xfrm>
            <a:off x="475574" y="1263317"/>
            <a:ext cx="9356676" cy="5426611"/>
          </a:xfrm>
        </p:spPr>
        <p:txBody>
          <a:bodyPr vert="horz" lIns="0" tIns="0" rIns="0" bIns="0" rtlCol="0" anchor="t">
            <a:noAutofit/>
          </a:bodyPr>
          <a:lstStyle/>
          <a:p>
            <a:pPr>
              <a:lnSpc>
                <a:spcPct val="120000"/>
              </a:lnSpc>
              <a:spcAft>
                <a:spcPts val="1000"/>
              </a:spcAft>
            </a:pPr>
            <a:r>
              <a:rPr lang="en-NZ" sz="1800" dirty="0">
                <a:effectLst/>
                <a:latin typeface="Calibri"/>
                <a:ea typeface="Calibri"/>
                <a:cs typeface="Arial"/>
              </a:rPr>
              <a:t>Events have a positive impact on the economy, society, and culture, supporting local businesses, strengthening community bonds, and celebrating the richness of diverse cultures.</a:t>
            </a:r>
          </a:p>
          <a:p>
            <a:pPr>
              <a:spcAft>
                <a:spcPts val="1000"/>
              </a:spcAft>
            </a:pPr>
            <a:endParaRPr lang="en-NZ" sz="1400" dirty="0">
              <a:latin typeface="Calibri"/>
              <a:ea typeface="Calibri"/>
              <a:cs typeface="Arial"/>
            </a:endParaRPr>
          </a:p>
          <a:p>
            <a:pPr>
              <a:lnSpc>
                <a:spcPct val="120000"/>
              </a:lnSpc>
              <a:spcAft>
                <a:spcPts val="1000"/>
              </a:spcAft>
            </a:pPr>
            <a:r>
              <a:rPr lang="en-NZ" sz="1400" b="1" dirty="0">
                <a:latin typeface="Calibri"/>
                <a:ea typeface="Calibri"/>
                <a:cs typeface="Arial"/>
              </a:rPr>
              <a:t>Social - Events</a:t>
            </a:r>
            <a:r>
              <a:rPr lang="en-NZ" sz="1400" b="1" dirty="0">
                <a:effectLst/>
                <a:latin typeface="Calibri"/>
                <a:ea typeface="Calibri"/>
                <a:cs typeface="Arial"/>
              </a:rPr>
              <a:t> strengthen community wellbeing</a:t>
            </a:r>
            <a:endParaRPr lang="en-NZ" sz="1400" dirty="0">
              <a:effectLst/>
              <a:latin typeface="Calibri"/>
              <a:ea typeface="Calibri"/>
              <a:cs typeface="Arial"/>
            </a:endParaRPr>
          </a:p>
          <a:p>
            <a:pPr>
              <a:lnSpc>
                <a:spcPct val="120000"/>
              </a:lnSpc>
              <a:spcAft>
                <a:spcPts val="1000"/>
              </a:spcAft>
            </a:pPr>
            <a:r>
              <a:rPr lang="en-NZ" sz="1400" dirty="0">
                <a:effectLst/>
                <a:latin typeface="Calibri"/>
                <a:ea typeface="Calibri"/>
                <a:cs typeface="Arial"/>
              </a:rPr>
              <a:t>Events enhance community wellbeing and social connections, fostering inclusivity and diversity. They provide opportunities for people to connect, have fun, and build meaningful relationships. They promote participation in various activities, benefiting both mental and physical health. Events bring excitement and entertainment, adding vibrancy to the district.</a:t>
            </a:r>
          </a:p>
          <a:p>
            <a:pPr>
              <a:lnSpc>
                <a:spcPct val="120000"/>
              </a:lnSpc>
              <a:spcAft>
                <a:spcPts val="1000"/>
              </a:spcAft>
            </a:pPr>
            <a:r>
              <a:rPr lang="en-NZ" sz="1400" b="1" dirty="0">
                <a:latin typeface="Calibri"/>
                <a:ea typeface="Calibri"/>
                <a:cs typeface="Arial"/>
              </a:rPr>
              <a:t>Cultural - Events</a:t>
            </a:r>
            <a:r>
              <a:rPr lang="en-NZ" sz="1400" b="1" dirty="0">
                <a:effectLst/>
                <a:latin typeface="Calibri"/>
                <a:ea typeface="Calibri"/>
                <a:cs typeface="Arial"/>
              </a:rPr>
              <a:t> celebrate who we are</a:t>
            </a:r>
            <a:endParaRPr lang="en-NZ" sz="1400" dirty="0">
              <a:effectLst/>
              <a:latin typeface="Calibri"/>
              <a:ea typeface="Calibri"/>
              <a:cs typeface="Arial"/>
            </a:endParaRPr>
          </a:p>
          <a:p>
            <a:pPr>
              <a:lnSpc>
                <a:spcPct val="120000"/>
              </a:lnSpc>
              <a:spcAft>
                <a:spcPts val="1000"/>
              </a:spcAft>
            </a:pPr>
            <a:r>
              <a:rPr lang="en-NZ" sz="1400" dirty="0">
                <a:effectLst/>
                <a:latin typeface="Calibri"/>
                <a:ea typeface="Calibri"/>
                <a:cs typeface="Arial"/>
              </a:rPr>
              <a:t>Events celebrate our unique cultural identity. They can tell the stories of our people and places and showcase what is special about a place. They can help to highlight and embrace the diverse cultural heritage of a community, foster a sense of pride in local traditions and encourage the sharing of stories and customs across generations. Events can also serve as platforms for artistic expression and appreciation and foster creativity.</a:t>
            </a:r>
          </a:p>
          <a:p>
            <a:pPr>
              <a:lnSpc>
                <a:spcPct val="120000"/>
              </a:lnSpc>
              <a:spcAft>
                <a:spcPts val="1000"/>
              </a:spcAft>
            </a:pPr>
            <a:r>
              <a:rPr lang="en-NZ" sz="1400" b="1" dirty="0">
                <a:latin typeface="Calibri"/>
                <a:ea typeface="Calibri"/>
                <a:cs typeface="Arial"/>
              </a:rPr>
              <a:t>Economic - </a:t>
            </a:r>
            <a:r>
              <a:rPr lang="en-NZ" sz="1400" b="1" dirty="0">
                <a:effectLst/>
                <a:latin typeface="Calibri"/>
                <a:ea typeface="Calibri"/>
                <a:cs typeface="Arial"/>
              </a:rPr>
              <a:t>Events support our economy</a:t>
            </a:r>
            <a:endParaRPr lang="en-NZ" sz="1400" dirty="0">
              <a:effectLst/>
              <a:latin typeface="Calibri"/>
              <a:ea typeface="Calibri"/>
              <a:cs typeface="Arial"/>
            </a:endParaRPr>
          </a:p>
          <a:p>
            <a:pPr>
              <a:lnSpc>
                <a:spcPct val="120000"/>
              </a:lnSpc>
              <a:spcAft>
                <a:spcPts val="1000"/>
              </a:spcAft>
            </a:pPr>
            <a:r>
              <a:rPr lang="en-NZ" sz="1400" dirty="0">
                <a:effectLst/>
                <a:latin typeface="Calibri"/>
                <a:ea typeface="Calibri"/>
                <a:cs typeface="Arial"/>
              </a:rPr>
              <a:t>Events have a positive impact on the local economy, boosting businesses and creating more opportunities for </a:t>
            </a:r>
            <a:br>
              <a:rPr lang="en-NZ" sz="1400" dirty="0">
                <a:latin typeface="Calibri"/>
                <a:ea typeface="Calibri"/>
                <a:cs typeface="Arial"/>
              </a:rPr>
            </a:br>
            <a:r>
              <a:rPr lang="en-NZ" sz="1400" dirty="0">
                <a:effectLst/>
                <a:latin typeface="Calibri"/>
                <a:ea typeface="Calibri"/>
                <a:cs typeface="Arial"/>
              </a:rPr>
              <a:t>growth.</a:t>
            </a:r>
            <a:r>
              <a:rPr lang="en-NZ" sz="1400" dirty="0">
                <a:latin typeface="Calibri"/>
                <a:ea typeface="Calibri"/>
                <a:cs typeface="Arial"/>
              </a:rPr>
              <a:t> </a:t>
            </a:r>
            <a:r>
              <a:rPr lang="en-NZ" sz="1400" dirty="0">
                <a:effectLst/>
                <a:latin typeface="Calibri"/>
                <a:ea typeface="Calibri"/>
                <a:cs typeface="Arial"/>
              </a:rPr>
              <a:t>They can attract visitors who spend money, helping local businesses thrive and creating employment </a:t>
            </a:r>
            <a:br>
              <a:rPr lang="en-NZ" sz="1400" dirty="0">
                <a:latin typeface="Calibri"/>
                <a:ea typeface="Calibri"/>
                <a:cs typeface="Arial"/>
              </a:rPr>
            </a:br>
            <a:r>
              <a:rPr lang="en-NZ" sz="1400" dirty="0">
                <a:effectLst/>
                <a:latin typeface="Calibri"/>
                <a:ea typeface="Calibri"/>
                <a:cs typeface="Arial"/>
              </a:rPr>
              <a:t>opportunities. Events can also showcase the district as an exciting destination, with the potential to </a:t>
            </a:r>
            <a:br>
              <a:rPr lang="en-NZ" sz="1400" dirty="0">
                <a:latin typeface="Calibri"/>
                <a:ea typeface="Calibri"/>
                <a:cs typeface="Arial"/>
              </a:rPr>
            </a:br>
            <a:r>
              <a:rPr lang="en-NZ" sz="1400" dirty="0">
                <a:effectLst/>
                <a:latin typeface="Calibri"/>
                <a:ea typeface="Calibri"/>
                <a:cs typeface="Arial"/>
              </a:rPr>
              <a:t>attract more tourists in the future.</a:t>
            </a:r>
            <a:r>
              <a:rPr lang="en-NZ" sz="1400" dirty="0">
                <a:latin typeface="Calibri"/>
                <a:ea typeface="Calibri"/>
                <a:cs typeface="Arial"/>
              </a:rPr>
              <a:t> </a:t>
            </a:r>
            <a:endParaRPr lang="en-NZ" sz="140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100575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34A6B-A069-04E1-AFF4-BE5894E1E964}"/>
              </a:ext>
            </a:extLst>
          </p:cNvPr>
          <p:cNvSpPr>
            <a:spLocks noGrp="1"/>
          </p:cNvSpPr>
          <p:nvPr>
            <p:ph type="ctrTitle"/>
          </p:nvPr>
        </p:nvSpPr>
        <p:spPr>
          <a:xfrm>
            <a:off x="650766" y="-125349"/>
            <a:ext cx="9151739" cy="1519405"/>
          </a:xfrm>
        </p:spPr>
        <p:txBody>
          <a:bodyPr/>
          <a:lstStyle/>
          <a:p>
            <a:r>
              <a:rPr lang="en-NZ" dirty="0"/>
              <a:t>Key Principles </a:t>
            </a:r>
          </a:p>
        </p:txBody>
      </p:sp>
      <p:sp>
        <p:nvSpPr>
          <p:cNvPr id="3" name="Subtitle 2">
            <a:extLst>
              <a:ext uri="{FF2B5EF4-FFF2-40B4-BE49-F238E27FC236}">
                <a16:creationId xmlns:a16="http://schemas.microsoft.com/office/drawing/2014/main" id="{EEFD040D-2BE6-ED21-FEAA-C3B63066A03C}"/>
              </a:ext>
            </a:extLst>
          </p:cNvPr>
          <p:cNvSpPr>
            <a:spLocks noGrp="1"/>
          </p:cNvSpPr>
          <p:nvPr>
            <p:ph type="subTitle" idx="1"/>
          </p:nvPr>
        </p:nvSpPr>
        <p:spPr>
          <a:xfrm>
            <a:off x="650766" y="1566730"/>
            <a:ext cx="8617149" cy="4573197"/>
          </a:xfrm>
        </p:spPr>
        <p:txBody>
          <a:bodyPr vert="horz" lIns="0" tIns="0" rIns="0" bIns="0" rtlCol="0" anchor="t">
            <a:noAutofit/>
          </a:bodyPr>
          <a:lstStyle/>
          <a:p>
            <a:r>
              <a:rPr lang="en-NZ" sz="2600" dirty="0"/>
              <a:t>Regardless of strategic direction the following principles will be applicable to all events run on WDC land:</a:t>
            </a:r>
          </a:p>
          <a:p>
            <a:endParaRPr lang="en-NZ" dirty="0"/>
          </a:p>
          <a:p>
            <a:pPr marL="457200" indent="-457200">
              <a:lnSpc>
                <a:spcPct val="150000"/>
              </a:lnSpc>
              <a:buFont typeface="Wingdings" panose="020B0604020202020204" pitchFamily="34" charset="0"/>
              <a:buChar char="Ø"/>
            </a:pPr>
            <a:r>
              <a:rPr lang="en-NZ" dirty="0"/>
              <a:t>Safe </a:t>
            </a:r>
            <a:endParaRPr lang="en-NZ" dirty="0">
              <a:ea typeface="Calibri" panose="020F0502020204030204"/>
              <a:cs typeface="Calibri" panose="020F0502020204030204"/>
            </a:endParaRPr>
          </a:p>
          <a:p>
            <a:pPr marL="457200" indent="-457200">
              <a:lnSpc>
                <a:spcPct val="150000"/>
              </a:lnSpc>
              <a:buFont typeface="Wingdings" panose="020B0604020202020204" pitchFamily="34" charset="0"/>
              <a:buChar char="Ø"/>
            </a:pPr>
            <a:r>
              <a:rPr lang="en-NZ" dirty="0"/>
              <a:t>Sustainable </a:t>
            </a:r>
            <a:endParaRPr lang="en-NZ" dirty="0">
              <a:ea typeface="Calibri" panose="020F0502020204030204"/>
              <a:cs typeface="Calibri" panose="020F0502020204030204"/>
            </a:endParaRPr>
          </a:p>
          <a:p>
            <a:pPr marL="457200" indent="-457200">
              <a:lnSpc>
                <a:spcPct val="150000"/>
              </a:lnSpc>
              <a:buFont typeface="Wingdings" panose="020B0604020202020204" pitchFamily="34" charset="0"/>
              <a:buChar char="Ø"/>
            </a:pPr>
            <a:r>
              <a:rPr lang="en-NZ" dirty="0"/>
              <a:t>Low impact </a:t>
            </a:r>
            <a:endParaRPr lang="en-NZ" dirty="0">
              <a:ea typeface="Calibri" panose="020F0502020204030204"/>
              <a:cs typeface="Calibri" panose="020F0502020204030204"/>
            </a:endParaRPr>
          </a:p>
          <a:p>
            <a:pPr marL="457200" indent="-457200">
              <a:lnSpc>
                <a:spcPct val="150000"/>
              </a:lnSpc>
              <a:buFont typeface="Wingdings" panose="020B0604020202020204" pitchFamily="34" charset="0"/>
              <a:buChar char="Ø"/>
            </a:pPr>
            <a:r>
              <a:rPr lang="en-NZ" dirty="0"/>
              <a:t>Accessible for all </a:t>
            </a:r>
            <a:endParaRPr lang="en-NZ" dirty="0">
              <a:ea typeface="Calibri" panose="020F0502020204030204"/>
              <a:cs typeface="Calibri" panose="020F0502020204030204"/>
            </a:endParaRPr>
          </a:p>
          <a:p>
            <a:pPr marL="457200" indent="-457200">
              <a:lnSpc>
                <a:spcPct val="150000"/>
              </a:lnSpc>
              <a:buFont typeface="Wingdings" panose="020B0604020202020204" pitchFamily="34" charset="0"/>
              <a:buChar char="Ø"/>
            </a:pPr>
            <a:r>
              <a:rPr lang="en-NZ" dirty="0"/>
              <a:t>Celebrating local </a:t>
            </a:r>
            <a:endParaRPr lang="en-NZ" dirty="0">
              <a:ea typeface="Calibri" panose="020F0502020204030204"/>
              <a:cs typeface="Calibri" panose="020F0502020204030204"/>
            </a:endParaRPr>
          </a:p>
        </p:txBody>
      </p:sp>
    </p:spTree>
    <p:extLst>
      <p:ext uri="{BB962C8B-B14F-4D97-AF65-F5344CB8AC3E}">
        <p14:creationId xmlns:p14="http://schemas.microsoft.com/office/powerpoint/2010/main" val="18343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2F858-433D-477F-57F9-86EE7CD701D8}"/>
              </a:ext>
            </a:extLst>
          </p:cNvPr>
          <p:cNvSpPr>
            <a:spLocks noGrp="1"/>
          </p:cNvSpPr>
          <p:nvPr>
            <p:ph type="ctrTitle"/>
          </p:nvPr>
        </p:nvSpPr>
        <p:spPr>
          <a:xfrm>
            <a:off x="582049" y="281653"/>
            <a:ext cx="9151739" cy="871705"/>
          </a:xfrm>
        </p:spPr>
        <p:txBody>
          <a:bodyPr/>
          <a:lstStyle/>
          <a:p>
            <a:r>
              <a:rPr lang="en-NZ" dirty="0"/>
              <a:t>Considerations </a:t>
            </a:r>
          </a:p>
        </p:txBody>
      </p:sp>
      <p:sp>
        <p:nvSpPr>
          <p:cNvPr id="4" name="Thought Bubble: Cloud 3">
            <a:extLst>
              <a:ext uri="{FF2B5EF4-FFF2-40B4-BE49-F238E27FC236}">
                <a16:creationId xmlns:a16="http://schemas.microsoft.com/office/drawing/2014/main" id="{7309B628-F7A6-5574-3A62-7D4B36DBC5B4}"/>
              </a:ext>
            </a:extLst>
          </p:cNvPr>
          <p:cNvSpPr/>
          <p:nvPr/>
        </p:nvSpPr>
        <p:spPr>
          <a:xfrm>
            <a:off x="7534000" y="41367"/>
            <a:ext cx="2653747" cy="1540566"/>
          </a:xfrm>
          <a:prstGeom prst="cloudCallout">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is fair and </a:t>
            </a:r>
          </a:p>
          <a:p>
            <a:pPr algn="ctr"/>
            <a:r>
              <a:rPr lang="en-NZ" dirty="0">
                <a:ln w="0"/>
                <a:solidFill>
                  <a:schemeClr val="tx1"/>
                </a:solidFill>
                <a:effectLst>
                  <a:outerShdw blurRad="38100" dist="19050" dir="2700000" algn="tl" rotWithShape="0">
                    <a:schemeClr val="dk1">
                      <a:alpha val="40000"/>
                    </a:schemeClr>
                  </a:outerShdw>
                </a:effectLst>
              </a:rPr>
              <a:t>Equitable</a:t>
            </a:r>
            <a:r>
              <a:rPr lang="en-NZ" dirty="0">
                <a:ln w="0"/>
                <a:solidFill>
                  <a:schemeClr val="tx1"/>
                </a:solidFill>
                <a:effectLst>
                  <a:outerShdw blurRad="38100" dist="19050" dir="2700000" algn="tl" rotWithShape="0">
                    <a:srgbClr val="000000">
                      <a:alpha val="40000"/>
                    </a:srgbClr>
                  </a:outerShdw>
                </a:effectLst>
              </a:rPr>
              <a:t>?</a:t>
            </a:r>
            <a:endParaRPr lang="en-NZ" dirty="0">
              <a:solidFill>
                <a:schemeClr val="tx1"/>
              </a:solidFill>
              <a:ea typeface="Calibri"/>
              <a:cs typeface="Calibri"/>
            </a:endParaRPr>
          </a:p>
        </p:txBody>
      </p:sp>
      <p:sp>
        <p:nvSpPr>
          <p:cNvPr id="6" name="Thought Bubble: Cloud 5">
            <a:extLst>
              <a:ext uri="{FF2B5EF4-FFF2-40B4-BE49-F238E27FC236}">
                <a16:creationId xmlns:a16="http://schemas.microsoft.com/office/drawing/2014/main" id="{E86878D9-33FE-0CAF-FDC5-2DEF2C98E33A}"/>
              </a:ext>
            </a:extLst>
          </p:cNvPr>
          <p:cNvSpPr/>
          <p:nvPr/>
        </p:nvSpPr>
        <p:spPr>
          <a:xfrm>
            <a:off x="8684247" y="1533768"/>
            <a:ext cx="1967948" cy="1805925"/>
          </a:xfrm>
          <a:prstGeom prst="cloudCallout">
            <a:avLst/>
          </a:prstGeom>
          <a:solidFill>
            <a:schemeClr val="accent1">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is the benefit to the ratepayer?</a:t>
            </a:r>
          </a:p>
        </p:txBody>
      </p:sp>
      <p:sp>
        <p:nvSpPr>
          <p:cNvPr id="7" name="Thought Bubble: Cloud 6">
            <a:extLst>
              <a:ext uri="{FF2B5EF4-FFF2-40B4-BE49-F238E27FC236}">
                <a16:creationId xmlns:a16="http://schemas.microsoft.com/office/drawing/2014/main" id="{4578066E-EB98-CE05-31F2-D862D230C943}"/>
              </a:ext>
            </a:extLst>
          </p:cNvPr>
          <p:cNvSpPr/>
          <p:nvPr/>
        </p:nvSpPr>
        <p:spPr>
          <a:xfrm>
            <a:off x="4464054" y="76405"/>
            <a:ext cx="3115164" cy="2315818"/>
          </a:xfrm>
          <a:prstGeom prst="cloudCallou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expectations should be placed on event holders to align with our values or strategic direction?</a:t>
            </a:r>
          </a:p>
        </p:txBody>
      </p:sp>
      <p:sp>
        <p:nvSpPr>
          <p:cNvPr id="8" name="Thought Bubble: Cloud 7">
            <a:extLst>
              <a:ext uri="{FF2B5EF4-FFF2-40B4-BE49-F238E27FC236}">
                <a16:creationId xmlns:a16="http://schemas.microsoft.com/office/drawing/2014/main" id="{35A1BDCB-925C-8741-FE38-F06051CA19CD}"/>
              </a:ext>
            </a:extLst>
          </p:cNvPr>
          <p:cNvSpPr/>
          <p:nvPr/>
        </p:nvSpPr>
        <p:spPr>
          <a:xfrm>
            <a:off x="3105364" y="1957244"/>
            <a:ext cx="2186609" cy="1642924"/>
          </a:xfrm>
          <a:prstGeom prst="cloudCallout">
            <a:avLst/>
          </a:prstGeom>
          <a:solidFill>
            <a:schemeClr val="accent1">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dirty="0">
                <a:ln w="0"/>
                <a:solidFill>
                  <a:schemeClr val="tx1"/>
                </a:solidFill>
                <a:effectLst>
                  <a:outerShdw blurRad="38100" dist="19050" dir="2700000" algn="tl" rotWithShape="0">
                    <a:schemeClr val="dk1">
                      <a:alpha val="40000"/>
                    </a:schemeClr>
                  </a:outerShdw>
                </a:effectLst>
              </a:rPr>
              <a:t>What does a move to Zero Waste events look like? </a:t>
            </a:r>
          </a:p>
        </p:txBody>
      </p:sp>
      <p:sp>
        <p:nvSpPr>
          <p:cNvPr id="9" name="Thought Bubble: Cloud 8">
            <a:extLst>
              <a:ext uri="{FF2B5EF4-FFF2-40B4-BE49-F238E27FC236}">
                <a16:creationId xmlns:a16="http://schemas.microsoft.com/office/drawing/2014/main" id="{17EB649D-4718-DBEC-CF9B-DF506C56E86B}"/>
              </a:ext>
            </a:extLst>
          </p:cNvPr>
          <p:cNvSpPr/>
          <p:nvPr/>
        </p:nvSpPr>
        <p:spPr>
          <a:xfrm>
            <a:off x="8156960" y="5528304"/>
            <a:ext cx="2032088" cy="1666932"/>
          </a:xfrm>
          <a:prstGeom prst="cloudCallout">
            <a:avLst/>
          </a:prstGeom>
          <a:solidFill>
            <a:schemeClr val="accent1">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is the long term impact to our land?</a:t>
            </a:r>
          </a:p>
        </p:txBody>
      </p:sp>
      <p:sp>
        <p:nvSpPr>
          <p:cNvPr id="10" name="Thought Bubble: Cloud 9">
            <a:extLst>
              <a:ext uri="{FF2B5EF4-FFF2-40B4-BE49-F238E27FC236}">
                <a16:creationId xmlns:a16="http://schemas.microsoft.com/office/drawing/2014/main" id="{EFADFD23-3E1C-6486-1EB3-6310F6A34D9B}"/>
              </a:ext>
            </a:extLst>
          </p:cNvPr>
          <p:cNvSpPr/>
          <p:nvPr/>
        </p:nvSpPr>
        <p:spPr>
          <a:xfrm>
            <a:off x="5851115" y="4064883"/>
            <a:ext cx="3003240" cy="1929376"/>
          </a:xfrm>
          <a:prstGeom prst="cloudCallou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presence does WDC want to have in the events space for our communities? </a:t>
            </a:r>
          </a:p>
        </p:txBody>
      </p:sp>
      <p:sp>
        <p:nvSpPr>
          <p:cNvPr id="11" name="Thought Bubble: Cloud 10">
            <a:extLst>
              <a:ext uri="{FF2B5EF4-FFF2-40B4-BE49-F238E27FC236}">
                <a16:creationId xmlns:a16="http://schemas.microsoft.com/office/drawing/2014/main" id="{03E1E6DC-CCBC-43F0-10F1-CC8E01345313}"/>
              </a:ext>
            </a:extLst>
          </p:cNvPr>
          <p:cNvSpPr/>
          <p:nvPr/>
        </p:nvSpPr>
        <p:spPr>
          <a:xfrm>
            <a:off x="56771" y="1151309"/>
            <a:ext cx="2924748" cy="1868995"/>
          </a:xfrm>
          <a:prstGeom prst="cloudCallou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capacity is there for us to change/ do things differently? </a:t>
            </a:r>
            <a:endParaRPr lang="en-US" dirty="0">
              <a:solidFill>
                <a:schemeClr val="tx1"/>
              </a:solidFill>
            </a:endParaRPr>
          </a:p>
        </p:txBody>
      </p:sp>
      <p:sp>
        <p:nvSpPr>
          <p:cNvPr id="12" name="Thought Bubble: Cloud 11">
            <a:extLst>
              <a:ext uri="{FF2B5EF4-FFF2-40B4-BE49-F238E27FC236}">
                <a16:creationId xmlns:a16="http://schemas.microsoft.com/office/drawing/2014/main" id="{3B1C8FBD-E200-92ED-E041-2A2CA65F8135}"/>
              </a:ext>
            </a:extLst>
          </p:cNvPr>
          <p:cNvSpPr/>
          <p:nvPr/>
        </p:nvSpPr>
        <p:spPr>
          <a:xfrm>
            <a:off x="5647309" y="2073278"/>
            <a:ext cx="2959893" cy="1888435"/>
          </a:xfrm>
          <a:prstGeom prst="cloudCallout">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capacity is there for community led projects and collaboration?</a:t>
            </a:r>
            <a:endParaRPr lang="en-NZ" dirty="0"/>
          </a:p>
        </p:txBody>
      </p:sp>
      <p:sp>
        <p:nvSpPr>
          <p:cNvPr id="13" name="Thought Bubble: Cloud 12">
            <a:extLst>
              <a:ext uri="{FF2B5EF4-FFF2-40B4-BE49-F238E27FC236}">
                <a16:creationId xmlns:a16="http://schemas.microsoft.com/office/drawing/2014/main" id="{8DAF42C4-74DC-D2EE-F9EB-3A6DC361A48A}"/>
              </a:ext>
            </a:extLst>
          </p:cNvPr>
          <p:cNvSpPr/>
          <p:nvPr/>
        </p:nvSpPr>
        <p:spPr>
          <a:xfrm>
            <a:off x="755516" y="3021316"/>
            <a:ext cx="2534478" cy="1642924"/>
          </a:xfrm>
          <a:prstGeom prst="cloudCallout">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lIns="91440" tIns="45720" rIns="91440" bIns="45720" rtlCol="0" anchor="ctr"/>
          <a:lstStyle/>
          <a:p>
            <a:pPr algn="ctr"/>
            <a:r>
              <a:rPr lang="en-NZ" dirty="0">
                <a:ln w="0"/>
                <a:solidFill>
                  <a:schemeClr val="tx1"/>
                </a:solidFill>
                <a:effectLst>
                  <a:outerShdw blurRad="38100" dist="19050" dir="2700000" algn="tl" rotWithShape="0">
                    <a:schemeClr val="dk1">
                      <a:alpha val="40000"/>
                    </a:schemeClr>
                  </a:outerShdw>
                </a:effectLst>
              </a:rPr>
              <a:t>What does partnership for events  actually look like?</a:t>
            </a:r>
          </a:p>
        </p:txBody>
      </p:sp>
      <p:sp>
        <p:nvSpPr>
          <p:cNvPr id="14" name="Thought Bubble: Cloud 13">
            <a:extLst>
              <a:ext uri="{FF2B5EF4-FFF2-40B4-BE49-F238E27FC236}">
                <a16:creationId xmlns:a16="http://schemas.microsoft.com/office/drawing/2014/main" id="{F6F911D4-3DD2-9FAA-FFE8-29986045CF5B}"/>
              </a:ext>
            </a:extLst>
          </p:cNvPr>
          <p:cNvSpPr/>
          <p:nvPr/>
        </p:nvSpPr>
        <p:spPr>
          <a:xfrm>
            <a:off x="3067651" y="3717960"/>
            <a:ext cx="2792148" cy="2111316"/>
          </a:xfrm>
          <a:prstGeom prst="cloudCallout">
            <a:avLst/>
          </a:prstGeom>
          <a:solidFill>
            <a:schemeClr val="accent2">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dirty="0">
                <a:ln w="0"/>
                <a:solidFill>
                  <a:schemeClr val="tx1"/>
                </a:solidFill>
                <a:effectLst>
                  <a:outerShdw blurRad="38100" dist="19050" dir="2700000" algn="tl" rotWithShape="0">
                    <a:schemeClr val="dk1">
                      <a:alpha val="40000"/>
                    </a:schemeClr>
                  </a:outerShdw>
                </a:effectLst>
              </a:rPr>
              <a:t>How do we show economic benefit – is it enough to justify large scale commercial events? </a:t>
            </a:r>
          </a:p>
        </p:txBody>
      </p:sp>
      <p:sp>
        <p:nvSpPr>
          <p:cNvPr id="15" name="Thought Bubble: Cloud 14">
            <a:extLst>
              <a:ext uri="{FF2B5EF4-FFF2-40B4-BE49-F238E27FC236}">
                <a16:creationId xmlns:a16="http://schemas.microsoft.com/office/drawing/2014/main" id="{19EB5E9E-5E67-2091-5127-804D19C590FD}"/>
              </a:ext>
            </a:extLst>
          </p:cNvPr>
          <p:cNvSpPr/>
          <p:nvPr/>
        </p:nvSpPr>
        <p:spPr>
          <a:xfrm>
            <a:off x="4464915" y="5914504"/>
            <a:ext cx="2496752" cy="1406473"/>
          </a:xfrm>
          <a:prstGeom prst="cloudCallout">
            <a:avLst/>
          </a:prstGeom>
          <a:solidFill>
            <a:schemeClr val="accent1">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dirty="0">
                <a:ln w="0"/>
                <a:solidFill>
                  <a:schemeClr val="tx1"/>
                </a:solidFill>
                <a:effectLst>
                  <a:outerShdw blurRad="38100" dist="19050" dir="2700000" algn="tl" rotWithShape="0">
                    <a:schemeClr val="dk1">
                      <a:alpha val="40000"/>
                    </a:schemeClr>
                  </a:outerShdw>
                </a:effectLst>
              </a:rPr>
              <a:t>What does our community actually want? </a:t>
            </a:r>
          </a:p>
        </p:txBody>
      </p:sp>
      <p:sp>
        <p:nvSpPr>
          <p:cNvPr id="16" name="Thought Bubble: Cloud 15">
            <a:extLst>
              <a:ext uri="{FF2B5EF4-FFF2-40B4-BE49-F238E27FC236}">
                <a16:creationId xmlns:a16="http://schemas.microsoft.com/office/drawing/2014/main" id="{70DA518F-359A-CF6B-62CD-9BCED0CD99C0}"/>
              </a:ext>
            </a:extLst>
          </p:cNvPr>
          <p:cNvSpPr/>
          <p:nvPr/>
        </p:nvSpPr>
        <p:spPr>
          <a:xfrm>
            <a:off x="14337" y="4859667"/>
            <a:ext cx="2872409" cy="1868995"/>
          </a:xfrm>
          <a:prstGeom prst="cloudCallout">
            <a:avLst/>
          </a:prstGeom>
          <a:solidFill>
            <a:schemeClr val="accent1">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dirty="0">
                <a:ln w="0"/>
                <a:solidFill>
                  <a:schemeClr val="tx1"/>
                </a:solidFill>
                <a:effectLst>
                  <a:outerShdw blurRad="38100" dist="19050" dir="2700000" algn="tl" rotWithShape="0">
                    <a:schemeClr val="dk1">
                      <a:alpha val="40000"/>
                    </a:schemeClr>
                  </a:outerShdw>
                </a:effectLst>
              </a:rPr>
              <a:t>What does a WDC branded event look/ feel like? </a:t>
            </a:r>
          </a:p>
        </p:txBody>
      </p:sp>
      <p:sp>
        <p:nvSpPr>
          <p:cNvPr id="17" name="Thought Bubble: Cloud 16">
            <a:extLst>
              <a:ext uri="{FF2B5EF4-FFF2-40B4-BE49-F238E27FC236}">
                <a16:creationId xmlns:a16="http://schemas.microsoft.com/office/drawing/2014/main" id="{7B3093EA-2B0C-A287-8C1C-353F2F60DDD1}"/>
              </a:ext>
            </a:extLst>
          </p:cNvPr>
          <p:cNvSpPr/>
          <p:nvPr/>
        </p:nvSpPr>
        <p:spPr>
          <a:xfrm>
            <a:off x="2188893" y="6161333"/>
            <a:ext cx="2265476" cy="1197954"/>
          </a:xfrm>
          <a:prstGeom prst="cloudCallout">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dirty="0">
                <a:ln w="0"/>
                <a:solidFill>
                  <a:schemeClr val="tx1"/>
                </a:solidFill>
                <a:effectLst>
                  <a:outerShdw blurRad="38100" dist="19050" dir="2700000" algn="tl" rotWithShape="0">
                    <a:schemeClr val="dk1">
                      <a:alpha val="40000"/>
                    </a:schemeClr>
                  </a:outerShdw>
                </a:effectLst>
              </a:rPr>
              <a:t>What does reinvestment look like? </a:t>
            </a:r>
            <a:endParaRPr lang="en-NZ" dirty="0"/>
          </a:p>
        </p:txBody>
      </p:sp>
      <p:sp>
        <p:nvSpPr>
          <p:cNvPr id="18" name="Thought Bubble: Cloud 17">
            <a:extLst>
              <a:ext uri="{FF2B5EF4-FFF2-40B4-BE49-F238E27FC236}">
                <a16:creationId xmlns:a16="http://schemas.microsoft.com/office/drawing/2014/main" id="{09EB97CB-9F41-A3EC-0705-2A3DD87601B8}"/>
              </a:ext>
            </a:extLst>
          </p:cNvPr>
          <p:cNvSpPr/>
          <p:nvPr/>
        </p:nvSpPr>
        <p:spPr>
          <a:xfrm>
            <a:off x="8628673" y="3480660"/>
            <a:ext cx="2084049" cy="1813485"/>
          </a:xfrm>
          <a:prstGeom prst="cloudCallout">
            <a:avLst/>
          </a:prstGeom>
          <a:solidFill>
            <a:schemeClr val="accent4">
              <a:lumMod val="20000"/>
              <a:lumOff val="8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NZ" dirty="0">
                <a:ln w="0"/>
                <a:solidFill>
                  <a:schemeClr val="tx1"/>
                </a:solidFill>
                <a:effectLst>
                  <a:outerShdw blurRad="38100" dist="19050" dir="2700000" algn="tl" rotWithShape="0">
                    <a:schemeClr val="dk1">
                      <a:alpha val="40000"/>
                    </a:schemeClr>
                  </a:outerShdw>
                </a:effectLst>
              </a:rPr>
              <a:t>What tools/ resources are we missing? </a:t>
            </a:r>
          </a:p>
        </p:txBody>
      </p:sp>
    </p:spTree>
    <p:extLst>
      <p:ext uri="{BB962C8B-B14F-4D97-AF65-F5344CB8AC3E}">
        <p14:creationId xmlns:p14="http://schemas.microsoft.com/office/powerpoint/2010/main" val="317698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638797" y="241815"/>
            <a:ext cx="9221689" cy="1144534"/>
          </a:xfrm>
        </p:spPr>
        <p:txBody>
          <a:bodyPr/>
          <a:lstStyle/>
          <a:p>
            <a:r>
              <a:rPr lang="en-US" sz="4800" dirty="0">
                <a:solidFill>
                  <a:schemeClr val="accent2"/>
                </a:solidFill>
              </a:rPr>
              <a:t>Options: In a snapshot</a:t>
            </a:r>
            <a:endParaRPr lang="en-US" sz="4800" dirty="0">
              <a:solidFill>
                <a:schemeClr val="accent2"/>
              </a:solidFill>
              <a:ea typeface="Calibri"/>
              <a:cs typeface="Calibri"/>
            </a:endParaRPr>
          </a:p>
        </p:txBody>
      </p:sp>
      <p:sp>
        <p:nvSpPr>
          <p:cNvPr id="3" name="Content Placeholder 2">
            <a:extLst>
              <a:ext uri="{FF2B5EF4-FFF2-40B4-BE49-F238E27FC236}">
                <a16:creationId xmlns:a16="http://schemas.microsoft.com/office/drawing/2014/main" id="{D74E57D0-2E44-3347-BFE6-5220CE1DEF13}"/>
              </a:ext>
            </a:extLst>
          </p:cNvPr>
          <p:cNvSpPr>
            <a:spLocks noGrp="1"/>
          </p:cNvSpPr>
          <p:nvPr>
            <p:ph idx="1"/>
          </p:nvPr>
        </p:nvSpPr>
        <p:spPr>
          <a:xfrm>
            <a:off x="639812" y="1221040"/>
            <a:ext cx="9221689" cy="5580115"/>
          </a:xfrm>
        </p:spPr>
        <p:txBody>
          <a:bodyPr vert="horz" lIns="0" tIns="0" rIns="0" bIns="0" rtlCol="0" anchor="t">
            <a:noAutofit/>
          </a:bodyPr>
          <a:lstStyle/>
          <a:p>
            <a:pPr marL="342900" indent="-342900">
              <a:buAutoNum type="arabicPeriod"/>
            </a:pPr>
            <a:r>
              <a:rPr lang="en-US" sz="1800" b="1" dirty="0"/>
              <a:t>Status quo</a:t>
            </a:r>
            <a:br>
              <a:rPr lang="en-US" b="1" dirty="0"/>
            </a:br>
            <a:endParaRPr lang="en-US" b="1" dirty="0">
              <a:ea typeface="Calibri"/>
              <a:cs typeface="Calibri"/>
            </a:endParaRPr>
          </a:p>
          <a:p>
            <a:pPr marL="285750" indent="-285750">
              <a:buChar char="•"/>
            </a:pPr>
            <a:r>
              <a:rPr lang="en-US" dirty="0"/>
              <a:t>Continue to act only in a processing and compliance capacity</a:t>
            </a:r>
            <a:endParaRPr lang="en-US" dirty="0">
              <a:ea typeface="Calibri"/>
              <a:cs typeface="Calibri"/>
            </a:endParaRPr>
          </a:p>
          <a:p>
            <a:pPr marL="285750" indent="-285750">
              <a:buChar char="•"/>
            </a:pPr>
            <a:r>
              <a:rPr lang="en-US" dirty="0"/>
              <a:t>Move towards providing better processes and resources for community run events to be safe and accessible</a:t>
            </a:r>
            <a:endParaRPr lang="en-US" dirty="0">
              <a:ea typeface="Calibri"/>
              <a:cs typeface="Calibri"/>
            </a:endParaRPr>
          </a:p>
          <a:p>
            <a:r>
              <a:rPr lang="en-US" b="1" dirty="0">
                <a:solidFill>
                  <a:schemeClr val="accent2">
                    <a:lumMod val="60000"/>
                    <a:lumOff val="40000"/>
                  </a:schemeClr>
                </a:solidFill>
              </a:rPr>
              <a:t>Community led and empowerment focus. </a:t>
            </a:r>
          </a:p>
          <a:p>
            <a:endParaRPr lang="en-US" dirty="0"/>
          </a:p>
          <a:p>
            <a:r>
              <a:rPr lang="en-US" sz="1800" b="1" dirty="0"/>
              <a:t>2. WDC run/hosted events</a:t>
            </a:r>
            <a:br>
              <a:rPr lang="en-US" b="1" dirty="0">
                <a:ea typeface="Calibri"/>
                <a:cs typeface="Calibri"/>
              </a:rPr>
            </a:br>
            <a:endParaRPr lang="en-US" b="1" dirty="0"/>
          </a:p>
          <a:p>
            <a:pPr marL="285750" indent="-285750">
              <a:buChar char="•"/>
            </a:pPr>
            <a:r>
              <a:rPr lang="en-US" dirty="0"/>
              <a:t>Opportunity for WDC to deliver events</a:t>
            </a:r>
            <a:endParaRPr lang="en-US" b="1" dirty="0">
              <a:ea typeface="Calibri" panose="020F0502020204030204"/>
              <a:cs typeface="Calibri" panose="020F0502020204030204"/>
            </a:endParaRPr>
          </a:p>
          <a:p>
            <a:pPr marL="285750" indent="-285750">
              <a:buChar char="•"/>
            </a:pPr>
            <a:r>
              <a:rPr lang="en-US" dirty="0"/>
              <a:t>Aimed at providing low-cost family friendly days to boost engagement and participation</a:t>
            </a:r>
            <a:endParaRPr lang="en-US" dirty="0">
              <a:ea typeface="Calibri" panose="020F0502020204030204"/>
              <a:cs typeface="Calibri" panose="020F0502020204030204"/>
            </a:endParaRPr>
          </a:p>
          <a:p>
            <a:pPr marL="285750" indent="-285750">
              <a:buChar char="•"/>
            </a:pPr>
            <a:r>
              <a:rPr lang="en-US" dirty="0"/>
              <a:t>Opportunity to partner with event organizers/ community groups</a:t>
            </a:r>
            <a:endParaRPr lang="en-US" dirty="0">
              <a:ea typeface="Calibri" panose="020F0502020204030204"/>
              <a:cs typeface="Calibri" panose="020F0502020204030204"/>
            </a:endParaRPr>
          </a:p>
          <a:p>
            <a:r>
              <a:rPr lang="en-US" b="1" dirty="0">
                <a:solidFill>
                  <a:schemeClr val="accent2">
                    <a:lumMod val="60000"/>
                    <a:lumOff val="40000"/>
                  </a:schemeClr>
                </a:solidFill>
              </a:rPr>
              <a:t>Partnership and tourism focus. </a:t>
            </a:r>
          </a:p>
          <a:p>
            <a:endParaRPr lang="en-US" b="1" dirty="0"/>
          </a:p>
          <a:p>
            <a:r>
              <a:rPr lang="en-US" sz="1800" b="1" dirty="0"/>
              <a:t>3. Attract commercial events to the district </a:t>
            </a:r>
            <a:br>
              <a:rPr lang="en-US" b="1" dirty="0">
                <a:ea typeface="Calibri"/>
                <a:cs typeface="Calibri"/>
              </a:rPr>
            </a:br>
            <a:endParaRPr lang="en-US" b="1" dirty="0"/>
          </a:p>
          <a:p>
            <a:pPr marL="285750" indent="-285750">
              <a:buChar char="•"/>
            </a:pPr>
            <a:r>
              <a:rPr lang="en-US" dirty="0"/>
              <a:t>Align ourselves with being an event destination</a:t>
            </a:r>
            <a:endParaRPr lang="en-US" dirty="0">
              <a:ea typeface="Calibri" panose="020F0502020204030204"/>
              <a:cs typeface="Calibri" panose="020F0502020204030204"/>
            </a:endParaRPr>
          </a:p>
          <a:p>
            <a:pPr marL="285750" indent="-285750">
              <a:buChar char="•"/>
            </a:pPr>
            <a:r>
              <a:rPr lang="en-US" dirty="0"/>
              <a:t>Partnership with Tourism Waikato/ Tourism NZ</a:t>
            </a:r>
            <a:endParaRPr lang="en-US" dirty="0">
              <a:ea typeface="Calibri" panose="020F0502020204030204"/>
              <a:cs typeface="Calibri" panose="020F0502020204030204"/>
            </a:endParaRPr>
          </a:p>
          <a:p>
            <a:r>
              <a:rPr lang="en-US" b="1" dirty="0">
                <a:solidFill>
                  <a:schemeClr val="accent2">
                    <a:lumMod val="60000"/>
                    <a:lumOff val="40000"/>
                  </a:schemeClr>
                </a:solidFill>
              </a:rPr>
              <a:t>Economic and tourism focus. </a:t>
            </a:r>
          </a:p>
        </p:txBody>
      </p:sp>
    </p:spTree>
    <p:extLst>
      <p:ext uri="{BB962C8B-B14F-4D97-AF65-F5344CB8AC3E}">
        <p14:creationId xmlns:p14="http://schemas.microsoft.com/office/powerpoint/2010/main" val="560727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10D0-CB89-F4B5-4C2F-5F18152C9991}"/>
              </a:ext>
            </a:extLst>
          </p:cNvPr>
          <p:cNvSpPr>
            <a:spLocks noGrp="1"/>
          </p:cNvSpPr>
          <p:nvPr>
            <p:ph type="ctrTitle"/>
          </p:nvPr>
        </p:nvSpPr>
        <p:spPr>
          <a:xfrm>
            <a:off x="636009" y="216465"/>
            <a:ext cx="9151739" cy="871705"/>
          </a:xfrm>
        </p:spPr>
        <p:txBody>
          <a:bodyPr/>
          <a:lstStyle/>
          <a:p>
            <a:r>
              <a:rPr lang="en-NZ" dirty="0"/>
              <a:t>Option one </a:t>
            </a:r>
          </a:p>
        </p:txBody>
      </p:sp>
      <p:sp>
        <p:nvSpPr>
          <p:cNvPr id="3" name="Subtitle 2">
            <a:extLst>
              <a:ext uri="{FF2B5EF4-FFF2-40B4-BE49-F238E27FC236}">
                <a16:creationId xmlns:a16="http://schemas.microsoft.com/office/drawing/2014/main" id="{FDB27580-A459-B730-2891-1DF8A960D8E8}"/>
              </a:ext>
            </a:extLst>
          </p:cNvPr>
          <p:cNvSpPr>
            <a:spLocks noGrp="1"/>
          </p:cNvSpPr>
          <p:nvPr>
            <p:ph type="subTitle" idx="1"/>
          </p:nvPr>
        </p:nvSpPr>
        <p:spPr>
          <a:xfrm>
            <a:off x="641240" y="5971819"/>
            <a:ext cx="3136108" cy="1812261"/>
          </a:xfrm>
        </p:spPr>
        <p:txBody>
          <a:bodyPr vert="horz" lIns="0" tIns="0" rIns="0" bIns="0" rtlCol="0" anchor="t">
            <a:noAutofit/>
          </a:bodyPr>
          <a:lstStyle/>
          <a:p>
            <a:r>
              <a:rPr lang="en-NZ" sz="1800" u="sng" dirty="0"/>
              <a:t>Considerations:</a:t>
            </a:r>
            <a:endParaRPr lang="en-NZ" sz="1800" dirty="0"/>
          </a:p>
          <a:p>
            <a:pPr marL="285750" indent="-285750">
              <a:buChar char="•"/>
            </a:pPr>
            <a:r>
              <a:rPr lang="en-NZ" sz="1800" dirty="0"/>
              <a:t>Toolbox for resources </a:t>
            </a:r>
          </a:p>
          <a:p>
            <a:pPr marL="285750" indent="-285750">
              <a:buChar char="•"/>
            </a:pPr>
            <a:r>
              <a:rPr lang="en-NZ" sz="1800" dirty="0"/>
              <a:t>Education </a:t>
            </a:r>
            <a:endParaRPr lang="en-NZ" sz="1800" dirty="0">
              <a:ea typeface="Calibri" panose="020F0502020204030204"/>
              <a:cs typeface="Calibri" panose="020F0502020204030204"/>
            </a:endParaRPr>
          </a:p>
          <a:p>
            <a:pPr marL="285750" indent="-285750">
              <a:buFontTx/>
              <a:buChar char="-"/>
            </a:pPr>
            <a:endParaRPr lang="en-NZ" sz="1800" dirty="0"/>
          </a:p>
          <a:p>
            <a:pPr marL="285750" indent="-285750">
              <a:buFontTx/>
              <a:buChar char="-"/>
            </a:pPr>
            <a:endParaRPr lang="en-NZ" sz="1800" dirty="0"/>
          </a:p>
        </p:txBody>
      </p:sp>
      <p:pic>
        <p:nvPicPr>
          <p:cNvPr id="6" name="Picture 5">
            <a:extLst>
              <a:ext uri="{FF2B5EF4-FFF2-40B4-BE49-F238E27FC236}">
                <a16:creationId xmlns:a16="http://schemas.microsoft.com/office/drawing/2014/main" id="{735BD9F1-81DF-2900-A7C6-33D98BFF550E}"/>
              </a:ext>
            </a:extLst>
          </p:cNvPr>
          <p:cNvPicPr>
            <a:picLocks noChangeAspect="1"/>
          </p:cNvPicPr>
          <p:nvPr/>
        </p:nvPicPr>
        <p:blipFill rotWithShape="1">
          <a:blip r:embed="rId2"/>
          <a:srcRect l="5339" b="3326"/>
          <a:stretch/>
        </p:blipFill>
        <p:spPr>
          <a:xfrm>
            <a:off x="1046328" y="1326763"/>
            <a:ext cx="8331098" cy="4227122"/>
          </a:xfrm>
          <a:prstGeom prst="rect">
            <a:avLst/>
          </a:prstGeom>
        </p:spPr>
      </p:pic>
      <p:sp>
        <p:nvSpPr>
          <p:cNvPr id="4" name="TextBox 3">
            <a:extLst>
              <a:ext uri="{FF2B5EF4-FFF2-40B4-BE49-F238E27FC236}">
                <a16:creationId xmlns:a16="http://schemas.microsoft.com/office/drawing/2014/main" id="{20CCE8DF-5EEE-F77A-4349-0FADD528FBE7}"/>
              </a:ext>
            </a:extLst>
          </p:cNvPr>
          <p:cNvSpPr txBox="1"/>
          <p:nvPr/>
        </p:nvSpPr>
        <p:spPr>
          <a:xfrm>
            <a:off x="3299379" y="6146374"/>
            <a:ext cx="2743200" cy="8803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NZ">
                <a:solidFill>
                  <a:srgbClr val="FFFFFF"/>
                </a:solidFill>
                <a:cs typeface="Arial"/>
              </a:rPr>
              <a:t>Empowerment </a:t>
            </a:r>
            <a:r>
              <a:rPr lang="en-US">
                <a:solidFill>
                  <a:srgbClr val="FFFFFF"/>
                </a:solidFill>
                <a:cs typeface="Arial"/>
              </a:rPr>
              <a:t>​</a:t>
            </a:r>
            <a:endParaRPr lang="en-US">
              <a:ea typeface="Calibri" panose="020F0502020204030204"/>
              <a:cs typeface="Calibri" panose="020F0502020204030204"/>
            </a:endParaRPr>
          </a:p>
          <a:p>
            <a:pPr marL="285750" indent="-285750">
              <a:lnSpc>
                <a:spcPct val="150000"/>
              </a:lnSpc>
              <a:buFont typeface="Arial"/>
              <a:buChar char="•"/>
            </a:pPr>
            <a:r>
              <a:rPr lang="en-NZ">
                <a:solidFill>
                  <a:srgbClr val="FFFFFF"/>
                </a:solidFill>
                <a:cs typeface="Arial"/>
              </a:rPr>
              <a:t>Community Led </a:t>
            </a:r>
            <a:endParaRPr lang="en-NZ">
              <a:solidFill>
                <a:srgbClr val="FFFFFF"/>
              </a:solidFill>
              <a:ea typeface="Calibri" panose="020F0502020204030204"/>
              <a:cs typeface="Arial"/>
            </a:endParaRPr>
          </a:p>
        </p:txBody>
      </p:sp>
    </p:spTree>
    <p:extLst>
      <p:ext uri="{BB962C8B-B14F-4D97-AF65-F5344CB8AC3E}">
        <p14:creationId xmlns:p14="http://schemas.microsoft.com/office/powerpoint/2010/main" val="158399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A7E6-0C21-2500-4D71-EEC9D02CF432}"/>
              </a:ext>
            </a:extLst>
          </p:cNvPr>
          <p:cNvSpPr>
            <a:spLocks noGrp="1"/>
          </p:cNvSpPr>
          <p:nvPr>
            <p:ph type="title"/>
          </p:nvPr>
        </p:nvSpPr>
        <p:spPr>
          <a:xfrm>
            <a:off x="314959" y="879433"/>
            <a:ext cx="9221689" cy="1144534"/>
          </a:xfrm>
        </p:spPr>
        <p:txBody>
          <a:bodyPr/>
          <a:lstStyle/>
          <a:p>
            <a:r>
              <a:rPr lang="en-NZ" sz="4000" dirty="0"/>
              <a:t>Purpose: </a:t>
            </a:r>
          </a:p>
        </p:txBody>
      </p:sp>
      <p:sp>
        <p:nvSpPr>
          <p:cNvPr id="3" name="Content Placeholder 2">
            <a:extLst>
              <a:ext uri="{FF2B5EF4-FFF2-40B4-BE49-F238E27FC236}">
                <a16:creationId xmlns:a16="http://schemas.microsoft.com/office/drawing/2014/main" id="{F999E14E-592B-D2A7-F7F9-DCBB1D006605}"/>
              </a:ext>
            </a:extLst>
          </p:cNvPr>
          <p:cNvSpPr>
            <a:spLocks noGrp="1"/>
          </p:cNvSpPr>
          <p:nvPr>
            <p:ph sz="half" idx="1"/>
          </p:nvPr>
        </p:nvSpPr>
        <p:spPr>
          <a:xfrm>
            <a:off x="311519" y="2181380"/>
            <a:ext cx="10068773" cy="4796544"/>
          </a:xfrm>
        </p:spPr>
        <p:txBody>
          <a:bodyPr vert="horz" lIns="0" tIns="0" rIns="0" bIns="0" rtlCol="0" anchor="t">
            <a:noAutofit/>
          </a:bodyPr>
          <a:lstStyle/>
          <a:p>
            <a:pPr marL="571500" indent="-571500">
              <a:lnSpc>
                <a:spcPct val="200000"/>
              </a:lnSpc>
              <a:buChar char="•"/>
            </a:pPr>
            <a:r>
              <a:rPr lang="en-NZ" sz="2800" dirty="0"/>
              <a:t>To provide an overview of events as they currently are</a:t>
            </a:r>
            <a:endParaRPr lang="en-US" sz="2800">
              <a:ea typeface="Calibri"/>
              <a:cs typeface="Calibri"/>
            </a:endParaRPr>
          </a:p>
          <a:p>
            <a:pPr marL="571500" indent="-571500">
              <a:lnSpc>
                <a:spcPct val="200000"/>
              </a:lnSpc>
              <a:buChar char="•"/>
            </a:pPr>
            <a:r>
              <a:rPr lang="en-NZ" sz="2800" dirty="0"/>
              <a:t>Discuss the scope of the events strategy </a:t>
            </a:r>
            <a:endParaRPr lang="en-NZ" sz="2800">
              <a:ea typeface="Calibri"/>
              <a:cs typeface="Calibri"/>
            </a:endParaRPr>
          </a:p>
          <a:p>
            <a:pPr marL="571500" indent="-571500">
              <a:lnSpc>
                <a:spcPct val="200000"/>
              </a:lnSpc>
              <a:buChar char="•"/>
            </a:pPr>
            <a:r>
              <a:rPr lang="en-NZ" sz="2800" dirty="0"/>
              <a:t>Seek input into the strategic direction</a:t>
            </a:r>
            <a:endParaRPr lang="en-NZ" sz="2800" dirty="0">
              <a:ea typeface="Calibri" panose="020F0502020204030204"/>
              <a:cs typeface="Calibri" panose="020F0502020204030204"/>
            </a:endParaRPr>
          </a:p>
          <a:p>
            <a:endParaRPr lang="en-NZ" sz="3600" dirty="0"/>
          </a:p>
          <a:p>
            <a:endParaRPr lang="en-NZ" sz="3600" dirty="0"/>
          </a:p>
        </p:txBody>
      </p:sp>
    </p:spTree>
    <p:extLst>
      <p:ext uri="{BB962C8B-B14F-4D97-AF65-F5344CB8AC3E}">
        <p14:creationId xmlns:p14="http://schemas.microsoft.com/office/powerpoint/2010/main" val="165239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82466-60E0-829B-9148-93B8F202706D}"/>
              </a:ext>
            </a:extLst>
          </p:cNvPr>
          <p:cNvSpPr>
            <a:spLocks noGrp="1"/>
          </p:cNvSpPr>
          <p:nvPr>
            <p:ph type="ctrTitle"/>
          </p:nvPr>
        </p:nvSpPr>
        <p:spPr>
          <a:xfrm>
            <a:off x="533065" y="179620"/>
            <a:ext cx="9151739" cy="766930"/>
          </a:xfrm>
        </p:spPr>
        <p:txBody>
          <a:bodyPr/>
          <a:lstStyle/>
          <a:p>
            <a:r>
              <a:rPr lang="en-NZ" dirty="0"/>
              <a:t>Options two and three </a:t>
            </a:r>
          </a:p>
        </p:txBody>
      </p:sp>
      <p:sp>
        <p:nvSpPr>
          <p:cNvPr id="3" name="Subtitle 2">
            <a:extLst>
              <a:ext uri="{FF2B5EF4-FFF2-40B4-BE49-F238E27FC236}">
                <a16:creationId xmlns:a16="http://schemas.microsoft.com/office/drawing/2014/main" id="{E52600EB-5FE3-6288-5B0D-84168549B28F}"/>
              </a:ext>
            </a:extLst>
          </p:cNvPr>
          <p:cNvSpPr>
            <a:spLocks noGrp="1"/>
          </p:cNvSpPr>
          <p:nvPr>
            <p:ph type="subTitle" idx="1"/>
          </p:nvPr>
        </p:nvSpPr>
        <p:spPr>
          <a:xfrm>
            <a:off x="290513" y="5661218"/>
            <a:ext cx="3090862" cy="1718022"/>
          </a:xfrm>
        </p:spPr>
        <p:txBody>
          <a:bodyPr vert="horz" lIns="0" tIns="0" rIns="0" bIns="0" rtlCol="0" anchor="t">
            <a:noAutofit/>
          </a:bodyPr>
          <a:lstStyle/>
          <a:p>
            <a:r>
              <a:rPr lang="en-NZ" sz="1800" u="sng" dirty="0"/>
              <a:t>Considerations:</a:t>
            </a:r>
            <a:endParaRPr lang="en-NZ" sz="1800" dirty="0"/>
          </a:p>
          <a:p>
            <a:pPr marL="285750" indent="-285750">
              <a:buChar char="•"/>
            </a:pPr>
            <a:r>
              <a:rPr lang="en-NZ" sz="1800" dirty="0"/>
              <a:t>Alignment of values </a:t>
            </a:r>
            <a:endParaRPr lang="en-NZ" sz="1800" dirty="0">
              <a:ea typeface="Calibri" panose="020F0502020204030204"/>
              <a:cs typeface="Calibri" panose="020F0502020204030204"/>
            </a:endParaRPr>
          </a:p>
          <a:p>
            <a:pPr marL="285750" indent="-285750">
              <a:buChar char="•"/>
            </a:pPr>
            <a:r>
              <a:rPr lang="en-NZ" sz="1800" dirty="0"/>
              <a:t>What type of Commercial? </a:t>
            </a:r>
            <a:endParaRPr lang="en-NZ" sz="1800" dirty="0">
              <a:ea typeface="Calibri" panose="020F0502020204030204"/>
              <a:cs typeface="Calibri" panose="020F0502020204030204"/>
            </a:endParaRPr>
          </a:p>
          <a:p>
            <a:pPr marL="285750" indent="-285750">
              <a:buChar char="•"/>
            </a:pPr>
            <a:r>
              <a:rPr lang="en-NZ" sz="1800" dirty="0"/>
              <a:t>Resourcing (staff time) </a:t>
            </a:r>
            <a:endParaRPr lang="en-NZ" sz="1800" dirty="0">
              <a:ea typeface="Calibri" panose="020F0502020204030204"/>
              <a:cs typeface="Calibri" panose="020F0502020204030204"/>
            </a:endParaRPr>
          </a:p>
          <a:p>
            <a:pPr marL="285750" indent="-285750">
              <a:buChar char="•"/>
            </a:pPr>
            <a:r>
              <a:rPr lang="en-NZ" sz="1800" dirty="0"/>
              <a:t> Distribution across district </a:t>
            </a:r>
            <a:endParaRPr lang="en-NZ" sz="1800" dirty="0">
              <a:ea typeface="Calibri" panose="020F0502020204030204"/>
              <a:cs typeface="Calibri" panose="020F0502020204030204"/>
            </a:endParaRPr>
          </a:p>
        </p:txBody>
      </p:sp>
      <p:sp>
        <p:nvSpPr>
          <p:cNvPr id="6" name="Subtitle 2">
            <a:extLst>
              <a:ext uri="{FF2B5EF4-FFF2-40B4-BE49-F238E27FC236}">
                <a16:creationId xmlns:a16="http://schemas.microsoft.com/office/drawing/2014/main" id="{C02A1985-5241-3BC1-1CF0-1DC3030E3A16}"/>
              </a:ext>
            </a:extLst>
          </p:cNvPr>
          <p:cNvSpPr txBox="1">
            <a:spLocks/>
          </p:cNvSpPr>
          <p:nvPr/>
        </p:nvSpPr>
        <p:spPr>
          <a:xfrm>
            <a:off x="3788195" y="5661218"/>
            <a:ext cx="4367211" cy="1825171"/>
          </a:xfrm>
          <a:prstGeom prst="rect">
            <a:avLst/>
          </a:prstGeom>
        </p:spPr>
        <p:txBody>
          <a:bodyPr vert="horz" lIns="0" tIns="0" rIns="0" bIns="0" rtlCol="0" anchor="t">
            <a:noAutofit/>
          </a:bodyPr>
          <a:lstStyle>
            <a:lvl1pPr marL="0" indent="0" algn="l" defTabSz="1007943" rtl="0" eaLnBrk="1" latinLnBrk="0" hangingPunct="1">
              <a:lnSpc>
                <a:spcPct val="100000"/>
              </a:lnSpc>
              <a:spcBef>
                <a:spcPts val="0"/>
              </a:spcBef>
              <a:spcAft>
                <a:spcPts val="600"/>
              </a:spcAft>
              <a:buFont typeface="Arial" panose="020B0604020202020204" pitchFamily="34" charset="0"/>
              <a:buNone/>
              <a:defRPr sz="2646" kern="1200">
                <a:solidFill>
                  <a:schemeClr val="bg1"/>
                </a:solidFill>
                <a:latin typeface="+mn-lt"/>
                <a:ea typeface="+mn-ea"/>
                <a:cs typeface="+mn-cs"/>
              </a:defRPr>
            </a:lvl1pPr>
            <a:lvl2pPr marL="503972" indent="0" algn="ctr" defTabSz="1007943" rtl="0" eaLnBrk="1" latinLnBrk="0" hangingPunct="1">
              <a:lnSpc>
                <a:spcPct val="100000"/>
              </a:lnSpc>
              <a:spcBef>
                <a:spcPts val="0"/>
              </a:spcBef>
              <a:spcAft>
                <a:spcPts val="600"/>
              </a:spcAft>
              <a:buFont typeface="Arial" panose="020B0604020202020204" pitchFamily="34" charset="0"/>
              <a:buNone/>
              <a:defRPr sz="2205" kern="1200">
                <a:solidFill>
                  <a:schemeClr val="tx1"/>
                </a:solidFill>
                <a:latin typeface="+mn-lt"/>
                <a:ea typeface="+mn-ea"/>
                <a:cs typeface="+mn-cs"/>
              </a:defRPr>
            </a:lvl2pPr>
            <a:lvl3pPr marL="1007943" indent="0" algn="ctr" defTabSz="1007943" rtl="0" eaLnBrk="1" latinLnBrk="0" hangingPunct="1">
              <a:lnSpc>
                <a:spcPct val="100000"/>
              </a:lnSpc>
              <a:spcBef>
                <a:spcPts val="0"/>
              </a:spcBef>
              <a:spcAft>
                <a:spcPts val="600"/>
              </a:spcAft>
              <a:buFont typeface="Arial" panose="020B0604020202020204" pitchFamily="34" charset="0"/>
              <a:buNone/>
              <a:defRPr sz="1984" kern="1200">
                <a:solidFill>
                  <a:schemeClr val="tx1"/>
                </a:solidFill>
                <a:latin typeface="+mn-lt"/>
                <a:ea typeface="+mn-ea"/>
                <a:cs typeface="+mn-cs"/>
              </a:defRPr>
            </a:lvl3pPr>
            <a:lvl4pPr marL="1511915" indent="0" algn="ctr" defTabSz="1007943" rtl="0" eaLnBrk="1" latinLnBrk="0" hangingPunct="1">
              <a:lnSpc>
                <a:spcPct val="100000"/>
              </a:lnSpc>
              <a:spcBef>
                <a:spcPts val="0"/>
              </a:spcBef>
              <a:spcAft>
                <a:spcPts val="600"/>
              </a:spcAft>
              <a:buFont typeface="Arial" panose="020B0604020202020204" pitchFamily="34" charset="0"/>
              <a:buNone/>
              <a:defRPr sz="1764" kern="1200">
                <a:solidFill>
                  <a:schemeClr val="tx1"/>
                </a:solidFill>
                <a:latin typeface="+mn-lt"/>
                <a:ea typeface="+mn-ea"/>
                <a:cs typeface="+mn-cs"/>
              </a:defRPr>
            </a:lvl4pPr>
            <a:lvl5pPr marL="2015886" indent="0" algn="ctr" defTabSz="1007943" rtl="0" eaLnBrk="1" latinLnBrk="0" hangingPunct="1">
              <a:lnSpc>
                <a:spcPct val="100000"/>
              </a:lnSpc>
              <a:spcBef>
                <a:spcPts val="0"/>
              </a:spcBef>
              <a:spcAft>
                <a:spcPts val="600"/>
              </a:spcAft>
              <a:buFontTx/>
              <a:buNone/>
              <a:defRPr sz="1764" i="1" kern="1200">
                <a:solidFill>
                  <a:schemeClr val="bg2"/>
                </a:solidFill>
                <a:latin typeface="+mn-lt"/>
                <a:ea typeface="+mn-ea"/>
                <a:cs typeface="+mn-cs"/>
              </a:defRPr>
            </a:lvl5pPr>
            <a:lvl6pPr marL="2519858"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6pPr>
            <a:lvl7pPr marL="3023829"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7pPr>
            <a:lvl8pPr marL="3527801"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8pPr>
            <a:lvl9pPr marL="4031772" indent="0" algn="ctr" defTabSz="1007943" rtl="0" eaLnBrk="1" latinLnBrk="0" hangingPunct="1">
              <a:lnSpc>
                <a:spcPct val="90000"/>
              </a:lnSpc>
              <a:spcBef>
                <a:spcPts val="551"/>
              </a:spcBef>
              <a:buFont typeface="Arial" panose="020B0604020202020204" pitchFamily="34" charset="0"/>
              <a:buNone/>
              <a:defRPr sz="1764" kern="1200">
                <a:solidFill>
                  <a:schemeClr val="tx1"/>
                </a:solidFill>
                <a:latin typeface="+mn-lt"/>
                <a:ea typeface="+mn-ea"/>
                <a:cs typeface="+mn-cs"/>
              </a:defRPr>
            </a:lvl9pPr>
          </a:lstStyle>
          <a:p>
            <a:pPr marL="285750" indent="-285750">
              <a:buChar char="•"/>
            </a:pPr>
            <a:r>
              <a:rPr lang="en-NZ" sz="1800" dirty="0"/>
              <a:t>Reinvestment into spaces </a:t>
            </a:r>
            <a:endParaRPr lang="en-US">
              <a:ea typeface="Calibri" panose="020F0502020204030204"/>
              <a:cs typeface="Calibri" panose="020F0502020204030204"/>
            </a:endParaRPr>
          </a:p>
          <a:p>
            <a:pPr marL="285750" indent="-285750">
              <a:buChar char="•"/>
            </a:pPr>
            <a:r>
              <a:rPr lang="en-NZ" sz="1800" dirty="0"/>
              <a:t>Fund increased LOS/ development </a:t>
            </a:r>
            <a:endParaRPr lang="en-NZ" sz="1800" dirty="0">
              <a:ea typeface="Calibri" panose="020F0502020204030204"/>
              <a:cs typeface="Calibri" panose="020F0502020204030204"/>
            </a:endParaRPr>
          </a:p>
          <a:p>
            <a:pPr marL="285750" indent="-285750">
              <a:buChar char="•"/>
            </a:pPr>
            <a:r>
              <a:rPr lang="en-NZ" sz="1800" dirty="0"/>
              <a:t>Usability of community/ visitors </a:t>
            </a:r>
            <a:endParaRPr lang="en-NZ" sz="1800" dirty="0">
              <a:ea typeface="Calibri" panose="020F0502020204030204"/>
              <a:cs typeface="Calibri" panose="020F0502020204030204"/>
            </a:endParaRPr>
          </a:p>
          <a:p>
            <a:pPr marL="285750" indent="-285750">
              <a:buChar char="•"/>
            </a:pPr>
            <a:r>
              <a:rPr lang="en-NZ" sz="1800" dirty="0"/>
              <a:t>Wider economic impact  </a:t>
            </a:r>
            <a:endParaRPr lang="en-NZ" sz="1800" dirty="0">
              <a:ea typeface="Calibri" panose="020F0502020204030204"/>
              <a:cs typeface="Calibri" panose="020F0502020204030204"/>
            </a:endParaRPr>
          </a:p>
          <a:p>
            <a:pPr marL="285750" indent="-285750">
              <a:buChar char="•"/>
            </a:pPr>
            <a:r>
              <a:rPr lang="en-NZ" sz="1800" dirty="0"/>
              <a:t>Community desires </a:t>
            </a:r>
            <a:endParaRPr lang="en-NZ" sz="1800" dirty="0">
              <a:ea typeface="Calibri" panose="020F0502020204030204"/>
              <a:cs typeface="Calibri" panose="020F0502020204030204"/>
            </a:endParaRPr>
          </a:p>
        </p:txBody>
      </p:sp>
      <p:pic>
        <p:nvPicPr>
          <p:cNvPr id="8" name="Picture 7">
            <a:extLst>
              <a:ext uri="{FF2B5EF4-FFF2-40B4-BE49-F238E27FC236}">
                <a16:creationId xmlns:a16="http://schemas.microsoft.com/office/drawing/2014/main" id="{93F88572-658D-885D-EEF7-468F6B5E95B7}"/>
              </a:ext>
            </a:extLst>
          </p:cNvPr>
          <p:cNvPicPr>
            <a:picLocks noChangeAspect="1"/>
          </p:cNvPicPr>
          <p:nvPr/>
        </p:nvPicPr>
        <p:blipFill rotWithShape="1">
          <a:blip r:embed="rId2"/>
          <a:srcRect l="2450" b="2848"/>
          <a:stretch/>
        </p:blipFill>
        <p:spPr>
          <a:xfrm>
            <a:off x="1784581" y="1062415"/>
            <a:ext cx="7111067" cy="4400770"/>
          </a:xfrm>
          <a:prstGeom prst="rect">
            <a:avLst/>
          </a:prstGeom>
        </p:spPr>
      </p:pic>
    </p:spTree>
    <p:extLst>
      <p:ext uri="{BB962C8B-B14F-4D97-AF65-F5344CB8AC3E}">
        <p14:creationId xmlns:p14="http://schemas.microsoft.com/office/powerpoint/2010/main" val="1856639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9784C-C9F0-5D4A-B870-581FA1E0BF15}"/>
              </a:ext>
            </a:extLst>
          </p:cNvPr>
          <p:cNvSpPr>
            <a:spLocks noGrp="1"/>
          </p:cNvSpPr>
          <p:nvPr>
            <p:ph type="title"/>
          </p:nvPr>
        </p:nvSpPr>
        <p:spPr>
          <a:xfrm>
            <a:off x="735062" y="381559"/>
            <a:ext cx="9221689" cy="1144534"/>
          </a:xfrm>
        </p:spPr>
        <p:txBody>
          <a:bodyPr/>
          <a:lstStyle/>
          <a:p>
            <a:r>
              <a:rPr lang="en-US" sz="4800" dirty="0"/>
              <a:t>Strategic Direction – Proposal </a:t>
            </a:r>
            <a:endParaRPr lang="en-US" sz="4800" dirty="0">
              <a:ea typeface="Calibri"/>
              <a:cs typeface="Calibri"/>
            </a:endParaRPr>
          </a:p>
        </p:txBody>
      </p:sp>
      <p:sp>
        <p:nvSpPr>
          <p:cNvPr id="12" name="TextBox 11">
            <a:extLst>
              <a:ext uri="{FF2B5EF4-FFF2-40B4-BE49-F238E27FC236}">
                <a16:creationId xmlns:a16="http://schemas.microsoft.com/office/drawing/2014/main" id="{040B5230-C219-09F8-2BFE-5990447F8F8C}"/>
              </a:ext>
            </a:extLst>
          </p:cNvPr>
          <p:cNvSpPr txBox="1"/>
          <p:nvPr/>
        </p:nvSpPr>
        <p:spPr>
          <a:xfrm>
            <a:off x="735062" y="1533570"/>
            <a:ext cx="7943850" cy="5770811"/>
          </a:xfrm>
          <a:prstGeom prst="rect">
            <a:avLst/>
          </a:prstGeom>
          <a:noFill/>
        </p:spPr>
        <p:txBody>
          <a:bodyPr wrap="square" lIns="91440" tIns="45720" rIns="91440" bIns="45720" rtlCol="0" anchor="t">
            <a:spAutoFit/>
          </a:bodyPr>
          <a:lstStyle/>
          <a:p>
            <a:r>
              <a:rPr lang="en-NZ" u="sng" dirty="0"/>
              <a:t>Short term</a:t>
            </a:r>
            <a:endParaRPr lang="en-NZ" dirty="0">
              <a:ea typeface="Calibri" panose="020F0502020204030204"/>
              <a:cs typeface="Calibri" panose="020F0502020204030204"/>
            </a:endParaRPr>
          </a:p>
          <a:p>
            <a:pPr marL="285750" indent="-285750">
              <a:lnSpc>
                <a:spcPct val="150000"/>
              </a:lnSpc>
              <a:buFont typeface="Arial"/>
              <a:buChar char="•"/>
            </a:pPr>
            <a:r>
              <a:rPr lang="en-NZ" dirty="0"/>
              <a:t>Continue status quo </a:t>
            </a:r>
            <a:endParaRPr lang="en-NZ" dirty="0">
              <a:ea typeface="Calibri" panose="020F0502020204030204"/>
              <a:cs typeface="Calibri" panose="020F0502020204030204"/>
            </a:endParaRPr>
          </a:p>
          <a:p>
            <a:pPr marL="285750" indent="-285750">
              <a:lnSpc>
                <a:spcPct val="150000"/>
              </a:lnSpc>
              <a:buFont typeface="Arial"/>
              <a:buChar char="•"/>
            </a:pPr>
            <a:r>
              <a:rPr lang="en-NZ" dirty="0"/>
              <a:t>Continual improvement </a:t>
            </a:r>
            <a:endParaRPr lang="en-NZ" dirty="0">
              <a:ea typeface="Calibri" panose="020F0502020204030204"/>
              <a:cs typeface="Calibri" panose="020F0502020204030204"/>
            </a:endParaRPr>
          </a:p>
          <a:p>
            <a:pPr marL="285750" indent="-285750">
              <a:lnSpc>
                <a:spcPct val="150000"/>
              </a:lnSpc>
              <a:buFont typeface="Arial"/>
              <a:buChar char="•"/>
            </a:pPr>
            <a:r>
              <a:rPr lang="en-NZ" dirty="0"/>
              <a:t>Event booking system revamp </a:t>
            </a:r>
            <a:endParaRPr lang="en-NZ" dirty="0">
              <a:ea typeface="Calibri" panose="020F0502020204030204"/>
              <a:cs typeface="Calibri" panose="020F0502020204030204"/>
            </a:endParaRPr>
          </a:p>
          <a:p>
            <a:endParaRPr lang="en-NZ" dirty="0">
              <a:ea typeface="Calibri" panose="020F0502020204030204"/>
              <a:cs typeface="Calibri" panose="020F0502020204030204"/>
            </a:endParaRPr>
          </a:p>
          <a:p>
            <a:r>
              <a:rPr lang="en-NZ" u="sng" dirty="0"/>
              <a:t>Medium term</a:t>
            </a:r>
            <a:endParaRPr lang="en-NZ" u="sng" dirty="0">
              <a:ea typeface="Calibri"/>
              <a:cs typeface="Calibri"/>
            </a:endParaRPr>
          </a:p>
          <a:p>
            <a:pPr marL="285750" indent="-285750">
              <a:lnSpc>
                <a:spcPct val="150000"/>
              </a:lnSpc>
              <a:buFont typeface="Arial"/>
              <a:buChar char="•"/>
            </a:pPr>
            <a:r>
              <a:rPr lang="en-NZ" dirty="0"/>
              <a:t>WDC branded events </a:t>
            </a:r>
            <a:endParaRPr lang="en-NZ" dirty="0">
              <a:ea typeface="Calibri" panose="020F0502020204030204"/>
              <a:cs typeface="Calibri" panose="020F0502020204030204"/>
            </a:endParaRPr>
          </a:p>
          <a:p>
            <a:pPr marL="285750" indent="-285750">
              <a:lnSpc>
                <a:spcPct val="150000"/>
              </a:lnSpc>
              <a:buFont typeface="Arial"/>
              <a:buChar char="•"/>
            </a:pPr>
            <a:r>
              <a:rPr lang="en-NZ" dirty="0"/>
              <a:t>Sustainable/zero waste focus </a:t>
            </a:r>
            <a:endParaRPr lang="en-NZ" dirty="0">
              <a:ea typeface="Calibri" panose="020F0502020204030204"/>
              <a:cs typeface="Calibri" panose="020F0502020204030204"/>
            </a:endParaRPr>
          </a:p>
          <a:p>
            <a:pPr marL="285750" indent="-285750">
              <a:lnSpc>
                <a:spcPct val="150000"/>
              </a:lnSpc>
              <a:buFont typeface="Arial"/>
              <a:buChar char="•"/>
            </a:pPr>
            <a:r>
              <a:rPr lang="en-NZ" dirty="0"/>
              <a:t>Partner with community groups/local business to deliver events</a:t>
            </a:r>
            <a:endParaRPr lang="en-NZ" dirty="0">
              <a:ea typeface="Calibri" panose="020F0502020204030204"/>
              <a:cs typeface="Calibri" panose="020F0502020204030204"/>
            </a:endParaRPr>
          </a:p>
          <a:p>
            <a:endParaRPr lang="en-NZ" dirty="0">
              <a:ea typeface="Calibri" panose="020F0502020204030204"/>
              <a:cs typeface="Calibri" panose="020F0502020204030204"/>
            </a:endParaRPr>
          </a:p>
          <a:p>
            <a:r>
              <a:rPr lang="en-NZ" u="sng" dirty="0"/>
              <a:t>Long term</a:t>
            </a:r>
            <a:endParaRPr lang="en-NZ" u="sng" dirty="0">
              <a:ea typeface="Calibri"/>
              <a:cs typeface="Calibri"/>
            </a:endParaRPr>
          </a:p>
          <a:p>
            <a:pPr marL="285750" indent="-285750">
              <a:lnSpc>
                <a:spcPct val="150000"/>
              </a:lnSpc>
              <a:buFont typeface="Arial"/>
              <a:buChar char="•"/>
            </a:pPr>
            <a:r>
              <a:rPr lang="en-NZ" dirty="0"/>
              <a:t>Attract commercial events </a:t>
            </a:r>
            <a:endParaRPr lang="en-NZ" dirty="0">
              <a:ea typeface="Calibri" panose="020F0502020204030204"/>
              <a:cs typeface="Calibri" panose="020F0502020204030204"/>
            </a:endParaRPr>
          </a:p>
          <a:p>
            <a:pPr marL="285750" indent="-285750">
              <a:lnSpc>
                <a:spcPct val="150000"/>
              </a:lnSpc>
              <a:buFont typeface="Arial"/>
              <a:buChar char="•"/>
            </a:pPr>
            <a:r>
              <a:rPr lang="en-NZ" dirty="0"/>
              <a:t>Align major events with strategic vision </a:t>
            </a:r>
            <a:endParaRPr lang="en-NZ" dirty="0">
              <a:ea typeface="Calibri" panose="020F0502020204030204"/>
              <a:cs typeface="Calibri" panose="020F0502020204030204"/>
            </a:endParaRPr>
          </a:p>
          <a:p>
            <a:pPr marL="285750" indent="-285750">
              <a:lnSpc>
                <a:spcPct val="150000"/>
              </a:lnSpc>
              <a:buFont typeface="Arial"/>
              <a:buChar char="•"/>
            </a:pPr>
            <a:r>
              <a:rPr lang="en-NZ" dirty="0"/>
              <a:t>Reinvestment of funds into development </a:t>
            </a:r>
            <a:endParaRPr lang="en-NZ" dirty="0">
              <a:ea typeface="Calibri" panose="020F0502020204030204"/>
              <a:cs typeface="Calibri" panose="020F0502020204030204"/>
            </a:endParaRPr>
          </a:p>
          <a:p>
            <a:pPr marL="285750" indent="-285750">
              <a:buFontTx/>
              <a:buChar char="-"/>
            </a:pPr>
            <a:endParaRPr lang="en-NZ" dirty="0"/>
          </a:p>
          <a:p>
            <a:pPr marL="285750" indent="-285750">
              <a:buFontTx/>
              <a:buChar char="-"/>
            </a:pPr>
            <a:endParaRPr lang="en-NZ" dirty="0"/>
          </a:p>
        </p:txBody>
      </p:sp>
    </p:spTree>
    <p:extLst>
      <p:ext uri="{BB962C8B-B14F-4D97-AF65-F5344CB8AC3E}">
        <p14:creationId xmlns:p14="http://schemas.microsoft.com/office/powerpoint/2010/main" val="707913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453D7-1944-5F48-B8E8-EBBC294E44F0}"/>
              </a:ext>
            </a:extLst>
          </p:cNvPr>
          <p:cNvSpPr>
            <a:spLocks noGrp="1"/>
          </p:cNvSpPr>
          <p:nvPr>
            <p:ph type="title"/>
          </p:nvPr>
        </p:nvSpPr>
        <p:spPr/>
        <p:txBody>
          <a:bodyPr/>
          <a:lstStyle/>
          <a:p>
            <a:r>
              <a:rPr lang="en-US" sz="4000" dirty="0"/>
              <a:t>Next Steps</a:t>
            </a:r>
            <a:r>
              <a:rPr lang="en-US" dirty="0"/>
              <a:t> </a:t>
            </a:r>
          </a:p>
        </p:txBody>
      </p:sp>
      <p:sp>
        <p:nvSpPr>
          <p:cNvPr id="3" name="Content Placeholder 2">
            <a:extLst>
              <a:ext uri="{FF2B5EF4-FFF2-40B4-BE49-F238E27FC236}">
                <a16:creationId xmlns:a16="http://schemas.microsoft.com/office/drawing/2014/main" id="{B115A7CE-B972-E044-B3FB-0E1A4CAAB0CB}"/>
              </a:ext>
            </a:extLst>
          </p:cNvPr>
          <p:cNvSpPr>
            <a:spLocks noGrp="1"/>
          </p:cNvSpPr>
          <p:nvPr>
            <p:ph idx="1"/>
          </p:nvPr>
        </p:nvSpPr>
        <p:spPr>
          <a:xfrm>
            <a:off x="1681808" y="2044235"/>
            <a:ext cx="8380400" cy="4882184"/>
          </a:xfrm>
        </p:spPr>
        <p:txBody>
          <a:bodyPr vert="horz" lIns="0" tIns="0" rIns="0" bIns="0" rtlCol="0" anchor="t">
            <a:noAutofit/>
          </a:bodyPr>
          <a:lstStyle/>
          <a:p>
            <a:r>
              <a:rPr lang="en-US" sz="2200" b="1" u="sng" dirty="0"/>
              <a:t>Consultation</a:t>
            </a:r>
            <a:endParaRPr lang="en-US" sz="2200" b="1" dirty="0">
              <a:ea typeface="Calibri"/>
              <a:cs typeface="Calibri"/>
            </a:endParaRPr>
          </a:p>
          <a:p>
            <a:pPr marL="342900" indent="-342900">
              <a:buFont typeface="Arial"/>
              <a:buChar char="•"/>
            </a:pPr>
            <a:r>
              <a:rPr lang="en-US" sz="2200" dirty="0"/>
              <a:t>Community Boards and Committees </a:t>
            </a:r>
            <a:endParaRPr lang="en-US" sz="2200" dirty="0">
              <a:ea typeface="Calibri"/>
              <a:cs typeface="Calibri"/>
            </a:endParaRPr>
          </a:p>
          <a:p>
            <a:pPr marL="342900" indent="-342900">
              <a:buFont typeface="Arial"/>
              <a:buChar char="•"/>
            </a:pPr>
            <a:r>
              <a:rPr lang="en-US" sz="2200" dirty="0"/>
              <a:t>Existing users </a:t>
            </a:r>
            <a:endParaRPr lang="en-US" sz="2200" dirty="0">
              <a:ea typeface="Calibri"/>
              <a:cs typeface="Calibri"/>
            </a:endParaRPr>
          </a:p>
          <a:p>
            <a:pPr marL="342900" indent="-342900">
              <a:buFont typeface="Arial"/>
              <a:buChar char="•"/>
            </a:pPr>
            <a:r>
              <a:rPr lang="en-US" sz="2200"/>
              <a:t>Sports groups </a:t>
            </a:r>
            <a:endParaRPr lang="en-US" sz="2200">
              <a:ea typeface="Calibri"/>
              <a:cs typeface="Calibri"/>
            </a:endParaRPr>
          </a:p>
          <a:p>
            <a:pPr marL="342900" indent="-342900">
              <a:buFont typeface="Arial"/>
              <a:buChar char="•"/>
            </a:pPr>
            <a:r>
              <a:rPr lang="en-US" sz="2200" dirty="0"/>
              <a:t>Community </a:t>
            </a:r>
            <a:endParaRPr lang="en-US" sz="2200" dirty="0">
              <a:ea typeface="Calibri"/>
              <a:cs typeface="Calibri"/>
            </a:endParaRPr>
          </a:p>
          <a:p>
            <a:pPr marL="342900" indent="-342900">
              <a:buFont typeface="Arial"/>
              <a:buChar char="•"/>
            </a:pPr>
            <a:r>
              <a:rPr lang="en-US" sz="2200"/>
              <a:t>Mana whenua </a:t>
            </a:r>
            <a:endParaRPr lang="en-US" sz="2200">
              <a:ea typeface="Calibri"/>
              <a:cs typeface="Calibri"/>
            </a:endParaRPr>
          </a:p>
          <a:p>
            <a:pPr marL="285750" indent="-285750">
              <a:buFontTx/>
              <a:buChar char="-"/>
            </a:pPr>
            <a:endParaRPr lang="en-US" sz="2200" dirty="0">
              <a:ea typeface="Calibri"/>
              <a:cs typeface="Calibri"/>
            </a:endParaRPr>
          </a:p>
          <a:p>
            <a:r>
              <a:rPr lang="en-US" sz="2200" b="1" u="sng" dirty="0"/>
              <a:t>Draft Strategy</a:t>
            </a:r>
            <a:endParaRPr lang="en-US" sz="2200" b="1" u="sng" dirty="0">
              <a:ea typeface="Calibri"/>
              <a:cs typeface="Calibri"/>
            </a:endParaRPr>
          </a:p>
          <a:p>
            <a:pPr marL="342900" indent="-342900">
              <a:buFont typeface="Arial"/>
              <a:buChar char="•"/>
            </a:pPr>
            <a:r>
              <a:rPr lang="en-US" sz="2200" dirty="0"/>
              <a:t>Event Strategy developed and brought back to Council </a:t>
            </a:r>
            <a:endParaRPr lang="en-US" sz="2200" dirty="0">
              <a:ea typeface="Calibri"/>
              <a:cs typeface="Calibri"/>
            </a:endParaRPr>
          </a:p>
          <a:p>
            <a:pPr marL="342900" indent="-342900">
              <a:buFont typeface="Arial"/>
              <a:buChar char="•"/>
            </a:pPr>
            <a:r>
              <a:rPr lang="en-US" sz="2200" dirty="0"/>
              <a:t>Event Strategy adopted </a:t>
            </a:r>
            <a:endParaRPr lang="en-US" sz="2200" dirty="0">
              <a:ea typeface="Calibri"/>
              <a:cs typeface="Calibri"/>
            </a:endParaRPr>
          </a:p>
          <a:p>
            <a:pPr marL="342900" indent="-342900">
              <a:buFont typeface="Arial"/>
              <a:buChar char="•"/>
            </a:pPr>
            <a:r>
              <a:rPr lang="en-US" sz="2200" dirty="0"/>
              <a:t>Action plan created from feedback </a:t>
            </a:r>
            <a:endParaRPr lang="en-US" sz="2200" dirty="0">
              <a:ea typeface="Calibri"/>
              <a:cs typeface="Calibri"/>
            </a:endParaRPr>
          </a:p>
          <a:p>
            <a:pPr marL="285750" indent="-285750">
              <a:buFontTx/>
              <a:buChar char="-"/>
            </a:pPr>
            <a:endParaRPr lang="en-US" dirty="0"/>
          </a:p>
        </p:txBody>
      </p:sp>
    </p:spTree>
    <p:extLst>
      <p:ext uri="{BB962C8B-B14F-4D97-AF65-F5344CB8AC3E}">
        <p14:creationId xmlns:p14="http://schemas.microsoft.com/office/powerpoint/2010/main" val="1709379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20222-2AB3-F889-2F37-2983F2BE5752}"/>
              </a:ext>
            </a:extLst>
          </p:cNvPr>
          <p:cNvSpPr>
            <a:spLocks noGrp="1"/>
          </p:cNvSpPr>
          <p:nvPr>
            <p:ph type="title"/>
          </p:nvPr>
        </p:nvSpPr>
        <p:spPr/>
        <p:txBody>
          <a:bodyPr/>
          <a:lstStyle/>
          <a:p>
            <a:r>
              <a:rPr lang="en-NZ" sz="4800" dirty="0"/>
              <a:t>Questions for Councillors: </a:t>
            </a:r>
            <a:endParaRPr lang="en-NZ" sz="4800" dirty="0">
              <a:ea typeface="Calibri"/>
              <a:cs typeface="Calibri"/>
            </a:endParaRPr>
          </a:p>
        </p:txBody>
      </p:sp>
      <p:sp>
        <p:nvSpPr>
          <p:cNvPr id="3" name="Content Placeholder 2">
            <a:extLst>
              <a:ext uri="{FF2B5EF4-FFF2-40B4-BE49-F238E27FC236}">
                <a16:creationId xmlns:a16="http://schemas.microsoft.com/office/drawing/2014/main" id="{66DADF99-86BF-9595-EC69-EC4ACA75AF3C}"/>
              </a:ext>
            </a:extLst>
          </p:cNvPr>
          <p:cNvSpPr>
            <a:spLocks noGrp="1"/>
          </p:cNvSpPr>
          <p:nvPr>
            <p:ph sz="half" idx="1"/>
          </p:nvPr>
        </p:nvSpPr>
        <p:spPr>
          <a:xfrm>
            <a:off x="735062" y="2012414"/>
            <a:ext cx="9221689" cy="4796544"/>
          </a:xfrm>
        </p:spPr>
        <p:txBody>
          <a:bodyPr/>
          <a:lstStyle/>
          <a:p>
            <a:pPr marL="285750" indent="-285750">
              <a:buFont typeface="Arial" panose="020B0604020202020204" pitchFamily="34" charset="0"/>
              <a:buChar char="•"/>
            </a:pPr>
            <a:r>
              <a:rPr lang="en-NZ" sz="2800" dirty="0"/>
              <a:t>Do you see any options we have missed?</a:t>
            </a:r>
          </a:p>
          <a:p>
            <a:pPr marL="285750" indent="-285750">
              <a:buFont typeface="Arial" panose="020B0604020202020204" pitchFamily="34" charset="0"/>
              <a:buChar char="•"/>
            </a:pPr>
            <a:endParaRPr lang="en-NZ" sz="2800" dirty="0"/>
          </a:p>
          <a:p>
            <a:pPr marL="285750" indent="-285750">
              <a:buFont typeface="Arial" panose="020B0604020202020204" pitchFamily="34" charset="0"/>
              <a:buChar char="•"/>
            </a:pPr>
            <a:r>
              <a:rPr lang="en-NZ" sz="2800" dirty="0"/>
              <a:t>Do you have any feedback on the options presented?</a:t>
            </a:r>
          </a:p>
          <a:p>
            <a:pPr marL="285750" indent="-285750">
              <a:buFont typeface="Arial" panose="020B0604020202020204" pitchFamily="34" charset="0"/>
              <a:buChar char="•"/>
            </a:pPr>
            <a:endParaRPr lang="en-NZ" sz="2800" dirty="0"/>
          </a:p>
          <a:p>
            <a:pPr marL="285750" indent="-285750">
              <a:buFont typeface="Arial" panose="020B0604020202020204" pitchFamily="34" charset="0"/>
              <a:buChar char="•"/>
            </a:pPr>
            <a:r>
              <a:rPr lang="en-NZ" sz="2800" dirty="0"/>
              <a:t>Are there any issues you see not identified today?</a:t>
            </a:r>
          </a:p>
          <a:p>
            <a:endParaRPr lang="en-NZ" dirty="0"/>
          </a:p>
          <a:p>
            <a:endParaRPr lang="en-NZ" dirty="0"/>
          </a:p>
        </p:txBody>
      </p:sp>
    </p:spTree>
    <p:extLst>
      <p:ext uri="{BB962C8B-B14F-4D97-AF65-F5344CB8AC3E}">
        <p14:creationId xmlns:p14="http://schemas.microsoft.com/office/powerpoint/2010/main" val="1098965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489687-0CCE-0E45-954E-7678CC2BEDA7}"/>
              </a:ext>
            </a:extLst>
          </p:cNvPr>
          <p:cNvSpPr>
            <a:spLocks noGrp="1"/>
          </p:cNvSpPr>
          <p:nvPr>
            <p:ph type="title"/>
          </p:nvPr>
        </p:nvSpPr>
        <p:spPr>
          <a:xfrm>
            <a:off x="4935588" y="3320491"/>
            <a:ext cx="5237112" cy="1144534"/>
          </a:xfrm>
        </p:spPr>
        <p:txBody>
          <a:bodyPr/>
          <a:lstStyle/>
          <a:p>
            <a:r>
              <a:rPr lang="en-US" sz="4800" dirty="0"/>
              <a:t>Thank you for your time</a:t>
            </a:r>
            <a:br>
              <a:rPr lang="en-US" sz="4800" dirty="0"/>
            </a:br>
            <a:br>
              <a:rPr lang="en-US" sz="4800" dirty="0"/>
            </a:br>
            <a:r>
              <a:rPr lang="en-US" sz="4800" dirty="0"/>
              <a:t>We now welcome any questions</a:t>
            </a:r>
            <a:endParaRPr lang="en-US" sz="4800" dirty="0">
              <a:ea typeface="Calibri"/>
              <a:cs typeface="Calibri"/>
            </a:endParaRPr>
          </a:p>
        </p:txBody>
      </p:sp>
    </p:spTree>
    <p:extLst>
      <p:ext uri="{BB962C8B-B14F-4D97-AF65-F5344CB8AC3E}">
        <p14:creationId xmlns:p14="http://schemas.microsoft.com/office/powerpoint/2010/main" val="48249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9378D9-CEFC-614E-AE70-E7EEF07B2C6B}"/>
              </a:ext>
            </a:extLst>
          </p:cNvPr>
          <p:cNvSpPr>
            <a:spLocks noGrp="1"/>
          </p:cNvSpPr>
          <p:nvPr>
            <p:ph type="title"/>
          </p:nvPr>
        </p:nvSpPr>
        <p:spPr/>
        <p:txBody>
          <a:bodyPr/>
          <a:lstStyle/>
          <a:p>
            <a:r>
              <a:rPr lang="en-US" sz="4000" dirty="0"/>
              <a:t>Agenda </a:t>
            </a:r>
            <a:endParaRPr lang="en-US" sz="4000">
              <a:ea typeface="Calibri"/>
              <a:cs typeface="Calibri"/>
            </a:endParaRPr>
          </a:p>
        </p:txBody>
      </p:sp>
      <p:sp>
        <p:nvSpPr>
          <p:cNvPr id="5" name="Content Placeholder 4">
            <a:extLst>
              <a:ext uri="{FF2B5EF4-FFF2-40B4-BE49-F238E27FC236}">
                <a16:creationId xmlns:a16="http://schemas.microsoft.com/office/drawing/2014/main" id="{6431299D-9FE3-2548-81C2-891FDD4C4E87}"/>
              </a:ext>
            </a:extLst>
          </p:cNvPr>
          <p:cNvSpPr>
            <a:spLocks noGrp="1"/>
          </p:cNvSpPr>
          <p:nvPr>
            <p:ph idx="1"/>
          </p:nvPr>
        </p:nvSpPr>
        <p:spPr/>
        <p:txBody>
          <a:bodyPr vert="horz" lIns="0" tIns="0" rIns="0" bIns="0" rtlCol="0" anchor="t">
            <a:noAutofit/>
          </a:bodyPr>
          <a:lstStyle/>
          <a:p>
            <a:pPr marL="342900" indent="-342900">
              <a:lnSpc>
                <a:spcPct val="150000"/>
              </a:lnSpc>
              <a:buFont typeface="Arial"/>
              <a:buChar char="•"/>
            </a:pPr>
            <a:r>
              <a:rPr lang="en-US" sz="2400" dirty="0"/>
              <a:t>Overview of current state </a:t>
            </a:r>
            <a:endParaRPr lang="en-US" sz="2400" dirty="0">
              <a:ea typeface="Calibri"/>
              <a:cs typeface="Calibri"/>
            </a:endParaRPr>
          </a:p>
          <a:p>
            <a:pPr marL="342900" indent="-342900">
              <a:lnSpc>
                <a:spcPct val="150000"/>
              </a:lnSpc>
              <a:buFont typeface="Arial"/>
              <a:buChar char="•"/>
            </a:pPr>
            <a:r>
              <a:rPr lang="en-US" sz="2400" dirty="0"/>
              <a:t>Trends in the events space </a:t>
            </a:r>
            <a:endParaRPr lang="en-US" sz="2400" dirty="0">
              <a:ea typeface="Calibri"/>
              <a:cs typeface="Calibri"/>
            </a:endParaRPr>
          </a:p>
          <a:p>
            <a:pPr marL="342900" indent="-342900">
              <a:lnSpc>
                <a:spcPct val="150000"/>
              </a:lnSpc>
              <a:buFont typeface="Arial"/>
              <a:buChar char="•"/>
            </a:pPr>
            <a:r>
              <a:rPr lang="en-US" sz="2400" dirty="0"/>
              <a:t>Outliers and considerations </a:t>
            </a:r>
            <a:endParaRPr lang="en-US" sz="2400" dirty="0">
              <a:ea typeface="Calibri"/>
              <a:cs typeface="Calibri"/>
            </a:endParaRPr>
          </a:p>
          <a:p>
            <a:pPr marL="342900" indent="-342900">
              <a:lnSpc>
                <a:spcPct val="150000"/>
              </a:lnSpc>
              <a:buFont typeface="Arial"/>
              <a:buChar char="•"/>
            </a:pPr>
            <a:r>
              <a:rPr lang="en-US" sz="2400" dirty="0"/>
              <a:t>Rationale for strategy </a:t>
            </a:r>
            <a:endParaRPr lang="en-US" sz="2400" dirty="0">
              <a:ea typeface="Calibri"/>
              <a:cs typeface="Calibri"/>
            </a:endParaRPr>
          </a:p>
          <a:p>
            <a:pPr marL="342900" indent="-342900">
              <a:lnSpc>
                <a:spcPct val="150000"/>
              </a:lnSpc>
              <a:buFont typeface="Arial"/>
              <a:buChar char="•"/>
            </a:pPr>
            <a:r>
              <a:rPr lang="en-US" sz="2400" dirty="0"/>
              <a:t>Proposed strategic options </a:t>
            </a:r>
            <a:endParaRPr lang="en-US" sz="2400" dirty="0">
              <a:ea typeface="Calibri"/>
              <a:cs typeface="Calibri"/>
            </a:endParaRPr>
          </a:p>
          <a:p>
            <a:pPr marL="342900" indent="-342900">
              <a:lnSpc>
                <a:spcPct val="150000"/>
              </a:lnSpc>
              <a:buFont typeface="Arial"/>
              <a:buChar char="•"/>
            </a:pPr>
            <a:r>
              <a:rPr lang="en-US" sz="2400" dirty="0"/>
              <a:t>Implications </a:t>
            </a:r>
            <a:endParaRPr lang="en-US" sz="2400" dirty="0">
              <a:ea typeface="Calibri"/>
              <a:cs typeface="Calibri"/>
            </a:endParaRPr>
          </a:p>
          <a:p>
            <a:pPr marL="342900" indent="-342900">
              <a:lnSpc>
                <a:spcPct val="150000"/>
              </a:lnSpc>
              <a:buFont typeface="Arial"/>
              <a:buChar char="•"/>
            </a:pPr>
            <a:r>
              <a:rPr lang="en-US" sz="2400" dirty="0"/>
              <a:t>Next steps </a:t>
            </a:r>
            <a:endParaRPr lang="en-US" sz="2400" dirty="0">
              <a:ea typeface="Calibri"/>
              <a:cs typeface="Calibri"/>
            </a:endParaRPr>
          </a:p>
          <a:p>
            <a:pPr marL="285750" indent="-285750">
              <a:buFontTx/>
              <a:buChar char="-"/>
            </a:pPr>
            <a:endParaRPr lang="en-US" dirty="0"/>
          </a:p>
          <a:p>
            <a:pPr marL="285750" indent="-285750">
              <a:buFontTx/>
              <a:buChar char="-"/>
            </a:pPr>
            <a:endParaRPr lang="en-US" dirty="0"/>
          </a:p>
        </p:txBody>
      </p:sp>
    </p:spTree>
    <p:extLst>
      <p:ext uri="{BB962C8B-B14F-4D97-AF65-F5344CB8AC3E}">
        <p14:creationId xmlns:p14="http://schemas.microsoft.com/office/powerpoint/2010/main" val="3449843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1BF22-1221-1E4D-AD3F-A0F468A5C7E9}"/>
              </a:ext>
            </a:extLst>
          </p:cNvPr>
          <p:cNvSpPr>
            <a:spLocks noGrp="1"/>
          </p:cNvSpPr>
          <p:nvPr>
            <p:ph type="ctrTitle"/>
          </p:nvPr>
        </p:nvSpPr>
        <p:spPr>
          <a:xfrm>
            <a:off x="519970" y="578058"/>
            <a:ext cx="9151739" cy="1443205"/>
          </a:xfrm>
        </p:spPr>
        <p:txBody>
          <a:bodyPr/>
          <a:lstStyle/>
          <a:p>
            <a:r>
              <a:rPr lang="en-US" dirty="0"/>
              <a:t>Community Events: Current State </a:t>
            </a:r>
            <a:br>
              <a:rPr lang="en-US" dirty="0"/>
            </a:br>
            <a:endParaRPr lang="en-US" dirty="0"/>
          </a:p>
        </p:txBody>
      </p:sp>
      <p:sp>
        <p:nvSpPr>
          <p:cNvPr id="3" name="Subtitle 2">
            <a:extLst>
              <a:ext uri="{FF2B5EF4-FFF2-40B4-BE49-F238E27FC236}">
                <a16:creationId xmlns:a16="http://schemas.microsoft.com/office/drawing/2014/main" id="{9362B3E2-3517-334F-8022-D645B5375514}"/>
              </a:ext>
            </a:extLst>
          </p:cNvPr>
          <p:cNvSpPr>
            <a:spLocks noGrp="1"/>
          </p:cNvSpPr>
          <p:nvPr>
            <p:ph type="subTitle" idx="1"/>
          </p:nvPr>
        </p:nvSpPr>
        <p:spPr>
          <a:xfrm>
            <a:off x="523621" y="1504346"/>
            <a:ext cx="9930408" cy="4732274"/>
          </a:xfrm>
        </p:spPr>
        <p:txBody>
          <a:bodyPr vert="horz" lIns="0" tIns="0" rIns="0" bIns="0" rtlCol="0" anchor="t">
            <a:noAutofit/>
          </a:bodyPr>
          <a:lstStyle/>
          <a:p>
            <a:r>
              <a:rPr lang="en-US" sz="2600" u="sng" dirty="0"/>
              <a:t>Receive and process: </a:t>
            </a:r>
            <a:endParaRPr lang="en-US" dirty="0">
              <a:ea typeface="Calibri" panose="020F0502020204030204"/>
              <a:cs typeface="Calibri" panose="020F0502020204030204"/>
            </a:endParaRPr>
          </a:p>
          <a:p>
            <a:pPr marL="457200" indent="-457200">
              <a:buFont typeface="Arial"/>
              <a:buChar char="•"/>
            </a:pPr>
            <a:r>
              <a:rPr lang="en-US" sz="2600" dirty="0"/>
              <a:t>Community-run events </a:t>
            </a:r>
            <a:endParaRPr lang="en-US" dirty="0">
              <a:ea typeface="Calibri" panose="020F0502020204030204"/>
              <a:cs typeface="Calibri" panose="020F0502020204030204"/>
            </a:endParaRPr>
          </a:p>
          <a:p>
            <a:pPr marL="457200" indent="-457200">
              <a:buFont typeface="Arial"/>
              <a:buChar char="•"/>
            </a:pPr>
            <a:r>
              <a:rPr lang="en-US" sz="2600" dirty="0"/>
              <a:t>Community sports </a:t>
            </a:r>
            <a:endParaRPr lang="en-US" dirty="0">
              <a:ea typeface="Calibri" panose="020F0502020204030204"/>
              <a:cs typeface="Calibri" panose="020F0502020204030204"/>
            </a:endParaRPr>
          </a:p>
          <a:p>
            <a:pPr marL="457200" indent="-457200">
              <a:buFont typeface="Arial"/>
              <a:buChar char="•"/>
            </a:pPr>
            <a:r>
              <a:rPr lang="en-US" sz="2600" dirty="0"/>
              <a:t>Commercial events on WDC land (e.g. Sound Splash) </a:t>
            </a:r>
            <a:endParaRPr lang="en-US" dirty="0">
              <a:ea typeface="Calibri" panose="020F0502020204030204"/>
              <a:cs typeface="Calibri" panose="020F0502020204030204"/>
            </a:endParaRPr>
          </a:p>
          <a:p>
            <a:pPr marL="457200" indent="-457200">
              <a:buFont typeface="Arial"/>
              <a:buChar char="•"/>
            </a:pPr>
            <a:r>
              <a:rPr lang="en-US" sz="2600" dirty="0"/>
              <a:t>Community volunteer activity </a:t>
            </a:r>
            <a:endParaRPr lang="en-US" dirty="0">
              <a:ea typeface="Calibri" panose="020F0502020204030204"/>
              <a:cs typeface="Calibri" panose="020F0502020204030204"/>
            </a:endParaRPr>
          </a:p>
          <a:p>
            <a:endParaRPr lang="en-US" dirty="0">
              <a:ea typeface="Calibri" panose="020F0502020204030204"/>
              <a:cs typeface="Calibri" panose="020F0502020204030204"/>
            </a:endParaRPr>
          </a:p>
          <a:p>
            <a:r>
              <a:rPr lang="en-US" sz="2600" u="sng" dirty="0"/>
              <a:t>Considerations:</a:t>
            </a:r>
            <a:endParaRPr lang="en-US" sz="2600" u="sng" dirty="0">
              <a:ea typeface="Calibri"/>
              <a:cs typeface="Calibri"/>
            </a:endParaRPr>
          </a:p>
          <a:p>
            <a:pPr marL="457200" indent="-457200">
              <a:buFont typeface="Arial"/>
              <a:buChar char="•"/>
            </a:pPr>
            <a:r>
              <a:rPr lang="en-US" dirty="0"/>
              <a:t>Physical space always the primary stakeholder </a:t>
            </a:r>
            <a:endParaRPr lang="en-US" dirty="0">
              <a:ea typeface="Calibri" panose="020F0502020204030204"/>
              <a:cs typeface="Calibri" panose="020F0502020204030204"/>
            </a:endParaRPr>
          </a:p>
          <a:p>
            <a:pPr marL="457200" indent="-457200">
              <a:buFont typeface="Arial"/>
              <a:buChar char="•"/>
            </a:pPr>
            <a:r>
              <a:rPr lang="en-US" sz="2600" dirty="0"/>
              <a:t>Safety and suitability lens applied to every event – complex and changes by location </a:t>
            </a:r>
            <a:endParaRPr lang="en-US" dirty="0">
              <a:ea typeface="Calibri" panose="020F0502020204030204"/>
              <a:cs typeface="Calibri" panose="020F0502020204030204"/>
            </a:endParaRPr>
          </a:p>
        </p:txBody>
      </p:sp>
    </p:spTree>
    <p:extLst>
      <p:ext uri="{BB962C8B-B14F-4D97-AF65-F5344CB8AC3E}">
        <p14:creationId xmlns:p14="http://schemas.microsoft.com/office/powerpoint/2010/main" val="2165079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22D07-0629-2C0A-8308-F3500773D174}"/>
              </a:ext>
            </a:extLst>
          </p:cNvPr>
          <p:cNvSpPr>
            <a:spLocks noGrp="1"/>
          </p:cNvSpPr>
          <p:nvPr>
            <p:ph type="ctrTitle"/>
          </p:nvPr>
        </p:nvSpPr>
        <p:spPr>
          <a:xfrm>
            <a:off x="741256" y="293333"/>
            <a:ext cx="9151739" cy="1100305"/>
          </a:xfrm>
        </p:spPr>
        <p:txBody>
          <a:bodyPr/>
          <a:lstStyle/>
          <a:p>
            <a:r>
              <a:rPr lang="en-NZ" dirty="0"/>
              <a:t>Event Officer Role (1x FTE) </a:t>
            </a:r>
          </a:p>
        </p:txBody>
      </p:sp>
      <p:sp>
        <p:nvSpPr>
          <p:cNvPr id="3" name="Subtitle 2">
            <a:extLst>
              <a:ext uri="{FF2B5EF4-FFF2-40B4-BE49-F238E27FC236}">
                <a16:creationId xmlns:a16="http://schemas.microsoft.com/office/drawing/2014/main" id="{D4056B8D-154A-D5BC-6AC8-6EB83B43C018}"/>
              </a:ext>
            </a:extLst>
          </p:cNvPr>
          <p:cNvSpPr>
            <a:spLocks noGrp="1"/>
          </p:cNvSpPr>
          <p:nvPr>
            <p:ph type="subTitle" idx="1"/>
          </p:nvPr>
        </p:nvSpPr>
        <p:spPr>
          <a:xfrm>
            <a:off x="738188" y="1609725"/>
            <a:ext cx="9197652" cy="5586205"/>
          </a:xfrm>
        </p:spPr>
        <p:txBody>
          <a:bodyPr vert="horz" lIns="0" tIns="0" rIns="0" bIns="0" rtlCol="0" anchor="t">
            <a:noAutofit/>
          </a:bodyPr>
          <a:lstStyle/>
          <a:p>
            <a:pPr>
              <a:lnSpc>
                <a:spcPct val="120000"/>
              </a:lnSpc>
              <a:spcAft>
                <a:spcPts val="1000"/>
              </a:spcAft>
            </a:pPr>
            <a:r>
              <a:rPr lang="en-US" sz="2600" dirty="0">
                <a:effectLst/>
                <a:latin typeface="Calibri"/>
                <a:ea typeface="Calibri"/>
                <a:cs typeface="Calibri"/>
              </a:rPr>
              <a:t>The </a:t>
            </a:r>
            <a:r>
              <a:rPr lang="en-US" sz="2600" dirty="0">
                <a:latin typeface="Calibri"/>
                <a:ea typeface="Calibri"/>
                <a:cs typeface="Calibri"/>
              </a:rPr>
              <a:t>E</a:t>
            </a:r>
            <a:r>
              <a:rPr lang="en-US" sz="2600" dirty="0">
                <a:effectLst/>
                <a:latin typeface="Calibri"/>
                <a:ea typeface="Calibri"/>
                <a:cs typeface="Calibri"/>
              </a:rPr>
              <a:t>vents Officer does end to end processing of event applications. This includes:</a:t>
            </a:r>
            <a:endParaRPr lang="en-NZ" sz="2600">
              <a:effectLst/>
              <a:latin typeface="Calibri"/>
              <a:ea typeface="Calibri"/>
              <a:cs typeface="Arial"/>
            </a:endParaRPr>
          </a:p>
          <a:p>
            <a:pPr marL="342900" indent="-342900">
              <a:lnSpc>
                <a:spcPct val="120000"/>
              </a:lnSpc>
              <a:buFont typeface="Calibri" panose="020F0502020204030204" pitchFamily="34" charset="0"/>
              <a:buChar char="•"/>
            </a:pPr>
            <a:r>
              <a:rPr lang="en-NZ" sz="2600" dirty="0">
                <a:effectLst/>
                <a:latin typeface="Calibri"/>
                <a:ea typeface="Times New Roman" panose="02020603050405020304" pitchFamily="18" charset="0"/>
                <a:cs typeface="Calibri"/>
              </a:rPr>
              <a:t>Support</a:t>
            </a:r>
            <a:r>
              <a:rPr lang="en-NZ" sz="2600" dirty="0">
                <a:latin typeface="Calibri"/>
                <a:ea typeface="Times New Roman" panose="02020603050405020304" pitchFamily="18" charset="0"/>
                <a:cs typeface="Calibri"/>
              </a:rPr>
              <a:t> </a:t>
            </a:r>
            <a:endParaRPr lang="en-NZ" sz="260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20000"/>
              </a:lnSpc>
              <a:buFont typeface="Calibri" panose="020F0502020204030204" pitchFamily="34" charset="0"/>
              <a:buChar char="•"/>
            </a:pPr>
            <a:r>
              <a:rPr lang="en-NZ" sz="2600" dirty="0">
                <a:effectLst/>
                <a:latin typeface="Calibri"/>
                <a:ea typeface="Times New Roman" panose="02020603050405020304" pitchFamily="18" charset="0"/>
                <a:cs typeface="Calibri"/>
              </a:rPr>
              <a:t>Approval</a:t>
            </a:r>
            <a:r>
              <a:rPr lang="en-NZ" sz="2600" dirty="0">
                <a:latin typeface="Calibri"/>
                <a:ea typeface="Times New Roman" panose="02020603050405020304" pitchFamily="18" charset="0"/>
                <a:cs typeface="Calibri"/>
              </a:rPr>
              <a:t> </a:t>
            </a:r>
            <a:endParaRPr lang="en-NZ" sz="260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20000"/>
              </a:lnSpc>
              <a:buFont typeface="Calibri" panose="020F0502020204030204" pitchFamily="34" charset="0"/>
              <a:buChar char="•"/>
            </a:pPr>
            <a:r>
              <a:rPr lang="en-NZ" sz="2600" dirty="0">
                <a:effectLst/>
                <a:latin typeface="Calibri"/>
                <a:ea typeface="Times New Roman" panose="02020603050405020304" pitchFamily="18" charset="0"/>
                <a:cs typeface="Calibri"/>
              </a:rPr>
              <a:t>Safety</a:t>
            </a:r>
            <a:r>
              <a:rPr lang="en-NZ" sz="2600" dirty="0">
                <a:latin typeface="Calibri"/>
                <a:ea typeface="Times New Roman" panose="02020603050405020304" pitchFamily="18" charset="0"/>
                <a:cs typeface="Calibri"/>
              </a:rPr>
              <a:t> </a:t>
            </a:r>
            <a:endParaRPr lang="en-NZ" sz="260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20000"/>
              </a:lnSpc>
              <a:buFont typeface="Calibri" panose="020F0502020204030204" pitchFamily="34" charset="0"/>
              <a:buChar char="•"/>
            </a:pPr>
            <a:r>
              <a:rPr lang="en-NZ" sz="2600" dirty="0">
                <a:effectLst/>
                <a:latin typeface="Calibri"/>
                <a:ea typeface="Times New Roman" panose="02020603050405020304" pitchFamily="18" charset="0"/>
                <a:cs typeface="Calibri"/>
              </a:rPr>
              <a:t>Fees and charges</a:t>
            </a:r>
            <a:r>
              <a:rPr lang="en-NZ" sz="2600" dirty="0">
                <a:latin typeface="Calibri"/>
                <a:ea typeface="Times New Roman" panose="02020603050405020304" pitchFamily="18" charset="0"/>
                <a:cs typeface="Calibri"/>
              </a:rPr>
              <a:t> </a:t>
            </a:r>
            <a:endParaRPr lang="en-NZ" sz="260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20000"/>
              </a:lnSpc>
              <a:buFont typeface="Calibri" panose="020F0502020204030204" pitchFamily="34" charset="0"/>
              <a:buChar char="•"/>
            </a:pPr>
            <a:r>
              <a:rPr lang="en-NZ" sz="2600" dirty="0">
                <a:effectLst/>
                <a:latin typeface="Calibri"/>
                <a:ea typeface="Times New Roman" panose="02020603050405020304" pitchFamily="18" charset="0"/>
                <a:cs typeface="Calibri"/>
              </a:rPr>
              <a:t>Advocacy and advice</a:t>
            </a:r>
            <a:r>
              <a:rPr lang="en-NZ" sz="2600" dirty="0">
                <a:latin typeface="Calibri"/>
                <a:ea typeface="Times New Roman" panose="02020603050405020304" pitchFamily="18" charset="0"/>
                <a:cs typeface="Calibri"/>
              </a:rPr>
              <a:t> </a:t>
            </a:r>
            <a:endParaRPr lang="en-NZ" sz="2600">
              <a:effectLst/>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20000"/>
              </a:lnSpc>
              <a:buFont typeface="Calibri" panose="020F0502020204030204" pitchFamily="34" charset="0"/>
              <a:buChar char="•"/>
            </a:pPr>
            <a:r>
              <a:rPr lang="en-NZ" sz="2600" dirty="0">
                <a:effectLst/>
                <a:latin typeface="Calibri"/>
                <a:ea typeface="Times New Roman" panose="02020603050405020304" pitchFamily="18" charset="0"/>
                <a:cs typeface="Calibri"/>
              </a:rPr>
              <a:t>Compliance</a:t>
            </a:r>
            <a:r>
              <a:rPr lang="en-NZ" sz="2600" dirty="0">
                <a:latin typeface="Calibri"/>
                <a:ea typeface="Times New Roman" panose="02020603050405020304" pitchFamily="18" charset="0"/>
                <a:cs typeface="Calibri"/>
              </a:rPr>
              <a:t> </a:t>
            </a:r>
            <a:endParaRPr lang="en-NZ" sz="260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20000"/>
              </a:lnSpc>
              <a:buFont typeface="Calibri" panose="020F0502020204030204" pitchFamily="34" charset="0"/>
              <a:buChar char="•"/>
            </a:pPr>
            <a:r>
              <a:rPr lang="en-NZ" sz="2600" dirty="0">
                <a:effectLst/>
                <a:latin typeface="Calibri"/>
                <a:ea typeface="Times New Roman" panose="02020603050405020304" pitchFamily="18" charset="0"/>
                <a:cs typeface="Calibri"/>
              </a:rPr>
              <a:t>Event evaluation</a:t>
            </a:r>
            <a:endParaRPr lang="en-NZ" sz="2600">
              <a:effectLst/>
              <a:latin typeface="Times New Roman"/>
              <a:ea typeface="Calibri" panose="020F0502020204030204" pitchFamily="34" charset="0"/>
              <a:cs typeface="Calibri"/>
            </a:endParaRPr>
          </a:p>
          <a:p>
            <a:endParaRPr lang="en-NZ" sz="2600" dirty="0">
              <a:ea typeface="Calibri"/>
              <a:cs typeface="Calibri"/>
            </a:endParaRPr>
          </a:p>
        </p:txBody>
      </p:sp>
    </p:spTree>
    <p:extLst>
      <p:ext uri="{BB962C8B-B14F-4D97-AF65-F5344CB8AC3E}">
        <p14:creationId xmlns:p14="http://schemas.microsoft.com/office/powerpoint/2010/main" val="955237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2E000-307D-29C9-2744-17A84B0538A9}"/>
              </a:ext>
            </a:extLst>
          </p:cNvPr>
          <p:cNvSpPr>
            <a:spLocks noGrp="1"/>
          </p:cNvSpPr>
          <p:nvPr>
            <p:ph type="ctrTitle"/>
          </p:nvPr>
        </p:nvSpPr>
        <p:spPr>
          <a:xfrm>
            <a:off x="740574" y="564349"/>
            <a:ext cx="9151739" cy="1271755"/>
          </a:xfrm>
        </p:spPr>
        <p:txBody>
          <a:bodyPr>
            <a:normAutofit/>
          </a:bodyPr>
          <a:lstStyle/>
          <a:p>
            <a:r>
              <a:rPr lang="en-NZ" dirty="0"/>
              <a:t>5-year overview </a:t>
            </a:r>
            <a:br>
              <a:rPr lang="en-US" dirty="0"/>
            </a:br>
            <a:r>
              <a:rPr lang="en-NZ" sz="3600" dirty="0"/>
              <a:t>(Excluding current year) </a:t>
            </a:r>
          </a:p>
        </p:txBody>
      </p:sp>
      <p:graphicFrame>
        <p:nvGraphicFramePr>
          <p:cNvPr id="5" name="Table 4">
            <a:extLst>
              <a:ext uri="{FF2B5EF4-FFF2-40B4-BE49-F238E27FC236}">
                <a16:creationId xmlns:a16="http://schemas.microsoft.com/office/drawing/2014/main" id="{3979BB12-B6FA-156B-B04E-B525A0180EB4}"/>
              </a:ext>
            </a:extLst>
          </p:cNvPr>
          <p:cNvGraphicFramePr>
            <a:graphicFrameLocks noGrp="1"/>
          </p:cNvGraphicFramePr>
          <p:nvPr>
            <p:extLst>
              <p:ext uri="{D42A27DB-BD31-4B8C-83A1-F6EECF244321}">
                <p14:modId xmlns:p14="http://schemas.microsoft.com/office/powerpoint/2010/main" val="441773759"/>
              </p:ext>
            </p:extLst>
          </p:nvPr>
        </p:nvGraphicFramePr>
        <p:xfrm>
          <a:off x="791186" y="2222418"/>
          <a:ext cx="8991389" cy="4475870"/>
        </p:xfrm>
        <a:graphic>
          <a:graphicData uri="http://schemas.openxmlformats.org/drawingml/2006/table">
            <a:tbl>
              <a:tblPr firstRow="1" firstCol="1" bandRow="1"/>
              <a:tblGrid>
                <a:gridCol w="2483898">
                  <a:extLst>
                    <a:ext uri="{9D8B030D-6E8A-4147-A177-3AD203B41FA5}">
                      <a16:colId xmlns:a16="http://schemas.microsoft.com/office/drawing/2014/main" val="2515703917"/>
                    </a:ext>
                  </a:extLst>
                </a:gridCol>
                <a:gridCol w="1310415">
                  <a:extLst>
                    <a:ext uri="{9D8B030D-6E8A-4147-A177-3AD203B41FA5}">
                      <a16:colId xmlns:a16="http://schemas.microsoft.com/office/drawing/2014/main" val="2961355316"/>
                    </a:ext>
                  </a:extLst>
                </a:gridCol>
                <a:gridCol w="1299269">
                  <a:extLst>
                    <a:ext uri="{9D8B030D-6E8A-4147-A177-3AD203B41FA5}">
                      <a16:colId xmlns:a16="http://schemas.microsoft.com/office/drawing/2014/main" val="785645407"/>
                    </a:ext>
                  </a:extLst>
                </a:gridCol>
                <a:gridCol w="1299269">
                  <a:extLst>
                    <a:ext uri="{9D8B030D-6E8A-4147-A177-3AD203B41FA5}">
                      <a16:colId xmlns:a16="http://schemas.microsoft.com/office/drawing/2014/main" val="804941452"/>
                    </a:ext>
                  </a:extLst>
                </a:gridCol>
                <a:gridCol w="1299269">
                  <a:extLst>
                    <a:ext uri="{9D8B030D-6E8A-4147-A177-3AD203B41FA5}">
                      <a16:colId xmlns:a16="http://schemas.microsoft.com/office/drawing/2014/main" val="2090042678"/>
                    </a:ext>
                  </a:extLst>
                </a:gridCol>
                <a:gridCol w="1299269">
                  <a:extLst>
                    <a:ext uri="{9D8B030D-6E8A-4147-A177-3AD203B41FA5}">
                      <a16:colId xmlns:a16="http://schemas.microsoft.com/office/drawing/2014/main" val="1610468277"/>
                    </a:ext>
                  </a:extLst>
                </a:gridCol>
              </a:tblGrid>
              <a:tr h="895174">
                <a:tc>
                  <a:txBody>
                    <a:bodyPr/>
                    <a:lstStyle/>
                    <a:p>
                      <a:pPr algn="ctr">
                        <a:lnSpc>
                          <a:spcPct val="120000"/>
                        </a:lnSpc>
                      </a:pPr>
                      <a:endParaRPr lang="en-NZ" sz="3600" dirty="0">
                        <a:effectLst/>
                        <a:latin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2018</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2019</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2020</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2021</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2022</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56876296"/>
                  </a:ext>
                </a:extLst>
              </a:tr>
              <a:tr h="895174">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Central</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80</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77</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45</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37</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61</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803191"/>
                  </a:ext>
                </a:extLst>
              </a:tr>
              <a:tr h="895174">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North</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32</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34</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30</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20</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35</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8531509"/>
                  </a:ext>
                </a:extLst>
              </a:tr>
              <a:tr h="895174">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South</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66</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70</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63</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62</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dirty="0">
                          <a:solidFill>
                            <a:srgbClr val="000000"/>
                          </a:solidFill>
                          <a:effectLst/>
                          <a:latin typeface="Calibri"/>
                          <a:ea typeface="Times New Roman" panose="02020603050405020304" pitchFamily="18" charset="0"/>
                          <a:cs typeface="Calibri"/>
                        </a:rPr>
                        <a:t>66</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1342718"/>
                  </a:ext>
                </a:extLst>
              </a:tr>
              <a:tr h="895174">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Total</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178</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181</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138</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119</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20000"/>
                        </a:lnSpc>
                        <a:spcAft>
                          <a:spcPts val="1000"/>
                        </a:spcAft>
                      </a:pPr>
                      <a:r>
                        <a:rPr lang="en-NZ" sz="3600" b="1" dirty="0">
                          <a:solidFill>
                            <a:srgbClr val="000000"/>
                          </a:solidFill>
                          <a:effectLst/>
                          <a:latin typeface="Calibri"/>
                          <a:ea typeface="Times New Roman" panose="02020603050405020304" pitchFamily="18" charset="0"/>
                          <a:cs typeface="Calibri"/>
                        </a:rPr>
                        <a:t>162</a:t>
                      </a:r>
                      <a:endParaRPr lang="en-NZ" sz="3600">
                        <a:effectLst/>
                        <a:latin typeface="Times New Roman"/>
                        <a:ea typeface="Calibri"/>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938453"/>
                  </a:ext>
                </a:extLst>
              </a:tr>
            </a:tbl>
          </a:graphicData>
        </a:graphic>
      </p:graphicFrame>
    </p:spTree>
    <p:extLst>
      <p:ext uri="{BB962C8B-B14F-4D97-AF65-F5344CB8AC3E}">
        <p14:creationId xmlns:p14="http://schemas.microsoft.com/office/powerpoint/2010/main" val="2135592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037E0-A237-C28E-23FC-03D38C13C2AC}"/>
              </a:ext>
            </a:extLst>
          </p:cNvPr>
          <p:cNvSpPr>
            <a:spLocks noGrp="1"/>
          </p:cNvSpPr>
          <p:nvPr>
            <p:ph type="ctrTitle"/>
          </p:nvPr>
        </p:nvSpPr>
        <p:spPr>
          <a:xfrm>
            <a:off x="734449" y="484858"/>
            <a:ext cx="9151739" cy="2133600"/>
          </a:xfrm>
        </p:spPr>
        <p:txBody>
          <a:bodyPr>
            <a:normAutofit/>
          </a:bodyPr>
          <a:lstStyle/>
          <a:p>
            <a:r>
              <a:rPr lang="en-US" sz="4800" dirty="0">
                <a:effectLst/>
                <a:latin typeface="Calibri" panose="020F0502020204030204" pitchFamily="34" charset="0"/>
                <a:ea typeface="Calibri" panose="020F0502020204030204" pitchFamily="34" charset="0"/>
                <a:cs typeface="Arial" panose="020B0604020202020204" pitchFamily="34" charset="0"/>
              </a:rPr>
              <a:t>Internal teams involved in processing event applications :</a:t>
            </a:r>
            <a:br>
              <a:rPr lang="en-NZ" sz="4800" dirty="0">
                <a:effectLst/>
                <a:latin typeface="Calibri" panose="020F0502020204030204" pitchFamily="34" charset="0"/>
                <a:ea typeface="Calibri" panose="020F0502020204030204" pitchFamily="34" charset="0"/>
                <a:cs typeface="Arial" panose="020B0604020202020204" pitchFamily="34" charset="0"/>
              </a:rPr>
            </a:br>
            <a:endParaRPr lang="en-NZ" dirty="0"/>
          </a:p>
        </p:txBody>
      </p:sp>
      <p:sp>
        <p:nvSpPr>
          <p:cNvPr id="3" name="Subtitle 2">
            <a:extLst>
              <a:ext uri="{FF2B5EF4-FFF2-40B4-BE49-F238E27FC236}">
                <a16:creationId xmlns:a16="http://schemas.microsoft.com/office/drawing/2014/main" id="{7EFDA37E-E700-DE7F-3DD4-A1BDE79B48D5}"/>
              </a:ext>
            </a:extLst>
          </p:cNvPr>
          <p:cNvSpPr>
            <a:spLocks noGrp="1"/>
          </p:cNvSpPr>
          <p:nvPr>
            <p:ph type="subTitle" idx="1"/>
          </p:nvPr>
        </p:nvSpPr>
        <p:spPr>
          <a:xfrm>
            <a:off x="738188" y="2305050"/>
            <a:ext cx="9028778" cy="4667250"/>
          </a:xfrm>
        </p:spPr>
        <p:txBody>
          <a:bodyPr vert="horz" lIns="0" tIns="0" rIns="0" bIns="0" rtlCol="0" anchor="t">
            <a:noAutofit/>
          </a:bodyPr>
          <a:lstStyle/>
          <a:p>
            <a:pPr marL="342900" lvl="0" indent="-342900">
              <a:lnSpc>
                <a:spcPct val="150000"/>
              </a:lnSpc>
              <a:buFont typeface="Calibri" panose="020F0502020204030204" pitchFamily="34" charset="0"/>
              <a:buChar char="•"/>
            </a:pPr>
            <a:r>
              <a:rPr lang="en-US" sz="1800" dirty="0">
                <a:effectLst/>
                <a:latin typeface="Calibri"/>
                <a:ea typeface="Calibri"/>
                <a:cs typeface="Arial"/>
              </a:rPr>
              <a:t>Parks </a:t>
            </a:r>
            <a:r>
              <a:rPr lang="en-US" sz="1800" dirty="0">
                <a:latin typeface="Calibri"/>
                <a:ea typeface="Calibri"/>
                <a:cs typeface="Arial"/>
              </a:rPr>
              <a:t>Officers</a:t>
            </a:r>
            <a:r>
              <a:rPr lang="en-US" sz="1800" dirty="0">
                <a:effectLst/>
                <a:latin typeface="Calibri"/>
                <a:ea typeface="Calibri"/>
                <a:cs typeface="Arial"/>
              </a:rPr>
              <a:t> </a:t>
            </a:r>
            <a:r>
              <a:rPr lang="en-US" sz="1800" dirty="0">
                <a:latin typeface="Calibri"/>
                <a:ea typeface="Calibri"/>
                <a:cs typeface="Arial"/>
              </a:rPr>
              <a:t>for</a:t>
            </a:r>
            <a:r>
              <a:rPr lang="en-US" sz="1800" dirty="0">
                <a:effectLst/>
                <a:latin typeface="Calibri"/>
                <a:ea typeface="Calibri"/>
                <a:cs typeface="Arial"/>
              </a:rPr>
              <a:t> all events on open space</a:t>
            </a:r>
            <a:endParaRPr lang="en-US" sz="1800" b="1" dirty="0">
              <a:effectLst/>
              <a:latin typeface="Calibri"/>
              <a:ea typeface="Calibri"/>
              <a:cs typeface="Arial"/>
            </a:endParaRPr>
          </a:p>
          <a:p>
            <a:pPr marL="342900" indent="-342900">
              <a:lnSpc>
                <a:spcPct val="150000"/>
              </a:lnSpc>
              <a:buFont typeface="Calibri" panose="020F0502020204030204" pitchFamily="34" charset="0"/>
              <a:buChar char="•"/>
            </a:pPr>
            <a:r>
              <a:rPr lang="en-US" sz="1800" dirty="0">
                <a:effectLst/>
                <a:latin typeface="Calibri"/>
                <a:ea typeface="Calibri"/>
                <a:cs typeface="Calibri"/>
              </a:rPr>
              <a:t>Zero </a:t>
            </a:r>
            <a:r>
              <a:rPr lang="en-US" sz="1800" dirty="0">
                <a:latin typeface="Calibri"/>
                <a:ea typeface="Calibri"/>
                <a:cs typeface="Calibri"/>
              </a:rPr>
              <a:t>Harm</a:t>
            </a:r>
            <a:r>
              <a:rPr lang="en-US" sz="1800" dirty="0">
                <a:effectLst/>
                <a:latin typeface="Calibri"/>
                <a:ea typeface="Calibri"/>
                <a:cs typeface="Calibri"/>
              </a:rPr>
              <a:t>/Health and Safety team for </a:t>
            </a:r>
            <a:r>
              <a:rPr lang="en-NZ" sz="1800" dirty="0">
                <a:effectLst/>
                <a:latin typeface="Calibri"/>
                <a:ea typeface="Calibri"/>
                <a:cs typeface="Calibri"/>
              </a:rPr>
              <a:t>medium or high risk</a:t>
            </a:r>
            <a:r>
              <a:rPr lang="en-NZ" sz="1800" dirty="0">
                <a:latin typeface="Calibri"/>
                <a:ea typeface="Calibri"/>
                <a:cs typeface="Calibri"/>
              </a:rPr>
              <a:t> events</a:t>
            </a:r>
          </a:p>
          <a:p>
            <a:pPr marL="342900" indent="-342900">
              <a:lnSpc>
                <a:spcPct val="150000"/>
              </a:lnSpc>
              <a:buFont typeface="Calibri" panose="020F0502020204030204" pitchFamily="34" charset="0"/>
              <a:buChar char="•"/>
            </a:pPr>
            <a:r>
              <a:rPr lang="en-US" sz="1800" dirty="0">
                <a:effectLst/>
                <a:latin typeface="Calibri"/>
                <a:ea typeface="Calibri"/>
                <a:cs typeface="Calibri"/>
              </a:rPr>
              <a:t>Liquor Licensing/Environmental </a:t>
            </a:r>
            <a:r>
              <a:rPr lang="en-US" sz="1800" dirty="0">
                <a:latin typeface="Calibri"/>
                <a:ea typeface="Calibri"/>
                <a:cs typeface="Calibri"/>
              </a:rPr>
              <a:t>Health</a:t>
            </a:r>
            <a:r>
              <a:rPr lang="en-US" sz="1800" dirty="0">
                <a:effectLst/>
                <a:latin typeface="Calibri"/>
                <a:ea typeface="Calibri"/>
                <a:cs typeface="Calibri"/>
              </a:rPr>
              <a:t> team </a:t>
            </a:r>
            <a:r>
              <a:rPr lang="en-US" sz="1800" dirty="0">
                <a:latin typeface="Calibri"/>
                <a:ea typeface="Calibri"/>
                <a:cs typeface="Calibri"/>
              </a:rPr>
              <a:t>for events with </a:t>
            </a:r>
            <a:r>
              <a:rPr lang="en-NZ" sz="1800" dirty="0">
                <a:effectLst/>
                <a:latin typeface="Calibri"/>
                <a:ea typeface="Calibri"/>
                <a:cs typeface="Calibri"/>
              </a:rPr>
              <a:t>alcohol and food sales/ stalls</a:t>
            </a:r>
          </a:p>
          <a:p>
            <a:pPr marL="342900" indent="-342900">
              <a:lnSpc>
                <a:spcPct val="150000"/>
              </a:lnSpc>
              <a:buFont typeface="Calibri" panose="020F0502020204030204" pitchFamily="34" charset="0"/>
              <a:buChar char="•"/>
            </a:pPr>
            <a:r>
              <a:rPr lang="en-US" sz="1800" dirty="0">
                <a:effectLst/>
                <a:latin typeface="Calibri"/>
                <a:ea typeface="Calibri"/>
                <a:cs typeface="Arial"/>
              </a:rPr>
              <a:t>Waste team</a:t>
            </a:r>
            <a:r>
              <a:rPr lang="en-US" sz="1800" dirty="0">
                <a:latin typeface="Calibri"/>
                <a:ea typeface="Calibri"/>
                <a:cs typeface="Arial"/>
              </a:rPr>
              <a:t> for</a:t>
            </a:r>
            <a:r>
              <a:rPr lang="en-US" sz="1800" dirty="0">
                <a:effectLst/>
                <a:latin typeface="Calibri"/>
                <a:ea typeface="Calibri"/>
                <a:cs typeface="Arial"/>
              </a:rPr>
              <a:t> </a:t>
            </a:r>
            <a:r>
              <a:rPr lang="en-US" sz="1800" dirty="0">
                <a:latin typeface="Calibri"/>
                <a:ea typeface="Calibri"/>
                <a:cs typeface="Arial"/>
              </a:rPr>
              <a:t>large events where </a:t>
            </a:r>
            <a:r>
              <a:rPr lang="en-US" sz="1800" dirty="0">
                <a:effectLst/>
                <a:latin typeface="Calibri"/>
                <a:ea typeface="Calibri"/>
                <a:cs typeface="Arial"/>
              </a:rPr>
              <a:t>a waste plan needs to be developed</a:t>
            </a:r>
          </a:p>
          <a:p>
            <a:pPr marL="342900" lvl="0" indent="-342900">
              <a:lnSpc>
                <a:spcPct val="150000"/>
              </a:lnSpc>
              <a:buFont typeface="Calibri" panose="020F0502020204030204" pitchFamily="34" charset="0"/>
              <a:buChar char="•"/>
            </a:pPr>
            <a:r>
              <a:rPr lang="en-US" sz="1800" dirty="0">
                <a:effectLst/>
                <a:latin typeface="Calibri"/>
                <a:ea typeface="Calibri"/>
                <a:cs typeface="Calibri"/>
              </a:rPr>
              <a:t>Traffic management plans are processed by external </a:t>
            </a:r>
            <a:r>
              <a:rPr lang="en-US" sz="1800" dirty="0">
                <a:latin typeface="Calibri"/>
                <a:ea typeface="Calibri"/>
                <a:cs typeface="Calibri"/>
              </a:rPr>
              <a:t>provider</a:t>
            </a:r>
            <a:r>
              <a:rPr lang="en-US" sz="1800" dirty="0">
                <a:effectLst/>
                <a:latin typeface="Calibri"/>
                <a:ea typeface="Calibri"/>
                <a:cs typeface="Calibri"/>
              </a:rPr>
              <a:t> at the Alliance</a:t>
            </a:r>
            <a:endParaRPr lang="en-NZ" sz="1800" dirty="0">
              <a:effectLst/>
              <a:latin typeface="Calibri"/>
              <a:ea typeface="Calibri"/>
              <a:cs typeface="Calibri"/>
            </a:endParaRPr>
          </a:p>
          <a:p>
            <a:pPr marL="342900" lvl="0" indent="-342900">
              <a:lnSpc>
                <a:spcPct val="150000"/>
              </a:lnSpc>
              <a:buFont typeface="Calibri" panose="020F0502020204030204" pitchFamily="34" charset="0"/>
              <a:buChar char="•"/>
            </a:pPr>
            <a:r>
              <a:rPr lang="en-US" sz="1800" dirty="0">
                <a:effectLst/>
                <a:latin typeface="Calibri"/>
                <a:ea typeface="Calibri"/>
                <a:cs typeface="Arial"/>
              </a:rPr>
              <a:t>All events need to provide a hazard register (templated), medium to high-risk events must produce an event management plan (no set template</a:t>
            </a:r>
            <a:r>
              <a:rPr lang="en-US" sz="1800" dirty="0">
                <a:latin typeface="Calibri"/>
                <a:ea typeface="Calibri"/>
                <a:cs typeface="Arial"/>
              </a:rPr>
              <a:t>)</a:t>
            </a:r>
            <a:endParaRPr lang="en-NZ" sz="1800" dirty="0">
              <a:effectLst/>
              <a:latin typeface="Calibri" panose="020F0502020204030204" pitchFamily="34" charset="0"/>
              <a:ea typeface="Calibri" panose="020F0502020204030204" pitchFamily="34" charset="0"/>
              <a:cs typeface="Arial" panose="020B0604020202020204" pitchFamily="34" charset="0"/>
            </a:endParaRPr>
          </a:p>
          <a:p>
            <a:pPr>
              <a:lnSpc>
                <a:spcPct val="120000"/>
              </a:lnSpc>
            </a:pPr>
            <a:endParaRPr lang="en-US" sz="1800" dirty="0">
              <a:latin typeface="Calibri"/>
              <a:ea typeface="Calibri"/>
              <a:cs typeface="Arial"/>
            </a:endParaRPr>
          </a:p>
          <a:p>
            <a:pPr lvl="0">
              <a:lnSpc>
                <a:spcPct val="120000"/>
              </a:lnSpc>
              <a:spcAft>
                <a:spcPts val="1000"/>
              </a:spcAft>
            </a:pPr>
            <a:r>
              <a:rPr lang="en-US" sz="1800" i="1" dirty="0">
                <a:effectLst/>
                <a:latin typeface="Calibri"/>
                <a:ea typeface="Calibri"/>
                <a:cs typeface="Arial"/>
              </a:rPr>
              <a:t>If resource consents are required – this is dealt with by the relevant regulatory teams and not directly included within the event application process</a:t>
            </a:r>
            <a:endParaRPr lang="en-NZ" sz="1800" i="1" dirty="0">
              <a:effectLst/>
              <a:latin typeface="Calibri"/>
              <a:ea typeface="Calibri"/>
              <a:cs typeface="Arial"/>
            </a:endParaRPr>
          </a:p>
          <a:p>
            <a:pPr>
              <a:lnSpc>
                <a:spcPct val="120000"/>
              </a:lnSpc>
              <a:spcAft>
                <a:spcPts val="1000"/>
              </a:spcAft>
            </a:pPr>
            <a:endParaRPr lang="en-NZ" dirty="0"/>
          </a:p>
        </p:txBody>
      </p:sp>
    </p:spTree>
    <p:extLst>
      <p:ext uri="{BB962C8B-B14F-4D97-AF65-F5344CB8AC3E}">
        <p14:creationId xmlns:p14="http://schemas.microsoft.com/office/powerpoint/2010/main" val="144818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0DB55-5439-1057-3868-DC6A1A79522F}"/>
              </a:ext>
            </a:extLst>
          </p:cNvPr>
          <p:cNvSpPr>
            <a:spLocks noGrp="1"/>
          </p:cNvSpPr>
          <p:nvPr>
            <p:ph type="ctrTitle"/>
          </p:nvPr>
        </p:nvSpPr>
        <p:spPr>
          <a:xfrm>
            <a:off x="610624" y="376903"/>
            <a:ext cx="9151739" cy="919330"/>
          </a:xfrm>
        </p:spPr>
        <p:txBody>
          <a:bodyPr/>
          <a:lstStyle/>
          <a:p>
            <a:r>
              <a:rPr lang="en-NZ" dirty="0"/>
              <a:t>Sound Splash</a:t>
            </a:r>
          </a:p>
        </p:txBody>
      </p:sp>
      <p:sp>
        <p:nvSpPr>
          <p:cNvPr id="3" name="Subtitle 2">
            <a:extLst>
              <a:ext uri="{FF2B5EF4-FFF2-40B4-BE49-F238E27FC236}">
                <a16:creationId xmlns:a16="http://schemas.microsoft.com/office/drawing/2014/main" id="{7BBC8CDD-D158-E14B-9502-D88C6892841D}"/>
              </a:ext>
            </a:extLst>
          </p:cNvPr>
          <p:cNvSpPr>
            <a:spLocks noGrp="1"/>
          </p:cNvSpPr>
          <p:nvPr>
            <p:ph type="subTitle" idx="1"/>
          </p:nvPr>
        </p:nvSpPr>
        <p:spPr>
          <a:xfrm>
            <a:off x="614363" y="1438275"/>
            <a:ext cx="8617149" cy="5781675"/>
          </a:xfrm>
        </p:spPr>
        <p:txBody>
          <a:bodyPr vert="horz" lIns="0" tIns="0" rIns="0" bIns="0" rtlCol="0" anchor="t">
            <a:noAutofit/>
          </a:bodyPr>
          <a:lstStyle/>
          <a:p>
            <a:pPr marL="285750" indent="-285750">
              <a:buFont typeface="Arial" panose="020B0604020202020204" pitchFamily="34" charset="0"/>
              <a:buChar char="•"/>
            </a:pPr>
            <a:r>
              <a:rPr lang="en-NZ" sz="1800" dirty="0"/>
              <a:t>Only (current) commercial event for our district </a:t>
            </a:r>
            <a:endParaRPr lang="en-NZ" sz="1800" dirty="0">
              <a:ea typeface="Calibri"/>
              <a:cs typeface="Calibri"/>
            </a:endParaRPr>
          </a:p>
          <a:p>
            <a:pPr marL="285750" indent="-285750">
              <a:buFont typeface="Arial" panose="020B0604020202020204" pitchFamily="34" charset="0"/>
              <a:buChar char="•"/>
            </a:pPr>
            <a:r>
              <a:rPr lang="en-NZ" sz="1800" dirty="0"/>
              <a:t>Consented for 10 event, one per year</a:t>
            </a:r>
            <a:endParaRPr lang="en-NZ" sz="1800" dirty="0">
              <a:ea typeface="Calibri"/>
              <a:cs typeface="Calibri"/>
            </a:endParaRPr>
          </a:p>
          <a:p>
            <a:pPr marL="285750" indent="-285750">
              <a:buFont typeface="Arial" panose="020B0604020202020204" pitchFamily="34" charset="0"/>
              <a:buChar char="•"/>
            </a:pPr>
            <a:r>
              <a:rPr lang="en-NZ" sz="1800" dirty="0"/>
              <a:t>Consented for 10,000 people </a:t>
            </a:r>
            <a:endParaRPr lang="en-NZ" sz="1800" dirty="0">
              <a:ea typeface="Calibri"/>
              <a:cs typeface="Calibri"/>
            </a:endParaRPr>
          </a:p>
          <a:p>
            <a:pPr marL="285750" indent="-285750">
              <a:buFont typeface="Arial" panose="020B0604020202020204" pitchFamily="34" charset="0"/>
              <a:buChar char="•"/>
            </a:pPr>
            <a:endParaRPr lang="en-NZ" sz="1800" dirty="0">
              <a:ea typeface="Calibri"/>
              <a:cs typeface="Calibri"/>
            </a:endParaRPr>
          </a:p>
          <a:p>
            <a:r>
              <a:rPr lang="en-NZ" sz="1800" u="sng" dirty="0"/>
              <a:t>Considerations: </a:t>
            </a:r>
            <a:endParaRPr lang="en-NZ" sz="1800">
              <a:ea typeface="Calibri" panose="020F0502020204030204"/>
              <a:cs typeface="Calibri" panose="020F0502020204030204"/>
            </a:endParaRPr>
          </a:p>
          <a:p>
            <a:pPr marL="285750" indent="-285750">
              <a:buFont typeface="Arial" panose="020B0604020202020204" pitchFamily="34" charset="0"/>
              <a:buChar char="•"/>
            </a:pPr>
            <a:r>
              <a:rPr lang="en-NZ" sz="1800" dirty="0"/>
              <a:t>What is the total coast to WDC? No charge out rates for our team set</a:t>
            </a:r>
            <a:endParaRPr lang="en-NZ" sz="1800" dirty="0">
              <a:ea typeface="Calibri"/>
              <a:cs typeface="Calibri"/>
            </a:endParaRPr>
          </a:p>
          <a:p>
            <a:pPr marL="285750" indent="-285750">
              <a:buFont typeface="Arial" panose="020B0604020202020204" pitchFamily="34" charset="0"/>
              <a:buChar char="•"/>
            </a:pPr>
            <a:r>
              <a:rPr lang="en-NZ" sz="1800" dirty="0"/>
              <a:t>What is the benefit to the community?</a:t>
            </a:r>
            <a:endParaRPr lang="en-NZ" sz="1800">
              <a:ea typeface="Calibri" panose="020F0502020204030204"/>
              <a:cs typeface="Calibri" panose="020F0502020204030204"/>
            </a:endParaRPr>
          </a:p>
          <a:p>
            <a:pPr marL="285750" indent="-285750">
              <a:buFont typeface="Arial" panose="020B0604020202020204" pitchFamily="34" charset="0"/>
              <a:buChar char="•"/>
            </a:pPr>
            <a:r>
              <a:rPr lang="en-NZ" sz="1800" dirty="0"/>
              <a:t>What additional accountability is required?</a:t>
            </a:r>
            <a:endParaRPr lang="en-NZ" sz="1800" dirty="0">
              <a:ea typeface="Calibri" panose="020F0502020204030204"/>
              <a:cs typeface="Calibri" panose="020F0502020204030204"/>
            </a:endParaRPr>
          </a:p>
          <a:p>
            <a:pPr marL="285750" indent="-285750">
              <a:buFont typeface="Arial" panose="020B0604020202020204" pitchFamily="34" charset="0"/>
              <a:buChar char="•"/>
            </a:pPr>
            <a:r>
              <a:rPr lang="en-NZ" sz="1800" dirty="0"/>
              <a:t>What is the long-term impact to the reserve? </a:t>
            </a:r>
            <a:endParaRPr lang="en-NZ" sz="1800" dirty="0">
              <a:ea typeface="Calibri"/>
              <a:cs typeface="Calibri"/>
            </a:endParaRPr>
          </a:p>
          <a:p>
            <a:pPr marL="285750" indent="-285750">
              <a:buFont typeface="Arial" panose="020B0604020202020204" pitchFamily="34" charset="0"/>
              <a:buChar char="•"/>
            </a:pPr>
            <a:r>
              <a:rPr lang="en-NZ" sz="1800" dirty="0"/>
              <a:t>Relationship with Iwi and Community Board </a:t>
            </a:r>
            <a:endParaRPr lang="en-NZ" sz="1800" dirty="0">
              <a:ea typeface="Calibri"/>
              <a:cs typeface="Calibri"/>
            </a:endParaRPr>
          </a:p>
          <a:p>
            <a:pPr marL="285750" indent="-285750">
              <a:buFont typeface="Arial" panose="020B0604020202020204" pitchFamily="34" charset="0"/>
              <a:buChar char="•"/>
            </a:pPr>
            <a:r>
              <a:rPr lang="en-NZ" sz="1800" dirty="0"/>
              <a:t>Reputational impact to Council </a:t>
            </a:r>
            <a:endParaRPr lang="en-NZ" sz="1800" dirty="0">
              <a:ea typeface="Calibri"/>
              <a:cs typeface="Calibri"/>
            </a:endParaRPr>
          </a:p>
          <a:p>
            <a:endParaRPr lang="en-NZ" sz="1800" dirty="0">
              <a:ea typeface="Calibri"/>
              <a:cs typeface="Calibri"/>
            </a:endParaRPr>
          </a:p>
          <a:p>
            <a:r>
              <a:rPr lang="en-NZ" sz="1800" u="sng" dirty="0"/>
              <a:t>Next steps:</a:t>
            </a:r>
            <a:endParaRPr lang="en-NZ" sz="1800" u="sng" dirty="0">
              <a:ea typeface="Calibri"/>
              <a:cs typeface="Calibri"/>
            </a:endParaRPr>
          </a:p>
          <a:p>
            <a:pPr marL="285750" indent="-285750">
              <a:buChar char="•"/>
            </a:pPr>
            <a:r>
              <a:rPr lang="en-NZ" sz="1800" dirty="0"/>
              <a:t>Internal recommendation </a:t>
            </a:r>
            <a:endParaRPr lang="en-NZ" sz="1800">
              <a:ea typeface="Calibri" panose="020F0502020204030204"/>
              <a:cs typeface="Calibri" panose="020F0502020204030204"/>
            </a:endParaRPr>
          </a:p>
          <a:p>
            <a:pPr marL="285750" indent="-285750">
              <a:buChar char="•"/>
            </a:pPr>
            <a:r>
              <a:rPr lang="en-NZ" sz="1800" dirty="0"/>
              <a:t>Meeting with event organisers </a:t>
            </a:r>
            <a:endParaRPr lang="en-NZ" sz="1800">
              <a:ea typeface="Calibri" panose="020F0502020204030204"/>
              <a:cs typeface="Calibri" panose="020F0502020204030204"/>
            </a:endParaRPr>
          </a:p>
          <a:p>
            <a:pPr marL="285750" indent="-285750">
              <a:buChar char="•"/>
            </a:pPr>
            <a:r>
              <a:rPr lang="en-NZ" sz="1800" dirty="0"/>
              <a:t>Agreed condition changes </a:t>
            </a:r>
            <a:endParaRPr lang="en-NZ" sz="1800" dirty="0">
              <a:ea typeface="Calibri" panose="020F0502020204030204"/>
              <a:cs typeface="Calibri" panose="020F0502020204030204"/>
            </a:endParaRPr>
          </a:p>
          <a:p>
            <a:endParaRPr lang="en-NZ" dirty="0"/>
          </a:p>
        </p:txBody>
      </p:sp>
    </p:spTree>
    <p:extLst>
      <p:ext uri="{BB962C8B-B14F-4D97-AF65-F5344CB8AC3E}">
        <p14:creationId xmlns:p14="http://schemas.microsoft.com/office/powerpoint/2010/main" val="2088877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49347F-5014-B942-84AD-BA8E564D1145}"/>
              </a:ext>
            </a:extLst>
          </p:cNvPr>
          <p:cNvSpPr>
            <a:spLocks noGrp="1"/>
          </p:cNvSpPr>
          <p:nvPr>
            <p:ph type="title"/>
          </p:nvPr>
        </p:nvSpPr>
        <p:spPr>
          <a:xfrm>
            <a:off x="5577273" y="378888"/>
            <a:ext cx="4339722" cy="1144534"/>
          </a:xfrm>
        </p:spPr>
        <p:txBody>
          <a:bodyPr/>
          <a:lstStyle/>
          <a:p>
            <a:pPr>
              <a:lnSpc>
                <a:spcPct val="100000"/>
              </a:lnSpc>
            </a:pPr>
            <a:r>
              <a:rPr lang="en-US" sz="4800" dirty="0"/>
              <a:t>Partnership with Mana Whenua </a:t>
            </a:r>
            <a:endParaRPr lang="en-US" sz="4800" dirty="0">
              <a:ea typeface="Calibri"/>
              <a:cs typeface="Calibri"/>
            </a:endParaRPr>
          </a:p>
        </p:txBody>
      </p:sp>
      <p:sp>
        <p:nvSpPr>
          <p:cNvPr id="5" name="Content Placeholder 4">
            <a:extLst>
              <a:ext uri="{FF2B5EF4-FFF2-40B4-BE49-F238E27FC236}">
                <a16:creationId xmlns:a16="http://schemas.microsoft.com/office/drawing/2014/main" id="{A8CEDBE3-E070-FD4A-BF61-11CEC92D1EF3}"/>
              </a:ext>
            </a:extLst>
          </p:cNvPr>
          <p:cNvSpPr>
            <a:spLocks noGrp="1"/>
          </p:cNvSpPr>
          <p:nvPr>
            <p:ph sz="half" idx="2"/>
          </p:nvPr>
        </p:nvSpPr>
        <p:spPr>
          <a:xfrm>
            <a:off x="5577273" y="1887734"/>
            <a:ext cx="4339722" cy="5915463"/>
          </a:xfrm>
        </p:spPr>
        <p:txBody>
          <a:bodyPr vert="horz" lIns="0" tIns="0" rIns="0" bIns="0" rtlCol="0" anchor="t">
            <a:noAutofit/>
          </a:bodyPr>
          <a:lstStyle/>
          <a:p>
            <a:pPr marL="285750" indent="-285750">
              <a:lnSpc>
                <a:spcPct val="150000"/>
              </a:lnSpc>
              <a:buFont typeface="Arial" panose="020B0604020202020204" pitchFamily="34" charset="0"/>
              <a:buChar char="•"/>
            </a:pPr>
            <a:r>
              <a:rPr lang="en-US" sz="1800" dirty="0"/>
              <a:t>Currently an ad hoc process </a:t>
            </a:r>
            <a:endParaRPr lang="en-US" sz="180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1800" dirty="0"/>
              <a:t>Captured in some, but not all, RMPs </a:t>
            </a:r>
            <a:endParaRPr lang="en-US" sz="1800" dirty="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1800" dirty="0"/>
              <a:t>Environmental consideration of significant sites </a:t>
            </a:r>
            <a:endParaRPr lang="en-US" sz="1800" dirty="0">
              <a:ea typeface="Calibri"/>
              <a:cs typeface="Calibri"/>
            </a:endParaRPr>
          </a:p>
          <a:p>
            <a:pPr marL="285750" indent="-285750">
              <a:lnSpc>
                <a:spcPct val="150000"/>
              </a:lnSpc>
              <a:buFont typeface="Arial" panose="020B0604020202020204" pitchFamily="34" charset="0"/>
              <a:buChar char="•"/>
            </a:pPr>
            <a:r>
              <a:rPr lang="en-US" sz="1800" dirty="0"/>
              <a:t>No single process, each is dependent on the space and the event </a:t>
            </a:r>
            <a:endParaRPr lang="en-US" sz="1800" dirty="0">
              <a:ea typeface="Calibri" panose="020F0502020204030204"/>
              <a:cs typeface="Calibri" panose="020F0502020204030204"/>
            </a:endParaRPr>
          </a:p>
          <a:p>
            <a:pPr marL="285750" indent="-285750">
              <a:lnSpc>
                <a:spcPct val="150000"/>
              </a:lnSpc>
              <a:buFont typeface="Arial" panose="020B0604020202020204" pitchFamily="34" charset="0"/>
              <a:buChar char="•"/>
            </a:pPr>
            <a:r>
              <a:rPr lang="en-US" sz="1800" dirty="0"/>
              <a:t>Sound Splash – Partnership is captured in consent as a requirement </a:t>
            </a:r>
            <a:endParaRPr lang="en-US" sz="1800" dirty="0">
              <a:ea typeface="Calibri"/>
              <a:cs typeface="Calibri"/>
            </a:endParaRPr>
          </a:p>
          <a:p>
            <a:pPr marL="285750" indent="-285750">
              <a:lnSpc>
                <a:spcPct val="150000"/>
              </a:lnSpc>
              <a:buFont typeface="Arial" panose="020B0604020202020204" pitchFamily="34" charset="0"/>
              <a:buChar char="•"/>
            </a:pPr>
            <a:r>
              <a:rPr lang="en-US" sz="1800" dirty="0"/>
              <a:t>Known desire to be more enabling with </a:t>
            </a:r>
            <a:r>
              <a:rPr lang="en-US" sz="1800"/>
              <a:t>significant events such as </a:t>
            </a:r>
            <a:r>
              <a:rPr lang="en-US" sz="1800" err="1"/>
              <a:t>Koroneihana</a:t>
            </a:r>
            <a:r>
              <a:rPr lang="en-US" sz="1800" dirty="0"/>
              <a:t> </a:t>
            </a:r>
            <a:endParaRPr lang="en-US" sz="1800" dirty="0">
              <a:ea typeface="Calibri" panose="020F0502020204030204"/>
              <a:cs typeface="Calibri" panose="020F0502020204030204"/>
            </a:endParaRPr>
          </a:p>
          <a:p>
            <a:endParaRPr lang="en-US" dirty="0"/>
          </a:p>
        </p:txBody>
      </p:sp>
    </p:spTree>
    <p:extLst>
      <p:ext uri="{BB962C8B-B14F-4D97-AF65-F5344CB8AC3E}">
        <p14:creationId xmlns:p14="http://schemas.microsoft.com/office/powerpoint/2010/main" val="2860786821"/>
      </p:ext>
    </p:extLst>
  </p:cSld>
  <p:clrMapOvr>
    <a:masterClrMapping/>
  </p:clrMapOvr>
</p:sld>
</file>

<file path=ppt/theme/theme1.xml><?xml version="1.0" encoding="utf-8"?>
<a:theme xmlns:a="http://schemas.openxmlformats.org/drawingml/2006/main" name="Office Theme">
  <a:themeElements>
    <a:clrScheme name="WDC NEW">
      <a:dk1>
        <a:srgbClr val="000000"/>
      </a:dk1>
      <a:lt1>
        <a:srgbClr val="FFFFFF"/>
      </a:lt1>
      <a:dk2>
        <a:srgbClr val="008AB1"/>
      </a:dk2>
      <a:lt2>
        <a:srgbClr val="535659"/>
      </a:lt2>
      <a:accent1>
        <a:srgbClr val="E30520"/>
      </a:accent1>
      <a:accent2>
        <a:srgbClr val="FFED00"/>
      </a:accent2>
      <a:accent3>
        <a:srgbClr val="A5A5A5"/>
      </a:accent3>
      <a:accent4>
        <a:srgbClr val="008AB1"/>
      </a:accent4>
      <a:accent5>
        <a:srgbClr val="FEFFFF"/>
      </a:accent5>
      <a:accent6>
        <a:srgbClr val="000000"/>
      </a:accent6>
      <a:hlink>
        <a:srgbClr val="008AB1"/>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26916A6CEB52409F11E7FA24022EF8" ma:contentTypeVersion="4" ma:contentTypeDescription="Create a new document." ma:contentTypeScope="" ma:versionID="d34efc3e7a958efa5e89188a1c3d1d68">
  <xsd:schema xmlns:xsd="http://www.w3.org/2001/XMLSchema" xmlns:xs="http://www.w3.org/2001/XMLSchema" xmlns:p="http://schemas.microsoft.com/office/2006/metadata/properties" xmlns:ns2="76a4eae9-f630-497e-988d-3ec914de2a6a" xmlns:ns3="01e9b872-8522-43dd-9819-17b75bc012fb" targetNamespace="http://schemas.microsoft.com/office/2006/metadata/properties" ma:root="true" ma:fieldsID="1dcd6187c83763721c6298f8b375d05a" ns2:_="" ns3:_="">
    <xsd:import namespace="76a4eae9-f630-497e-988d-3ec914de2a6a"/>
    <xsd:import namespace="01e9b872-8522-43dd-9819-17b75bc012f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a4eae9-f630-497e-988d-3ec914de2a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1e9b872-8522-43dd-9819-17b75bc012f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416D1E-8F5F-41D7-B323-D0CF863B01C7}"/>
</file>

<file path=customXml/itemProps2.xml><?xml version="1.0" encoding="utf-8"?>
<ds:datastoreItem xmlns:ds="http://schemas.openxmlformats.org/officeDocument/2006/customXml" ds:itemID="{576752A6-EBFA-4AF2-ADE6-0DB96D9B5D86}"/>
</file>

<file path=customXml/itemProps3.xml><?xml version="1.0" encoding="utf-8"?>
<ds:datastoreItem xmlns:ds="http://schemas.openxmlformats.org/officeDocument/2006/customXml" ds:itemID="{FE688E0E-7465-4D73-AF66-4AE18E7523D4}"/>
</file>

<file path=docProps/app.xml><?xml version="1.0" encoding="utf-8"?>
<Properties xmlns="http://schemas.openxmlformats.org/officeDocument/2006/extended-properties" xmlns:vt="http://schemas.openxmlformats.org/officeDocument/2006/docPropsVTypes">
  <Template>WDC Do It Right PowerPoint (Internal Only)</Template>
  <TotalTime>382</TotalTime>
  <Words>1671</Words>
  <Application>Microsoft Office PowerPoint</Application>
  <PresentationFormat>Custom</PresentationFormat>
  <Paragraphs>260</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Symbol</vt:lpstr>
      <vt:lpstr>Times New Roman</vt:lpstr>
      <vt:lpstr>Wingdings</vt:lpstr>
      <vt:lpstr>Office Theme</vt:lpstr>
      <vt:lpstr>Community Events Strategy  Workshop </vt:lpstr>
      <vt:lpstr>Purpose: </vt:lpstr>
      <vt:lpstr>Agenda </vt:lpstr>
      <vt:lpstr>Community Events: Current State  </vt:lpstr>
      <vt:lpstr>Event Officer Role (1x FTE) </vt:lpstr>
      <vt:lpstr>5-year overview  (Excluding current year) </vt:lpstr>
      <vt:lpstr>Internal teams involved in processing event applications : </vt:lpstr>
      <vt:lpstr>Sound Splash</vt:lpstr>
      <vt:lpstr>Partnership with Mana Whenua </vt:lpstr>
      <vt:lpstr>Out of scope  </vt:lpstr>
      <vt:lpstr>Trends</vt:lpstr>
      <vt:lpstr>Rationale: Why bother? </vt:lpstr>
      <vt:lpstr>Rationale: Why have a strategy </vt:lpstr>
      <vt:lpstr>Council Strategic Vision </vt:lpstr>
      <vt:lpstr>Benefits of Events </vt:lpstr>
      <vt:lpstr>Key Principles </vt:lpstr>
      <vt:lpstr>Considerations </vt:lpstr>
      <vt:lpstr>Options: In a snapshot</vt:lpstr>
      <vt:lpstr>Option one </vt:lpstr>
      <vt:lpstr>Options two and three </vt:lpstr>
      <vt:lpstr>Strategic Direction – Proposal </vt:lpstr>
      <vt:lpstr>Next Steps </vt:lpstr>
      <vt:lpstr>Questions for Councillors: </vt:lpstr>
      <vt:lpstr>Thank you for your time  We now welcome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Events  Strategy Workshop</dc:title>
  <dc:creator>Samantha Baker</dc:creator>
  <cp:lastModifiedBy>Samantha Baker</cp:lastModifiedBy>
  <cp:revision>232</cp:revision>
  <dcterms:created xsi:type="dcterms:W3CDTF">2023-07-07T01:51:37Z</dcterms:created>
  <dcterms:modified xsi:type="dcterms:W3CDTF">2023-07-10T04:28:03Z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0x0101002326916A6CEB52409F11E7FA24022EF8</vt:lpwstr>
  </property>
</Properties>
</file>