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handoutMasterIdLst>
    <p:handoutMasterId r:id="rId19"/>
  </p:handoutMasterIdLst>
  <p:sldIdLst>
    <p:sldId id="256" r:id="rId5"/>
    <p:sldId id="304" r:id="rId6"/>
    <p:sldId id="280" r:id="rId7"/>
    <p:sldId id="319" r:id="rId8"/>
    <p:sldId id="317" r:id="rId9"/>
    <p:sldId id="315" r:id="rId10"/>
    <p:sldId id="305" r:id="rId11"/>
    <p:sldId id="316" r:id="rId12"/>
    <p:sldId id="320" r:id="rId13"/>
    <p:sldId id="321" r:id="rId14"/>
    <p:sldId id="322" r:id="rId15"/>
    <p:sldId id="273" r:id="rId16"/>
    <p:sldId id="310" r:id="rId17"/>
  </p:sldIdLst>
  <p:sldSz cx="10691813" cy="7559675"/>
  <p:notesSz cx="6669088" cy="9926638"/>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41A21D-DF49-A4A3-59EE-38D6A2CF5141}" name="Tanya O'Shannessey" initials="TO" userId="S::tanya.o'shannessey@waikatodc.govt.nz::1f551727-55e0-49d6-87ac-a5c02780d2a7" providerId="AD"/>
  <p188:author id="{40CA253D-F160-CEC8-3CA3-2DAB871F7470}" name="Jodi Bell-Wymer" initials="JBW" userId="S::Jodi.Bell-Wymer@waikatodc.govt.nz::b533182b-4dab-4844-8e91-c9ad6a049eb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53DBA6-C20E-4CA0-A640-C5859B032704}" v="17" dt="2023-06-01T23:40:55.9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632" autoAdjust="0"/>
  </p:normalViewPr>
  <p:slideViewPr>
    <p:cSldViewPr snapToGrid="0">
      <p:cViewPr varScale="1">
        <p:scale>
          <a:sx n="71" d="100"/>
          <a:sy n="71" d="100"/>
        </p:scale>
        <p:origin x="2412" y="78"/>
      </p:cViewPr>
      <p:guideLst>
        <p:guide orient="horz" pos="2381"/>
        <p:guide pos="3368"/>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AFB4DD-AAE5-6D49-B734-CA032777AB8B}"/>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20A2A59-1B74-0D4E-8B08-7DD86869906F}"/>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4A79A6CA-4C76-BC46-98A9-8BBC4DC2D9F2}" type="datetimeFigureOut">
              <a:rPr lang="en-US" smtClean="0"/>
              <a:t>6/2/2023</a:t>
            </a:fld>
            <a:endParaRPr lang="en-US"/>
          </a:p>
        </p:txBody>
      </p:sp>
      <p:sp>
        <p:nvSpPr>
          <p:cNvPr id="4" name="Footer Placeholder 3">
            <a:extLst>
              <a:ext uri="{FF2B5EF4-FFF2-40B4-BE49-F238E27FC236}">
                <a16:creationId xmlns:a16="http://schemas.microsoft.com/office/drawing/2014/main" id="{95ECD271-8C74-7041-B37A-91A2B838F1C2}"/>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B5B8E65-8ABB-2346-BA93-B378481EBDB1}"/>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334DF1F6-28A6-D24C-9932-8441EF8B251B}" type="slidenum">
              <a:rPr lang="en-US" smtClean="0"/>
              <a:t>‹#›</a:t>
            </a:fld>
            <a:endParaRPr lang="en-US"/>
          </a:p>
        </p:txBody>
      </p:sp>
    </p:spTree>
    <p:extLst>
      <p:ext uri="{BB962C8B-B14F-4D97-AF65-F5344CB8AC3E}">
        <p14:creationId xmlns:p14="http://schemas.microsoft.com/office/powerpoint/2010/main" val="1173830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EC405D62-E49D-41D8-8B3E-34B8E1E4978F}" type="datetimeFigureOut">
              <a:rPr lang="en-NZ" smtClean="0"/>
              <a:t>2/06/2023</a:t>
            </a:fld>
            <a:endParaRPr lang="en-NZ"/>
          </a:p>
        </p:txBody>
      </p:sp>
      <p:sp>
        <p:nvSpPr>
          <p:cNvPr id="4" name="Slide Image Placeholder 3"/>
          <p:cNvSpPr>
            <a:spLocks noGrp="1" noRot="1" noChangeAspect="1"/>
          </p:cNvSpPr>
          <p:nvPr>
            <p:ph type="sldImg" idx="2"/>
          </p:nvPr>
        </p:nvSpPr>
        <p:spPr>
          <a:xfrm>
            <a:off x="965200" y="1239838"/>
            <a:ext cx="4738688" cy="3351212"/>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5A22D67D-F7E4-4AF5-939B-064E5781B1E1}" type="slidenum">
              <a:rPr lang="en-NZ" smtClean="0"/>
              <a:t>‹#›</a:t>
            </a:fld>
            <a:endParaRPr lang="en-NZ"/>
          </a:p>
        </p:txBody>
      </p:sp>
    </p:spTree>
    <p:extLst>
      <p:ext uri="{BB962C8B-B14F-4D97-AF65-F5344CB8AC3E}">
        <p14:creationId xmlns:p14="http://schemas.microsoft.com/office/powerpoint/2010/main" val="461704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5A22D67D-F7E4-4AF5-939B-064E5781B1E1}" type="slidenum">
              <a:rPr lang="en-NZ" smtClean="0"/>
              <a:t>1</a:t>
            </a:fld>
            <a:endParaRPr lang="en-NZ"/>
          </a:p>
        </p:txBody>
      </p:sp>
    </p:spTree>
    <p:extLst>
      <p:ext uri="{BB962C8B-B14F-4D97-AF65-F5344CB8AC3E}">
        <p14:creationId xmlns:p14="http://schemas.microsoft.com/office/powerpoint/2010/main" val="3327992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See attachment 3 – these sites have comments in italics against them and are listed here in the order they appear in the document. </a:t>
            </a:r>
          </a:p>
          <a:p>
            <a:r>
              <a:rPr lang="en-NZ" dirty="0"/>
              <a:t>Suggest maps could be used to discuss the areas in greater detail if required</a:t>
            </a:r>
          </a:p>
        </p:txBody>
      </p:sp>
      <p:sp>
        <p:nvSpPr>
          <p:cNvPr id="4" name="Slide Number Placeholder 3"/>
          <p:cNvSpPr>
            <a:spLocks noGrp="1"/>
          </p:cNvSpPr>
          <p:nvPr>
            <p:ph type="sldNum" sz="quarter" idx="5"/>
          </p:nvPr>
        </p:nvSpPr>
        <p:spPr/>
        <p:txBody>
          <a:bodyPr/>
          <a:lstStyle/>
          <a:p>
            <a:fld id="{5A22D67D-F7E4-4AF5-939B-064E5781B1E1}" type="slidenum">
              <a:rPr lang="en-NZ" smtClean="0"/>
              <a:t>10</a:t>
            </a:fld>
            <a:endParaRPr lang="en-NZ"/>
          </a:p>
        </p:txBody>
      </p:sp>
    </p:spTree>
    <p:extLst>
      <p:ext uri="{BB962C8B-B14F-4D97-AF65-F5344CB8AC3E}">
        <p14:creationId xmlns:p14="http://schemas.microsoft.com/office/powerpoint/2010/main" val="3684649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Responses are in attachment 4.</a:t>
            </a:r>
          </a:p>
          <a:p>
            <a:r>
              <a:rPr lang="en-US" sz="1200" dirty="0"/>
              <a:t>See second to last page of memo for the summary of feedback</a:t>
            </a:r>
          </a:p>
          <a:p>
            <a:endParaRPr lang="en-US" dirty="0"/>
          </a:p>
        </p:txBody>
      </p:sp>
      <p:sp>
        <p:nvSpPr>
          <p:cNvPr id="4" name="Slide Number Placeholder 3"/>
          <p:cNvSpPr>
            <a:spLocks noGrp="1"/>
          </p:cNvSpPr>
          <p:nvPr>
            <p:ph type="sldNum" sz="quarter" idx="5"/>
          </p:nvPr>
        </p:nvSpPr>
        <p:spPr/>
        <p:txBody>
          <a:bodyPr/>
          <a:lstStyle/>
          <a:p>
            <a:fld id="{5A22D67D-F7E4-4AF5-939B-064E5781B1E1}" type="slidenum">
              <a:rPr lang="en-NZ" smtClean="0"/>
              <a:t>11</a:t>
            </a:fld>
            <a:endParaRPr lang="en-NZ"/>
          </a:p>
        </p:txBody>
      </p:sp>
    </p:spTree>
    <p:extLst>
      <p:ext uri="{BB962C8B-B14F-4D97-AF65-F5344CB8AC3E}">
        <p14:creationId xmlns:p14="http://schemas.microsoft.com/office/powerpoint/2010/main" val="1067508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5A22D67D-F7E4-4AF5-939B-064E5781B1E1}" type="slidenum">
              <a:rPr lang="en-NZ" smtClean="0"/>
              <a:t>12</a:t>
            </a:fld>
            <a:endParaRPr lang="en-NZ"/>
          </a:p>
        </p:txBody>
      </p:sp>
    </p:spTree>
    <p:extLst>
      <p:ext uri="{BB962C8B-B14F-4D97-AF65-F5344CB8AC3E}">
        <p14:creationId xmlns:p14="http://schemas.microsoft.com/office/powerpoint/2010/main" val="716868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5A22D67D-F7E4-4AF5-939B-064E5781B1E1}" type="slidenum">
              <a:rPr lang="en-NZ" smtClean="0"/>
              <a:t>13</a:t>
            </a:fld>
            <a:endParaRPr lang="en-NZ"/>
          </a:p>
        </p:txBody>
      </p:sp>
    </p:spTree>
    <p:extLst>
      <p:ext uri="{BB962C8B-B14F-4D97-AF65-F5344CB8AC3E}">
        <p14:creationId xmlns:p14="http://schemas.microsoft.com/office/powerpoint/2010/main" val="1882522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p>
          <a:p>
            <a:endParaRPr lang="en-US"/>
          </a:p>
        </p:txBody>
      </p:sp>
      <p:sp>
        <p:nvSpPr>
          <p:cNvPr id="4" name="Slide Number Placeholder 3"/>
          <p:cNvSpPr>
            <a:spLocks noGrp="1"/>
          </p:cNvSpPr>
          <p:nvPr>
            <p:ph type="sldNum" sz="quarter" idx="5"/>
          </p:nvPr>
        </p:nvSpPr>
        <p:spPr/>
        <p:txBody>
          <a:bodyPr/>
          <a:lstStyle/>
          <a:p>
            <a:fld id="{5A22D67D-F7E4-4AF5-939B-064E5781B1E1}" type="slidenum">
              <a:rPr lang="en-NZ" smtClean="0"/>
              <a:t>2</a:t>
            </a:fld>
            <a:endParaRPr lang="en-NZ"/>
          </a:p>
        </p:txBody>
      </p:sp>
    </p:spTree>
    <p:extLst>
      <p:ext uri="{BB962C8B-B14F-4D97-AF65-F5344CB8AC3E}">
        <p14:creationId xmlns:p14="http://schemas.microsoft.com/office/powerpoint/2010/main" val="3363604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5A22D67D-F7E4-4AF5-939B-064E5781B1E1}" type="slidenum">
              <a:rPr lang="en-NZ" smtClean="0"/>
              <a:t>3</a:t>
            </a:fld>
            <a:endParaRPr lang="en-NZ"/>
          </a:p>
        </p:txBody>
      </p:sp>
    </p:spTree>
    <p:extLst>
      <p:ext uri="{BB962C8B-B14F-4D97-AF65-F5344CB8AC3E}">
        <p14:creationId xmlns:p14="http://schemas.microsoft.com/office/powerpoint/2010/main" val="803058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r>
              <a:rPr lang="en-NZ" dirty="0"/>
              <a:t>There are other instruments that control freedom camping such as the Reserves Act via Council’s Reserve Management Plans. </a:t>
            </a:r>
          </a:p>
        </p:txBody>
      </p:sp>
      <p:sp>
        <p:nvSpPr>
          <p:cNvPr id="4" name="Slide Number Placeholder 3"/>
          <p:cNvSpPr>
            <a:spLocks noGrp="1"/>
          </p:cNvSpPr>
          <p:nvPr>
            <p:ph type="sldNum" sz="quarter" idx="5"/>
          </p:nvPr>
        </p:nvSpPr>
        <p:spPr/>
        <p:txBody>
          <a:bodyPr/>
          <a:lstStyle/>
          <a:p>
            <a:fld id="{5A22D67D-F7E4-4AF5-939B-064E5781B1E1}" type="slidenum">
              <a:rPr lang="en-NZ" smtClean="0"/>
              <a:t>4</a:t>
            </a:fld>
            <a:endParaRPr lang="en-NZ"/>
          </a:p>
        </p:txBody>
      </p:sp>
    </p:spTree>
    <p:extLst>
      <p:ext uri="{BB962C8B-B14F-4D97-AF65-F5344CB8AC3E}">
        <p14:creationId xmlns:p14="http://schemas.microsoft.com/office/powerpoint/2010/main" val="1252666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5A22D67D-F7E4-4AF5-939B-064E5781B1E1}" type="slidenum">
              <a:rPr lang="en-NZ" smtClean="0"/>
              <a:t>5</a:t>
            </a:fld>
            <a:endParaRPr lang="en-NZ"/>
          </a:p>
        </p:txBody>
      </p:sp>
    </p:spTree>
    <p:extLst>
      <p:ext uri="{BB962C8B-B14F-4D97-AF65-F5344CB8AC3E}">
        <p14:creationId xmlns:p14="http://schemas.microsoft.com/office/powerpoint/2010/main" val="3126959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NZ" dirty="0"/>
          </a:p>
        </p:txBody>
      </p:sp>
      <p:sp>
        <p:nvSpPr>
          <p:cNvPr id="4" name="Slide Number Placeholder 3"/>
          <p:cNvSpPr>
            <a:spLocks noGrp="1"/>
          </p:cNvSpPr>
          <p:nvPr>
            <p:ph type="sldNum" sz="quarter" idx="5"/>
          </p:nvPr>
        </p:nvSpPr>
        <p:spPr/>
        <p:txBody>
          <a:bodyPr/>
          <a:lstStyle/>
          <a:p>
            <a:fld id="{5A22D67D-F7E4-4AF5-939B-064E5781B1E1}" type="slidenum">
              <a:rPr lang="en-NZ" smtClean="0"/>
              <a:t>6</a:t>
            </a:fld>
            <a:endParaRPr lang="en-NZ"/>
          </a:p>
        </p:txBody>
      </p:sp>
    </p:spTree>
    <p:extLst>
      <p:ext uri="{BB962C8B-B14F-4D97-AF65-F5344CB8AC3E}">
        <p14:creationId xmlns:p14="http://schemas.microsoft.com/office/powerpoint/2010/main" val="1243313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5A22D67D-F7E4-4AF5-939B-064E5781B1E1}" type="slidenum">
              <a:rPr lang="en-NZ" smtClean="0"/>
              <a:t>7</a:t>
            </a:fld>
            <a:endParaRPr lang="en-NZ"/>
          </a:p>
        </p:txBody>
      </p:sp>
    </p:spTree>
    <p:extLst>
      <p:ext uri="{BB962C8B-B14F-4D97-AF65-F5344CB8AC3E}">
        <p14:creationId xmlns:p14="http://schemas.microsoft.com/office/powerpoint/2010/main" val="3358771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NZ" dirty="0"/>
          </a:p>
        </p:txBody>
      </p:sp>
      <p:sp>
        <p:nvSpPr>
          <p:cNvPr id="4" name="Slide Number Placeholder 3"/>
          <p:cNvSpPr>
            <a:spLocks noGrp="1"/>
          </p:cNvSpPr>
          <p:nvPr>
            <p:ph type="sldNum" sz="quarter" idx="5"/>
          </p:nvPr>
        </p:nvSpPr>
        <p:spPr/>
        <p:txBody>
          <a:bodyPr/>
          <a:lstStyle/>
          <a:p>
            <a:fld id="{5A22D67D-F7E4-4AF5-939B-064E5781B1E1}" type="slidenum">
              <a:rPr lang="en-NZ" smtClean="0"/>
              <a:t>8</a:t>
            </a:fld>
            <a:endParaRPr lang="en-NZ"/>
          </a:p>
        </p:txBody>
      </p:sp>
    </p:spTree>
    <p:extLst>
      <p:ext uri="{BB962C8B-B14F-4D97-AF65-F5344CB8AC3E}">
        <p14:creationId xmlns:p14="http://schemas.microsoft.com/office/powerpoint/2010/main" val="24421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r>
              <a:rPr lang="en-NZ" dirty="0"/>
              <a:t>These three sites are included in attachment 2 and are listed here in the order they appear in the document</a:t>
            </a:r>
          </a:p>
        </p:txBody>
      </p:sp>
      <p:sp>
        <p:nvSpPr>
          <p:cNvPr id="4" name="Slide Number Placeholder 3"/>
          <p:cNvSpPr>
            <a:spLocks noGrp="1"/>
          </p:cNvSpPr>
          <p:nvPr>
            <p:ph type="sldNum" sz="quarter" idx="5"/>
          </p:nvPr>
        </p:nvSpPr>
        <p:spPr/>
        <p:txBody>
          <a:bodyPr/>
          <a:lstStyle/>
          <a:p>
            <a:fld id="{5A22D67D-F7E4-4AF5-939B-064E5781B1E1}" type="slidenum">
              <a:rPr lang="en-NZ" smtClean="0"/>
              <a:t>9</a:t>
            </a:fld>
            <a:endParaRPr lang="en-NZ"/>
          </a:p>
        </p:txBody>
      </p:sp>
    </p:spTree>
    <p:extLst>
      <p:ext uri="{BB962C8B-B14F-4D97-AF65-F5344CB8AC3E}">
        <p14:creationId xmlns:p14="http://schemas.microsoft.com/office/powerpoint/2010/main" val="4281936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8188" y="695325"/>
            <a:ext cx="9151739" cy="2631887"/>
          </a:xfrm>
        </p:spPr>
        <p:txBody>
          <a:bodyPr anchor="b">
            <a:normAutofit/>
          </a:bodyPr>
          <a:lstStyle>
            <a:lvl1pPr algn="l">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738188" y="3428708"/>
            <a:ext cx="8617149" cy="1825171"/>
          </a:xfrm>
        </p:spPr>
        <p:txBody>
          <a:bodyPr/>
          <a:lstStyle>
            <a:lvl1pPr marL="0" indent="0" algn="l">
              <a:buNone/>
              <a:defRPr sz="2646">
                <a:solidFill>
                  <a:schemeClr val="accent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p>
        </p:txBody>
      </p:sp>
      <p:pic>
        <p:nvPicPr>
          <p:cNvPr id="38" name="Picture 37">
            <a:extLst>
              <a:ext uri="{FF2B5EF4-FFF2-40B4-BE49-F238E27FC236}">
                <a16:creationId xmlns:a16="http://schemas.microsoft.com/office/drawing/2014/main" id="{C80B88FA-8E60-5B43-85FC-B9427CDD77D4}"/>
              </a:ext>
            </a:extLst>
          </p:cNvPr>
          <p:cNvPicPr>
            <a:picLocks noChangeAspect="1"/>
          </p:cNvPicPr>
          <p:nvPr userDrawn="1"/>
        </p:nvPicPr>
        <p:blipFill>
          <a:blip r:embed="rId2"/>
          <a:stretch>
            <a:fillRect/>
          </a:stretch>
        </p:blipFill>
        <p:spPr>
          <a:xfrm>
            <a:off x="7950393" y="5131531"/>
            <a:ext cx="2428144" cy="2428144"/>
          </a:xfrm>
          <a:prstGeom prst="rect">
            <a:avLst/>
          </a:prstGeom>
        </p:spPr>
      </p:pic>
    </p:spTree>
    <p:extLst>
      <p:ext uri="{BB962C8B-B14F-4D97-AF65-F5344CB8AC3E}">
        <p14:creationId xmlns:p14="http://schemas.microsoft.com/office/powerpoint/2010/main" val="45570740"/>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ED15-1B4A-5B48-88CC-FDEE2282F595}"/>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021D3F11-1742-6C4D-A1DE-ED78756C2935}"/>
              </a:ext>
            </a:extLst>
          </p:cNvPr>
          <p:cNvSpPr>
            <a:spLocks noGrp="1"/>
          </p:cNvSpPr>
          <p:nvPr>
            <p:ph type="body" sz="quarter" idx="10"/>
          </p:nvPr>
        </p:nvSpPr>
        <p:spPr>
          <a:xfrm>
            <a:off x="735013" y="2044701"/>
            <a:ext cx="4360862" cy="47860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DEBD9310-1299-5040-AE93-87F67D637A26}"/>
              </a:ext>
            </a:extLst>
          </p:cNvPr>
          <p:cNvPicPr>
            <a:picLocks noChangeAspect="1"/>
          </p:cNvPicPr>
          <p:nvPr userDrawn="1"/>
        </p:nvPicPr>
        <p:blipFill>
          <a:blip r:embed="rId2">
            <a:alphaModFix amt="20000"/>
          </a:blip>
          <a:stretch>
            <a:fillRect/>
          </a:stretch>
        </p:blipFill>
        <p:spPr>
          <a:xfrm>
            <a:off x="7202003" y="4889805"/>
            <a:ext cx="2139577" cy="2139577"/>
          </a:xfrm>
          <a:prstGeom prst="rect">
            <a:avLst/>
          </a:prstGeom>
        </p:spPr>
      </p:pic>
      <p:pic>
        <p:nvPicPr>
          <p:cNvPr id="8" name="Picture 7">
            <a:extLst>
              <a:ext uri="{FF2B5EF4-FFF2-40B4-BE49-F238E27FC236}">
                <a16:creationId xmlns:a16="http://schemas.microsoft.com/office/drawing/2014/main" id="{E3C1E8C0-2355-A540-B772-EB3956B7D0C5}"/>
              </a:ext>
            </a:extLst>
          </p:cNvPr>
          <p:cNvPicPr>
            <a:picLocks noChangeAspect="1"/>
          </p:cNvPicPr>
          <p:nvPr userDrawn="1"/>
        </p:nvPicPr>
        <p:blipFill>
          <a:blip r:embed="rId3">
            <a:alphaModFix amt="35000"/>
          </a:blip>
          <a:stretch>
            <a:fillRect/>
          </a:stretch>
        </p:blipFill>
        <p:spPr>
          <a:xfrm>
            <a:off x="8048829" y="3741366"/>
            <a:ext cx="1778512" cy="1778512"/>
          </a:xfrm>
          <a:prstGeom prst="rect">
            <a:avLst/>
          </a:prstGeom>
        </p:spPr>
      </p:pic>
      <p:pic>
        <p:nvPicPr>
          <p:cNvPr id="9" name="Picture 8">
            <a:extLst>
              <a:ext uri="{FF2B5EF4-FFF2-40B4-BE49-F238E27FC236}">
                <a16:creationId xmlns:a16="http://schemas.microsoft.com/office/drawing/2014/main" id="{C523EEFA-3F08-EA43-A331-17964DA71BF5}"/>
              </a:ext>
            </a:extLst>
          </p:cNvPr>
          <p:cNvPicPr>
            <a:picLocks noChangeAspect="1"/>
          </p:cNvPicPr>
          <p:nvPr userDrawn="1"/>
        </p:nvPicPr>
        <p:blipFill>
          <a:blip r:embed="rId4">
            <a:alphaModFix amt="20000"/>
          </a:blip>
          <a:stretch>
            <a:fillRect/>
          </a:stretch>
        </p:blipFill>
        <p:spPr>
          <a:xfrm rot="4314537">
            <a:off x="9039973" y="5039387"/>
            <a:ext cx="1145828" cy="1145828"/>
          </a:xfrm>
          <a:prstGeom prst="rect">
            <a:avLst/>
          </a:prstGeom>
        </p:spPr>
      </p:pic>
      <p:cxnSp>
        <p:nvCxnSpPr>
          <p:cNvPr id="12" name="Straight Connector 11">
            <a:extLst>
              <a:ext uri="{FF2B5EF4-FFF2-40B4-BE49-F238E27FC236}">
                <a16:creationId xmlns:a16="http://schemas.microsoft.com/office/drawing/2014/main" id="{23F0D9E0-BBE6-5945-A594-24462CFDE2F0}"/>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944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a:extLst>
              <a:ext uri="{FF2B5EF4-FFF2-40B4-BE49-F238E27FC236}">
                <a16:creationId xmlns:a16="http://schemas.microsoft.com/office/drawing/2014/main" id="{15393753-163E-1F47-81D0-245C4B041F07}"/>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9FB7E9C2-6DF6-0C47-919D-1D8615DE3705}"/>
              </a:ext>
            </a:extLst>
          </p:cNvPr>
          <p:cNvSpPr>
            <a:spLocks noGrp="1"/>
          </p:cNvSpPr>
          <p:nvPr>
            <p:ph idx="1"/>
          </p:nvPr>
        </p:nvSpPr>
        <p:spPr>
          <a:xfrm>
            <a:off x="735062" y="1944394"/>
            <a:ext cx="4742577"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1C370426-4B86-5A4F-A9E9-EBE4FA3B474D}"/>
              </a:ext>
            </a:extLst>
          </p:cNvPr>
          <p:cNvPicPr>
            <a:picLocks noChangeAspect="1"/>
          </p:cNvPicPr>
          <p:nvPr userDrawn="1"/>
        </p:nvPicPr>
        <p:blipFill rotWithShape="1">
          <a:blip r:embed="rId2">
            <a:alphaModFix/>
          </a:blip>
          <a:srcRect t="16330" b="16455"/>
          <a:stretch/>
        </p:blipFill>
        <p:spPr>
          <a:xfrm>
            <a:off x="5891249" y="2334138"/>
            <a:ext cx="3839084" cy="3626913"/>
          </a:xfrm>
          <a:prstGeom prst="rect">
            <a:avLst/>
          </a:prstGeom>
        </p:spPr>
      </p:pic>
    </p:spTree>
    <p:extLst>
      <p:ext uri="{BB962C8B-B14F-4D97-AF65-F5344CB8AC3E}">
        <p14:creationId xmlns:p14="http://schemas.microsoft.com/office/powerpoint/2010/main" val="2289303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15393753-163E-1F47-81D0-245C4B041F07}"/>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9FB7E9C2-6DF6-0C47-919D-1D8615DE3705}"/>
              </a:ext>
            </a:extLst>
          </p:cNvPr>
          <p:cNvSpPr>
            <a:spLocks noGrp="1"/>
          </p:cNvSpPr>
          <p:nvPr>
            <p:ph idx="1"/>
          </p:nvPr>
        </p:nvSpPr>
        <p:spPr>
          <a:xfrm>
            <a:off x="5214174" y="2034186"/>
            <a:ext cx="4742577" cy="4796544"/>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1C370426-4B86-5A4F-A9E9-EBE4FA3B474D}"/>
              </a:ext>
            </a:extLst>
          </p:cNvPr>
          <p:cNvPicPr>
            <a:picLocks noChangeAspect="1"/>
          </p:cNvPicPr>
          <p:nvPr userDrawn="1"/>
        </p:nvPicPr>
        <p:blipFill rotWithShape="1">
          <a:blip r:embed="rId2">
            <a:alphaModFix/>
          </a:blip>
          <a:srcRect t="16330" b="67414"/>
          <a:stretch/>
        </p:blipFill>
        <p:spPr>
          <a:xfrm>
            <a:off x="439118" y="2034186"/>
            <a:ext cx="3839084" cy="877148"/>
          </a:xfrm>
          <a:prstGeom prst="rect">
            <a:avLst/>
          </a:prstGeom>
        </p:spPr>
      </p:pic>
      <p:pic>
        <p:nvPicPr>
          <p:cNvPr id="6" name="Picture 5">
            <a:extLst>
              <a:ext uri="{FF2B5EF4-FFF2-40B4-BE49-F238E27FC236}">
                <a16:creationId xmlns:a16="http://schemas.microsoft.com/office/drawing/2014/main" id="{D8E68D32-303D-1049-98B0-C074933DE323}"/>
              </a:ext>
            </a:extLst>
          </p:cNvPr>
          <p:cNvPicPr>
            <a:picLocks noChangeAspect="1"/>
          </p:cNvPicPr>
          <p:nvPr userDrawn="1"/>
        </p:nvPicPr>
        <p:blipFill rotWithShape="1">
          <a:blip r:embed="rId2">
            <a:alphaModFix/>
            <a:biLevel thresh="25000"/>
          </a:blip>
          <a:srcRect t="32586" b="16454"/>
          <a:stretch/>
        </p:blipFill>
        <p:spPr>
          <a:xfrm>
            <a:off x="439118" y="2911334"/>
            <a:ext cx="3839084" cy="2749764"/>
          </a:xfrm>
          <a:prstGeom prst="rect">
            <a:avLst/>
          </a:prstGeom>
        </p:spPr>
      </p:pic>
    </p:spTree>
    <p:extLst>
      <p:ext uri="{BB962C8B-B14F-4D97-AF65-F5344CB8AC3E}">
        <p14:creationId xmlns:p14="http://schemas.microsoft.com/office/powerpoint/2010/main" val="687025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grey">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F524479-A8CD-5143-936C-E34C6EAB0664}"/>
              </a:ext>
            </a:extLst>
          </p:cNvPr>
          <p:cNvSpPr>
            <a:spLocks noGrp="1"/>
          </p:cNvSpPr>
          <p:nvPr>
            <p:ph idx="1"/>
          </p:nvPr>
        </p:nvSpPr>
        <p:spPr>
          <a:xfrm>
            <a:off x="735062" y="2012414"/>
            <a:ext cx="9221689"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1BBFFAD-A914-9C48-9DC0-A03A26E03CA4}"/>
              </a:ext>
            </a:extLst>
          </p:cNvPr>
          <p:cNvPicPr>
            <a:picLocks noChangeAspect="1"/>
          </p:cNvPicPr>
          <p:nvPr userDrawn="1"/>
        </p:nvPicPr>
        <p:blipFill>
          <a:blip r:embed="rId2"/>
          <a:stretch>
            <a:fillRect/>
          </a:stretch>
        </p:blipFill>
        <p:spPr>
          <a:xfrm>
            <a:off x="7225019" y="4429788"/>
            <a:ext cx="2845561" cy="2400942"/>
          </a:xfrm>
          <a:prstGeom prst="rect">
            <a:avLst/>
          </a:prstGeom>
        </p:spPr>
      </p:pic>
      <p:cxnSp>
        <p:nvCxnSpPr>
          <p:cNvPr id="8" name="Straight Connector 7">
            <a:extLst>
              <a:ext uri="{FF2B5EF4-FFF2-40B4-BE49-F238E27FC236}">
                <a16:creationId xmlns:a16="http://schemas.microsoft.com/office/drawing/2014/main" id="{7BECD4F0-27E6-8941-97A2-354BB6CC152C}"/>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186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blu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F524479-A8CD-5143-936C-E34C6EAB0664}"/>
              </a:ext>
            </a:extLst>
          </p:cNvPr>
          <p:cNvSpPr>
            <a:spLocks noGrp="1"/>
          </p:cNvSpPr>
          <p:nvPr>
            <p:ph idx="1"/>
          </p:nvPr>
        </p:nvSpPr>
        <p:spPr>
          <a:xfrm>
            <a:off x="735062" y="2012414"/>
            <a:ext cx="9221689" cy="47965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1BBFFAD-A914-9C48-9DC0-A03A26E03CA4}"/>
              </a:ext>
            </a:extLst>
          </p:cNvPr>
          <p:cNvPicPr>
            <a:picLocks noChangeAspect="1"/>
          </p:cNvPicPr>
          <p:nvPr userDrawn="1"/>
        </p:nvPicPr>
        <p:blipFill>
          <a:blip r:embed="rId2"/>
          <a:stretch>
            <a:fillRect/>
          </a:stretch>
        </p:blipFill>
        <p:spPr>
          <a:xfrm>
            <a:off x="7225019" y="4429788"/>
            <a:ext cx="2845561" cy="2400942"/>
          </a:xfrm>
          <a:prstGeom prst="rect">
            <a:avLst/>
          </a:prstGeom>
        </p:spPr>
      </p:pic>
      <p:cxnSp>
        <p:nvCxnSpPr>
          <p:cNvPr id="8" name="Straight Connector 7">
            <a:extLst>
              <a:ext uri="{FF2B5EF4-FFF2-40B4-BE49-F238E27FC236}">
                <a16:creationId xmlns:a16="http://schemas.microsoft.com/office/drawing/2014/main" id="{7BECD4F0-27E6-8941-97A2-354BB6CC152C}"/>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990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8188" y="1163993"/>
            <a:ext cx="9151739" cy="2631887"/>
          </a:xfrm>
        </p:spPr>
        <p:txBody>
          <a:bodyPr anchor="b">
            <a:normAutofit/>
          </a:bodyPr>
          <a:lstStyle>
            <a:lvl1pPr algn="l">
              <a:defRPr sz="480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738188" y="3897376"/>
            <a:ext cx="8617149" cy="1825171"/>
          </a:xfrm>
        </p:spPr>
        <p:txBody>
          <a:bodyPr/>
          <a:lstStyle>
            <a:lvl1pPr marL="0" indent="0" algn="l">
              <a:buNone/>
              <a:defRPr sz="2646">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p>
        </p:txBody>
      </p:sp>
    </p:spTree>
    <p:extLst>
      <p:ext uri="{BB962C8B-B14F-4D97-AF65-F5344CB8AC3E}">
        <p14:creationId xmlns:p14="http://schemas.microsoft.com/office/powerpoint/2010/main" val="3056259065"/>
      </p:ext>
    </p:extLst>
  </p:cSld>
  <p:clrMapOvr>
    <a:masterClrMapping/>
  </p:clrMapOvr>
  <p:extLst>
    <p:ext uri="{DCECCB84-F9BA-43D5-87BE-67443E8EF086}">
      <p15:sldGuideLst xmlns:p15="http://schemas.microsoft.com/office/powerpoint/2012/main">
        <p15:guide id="1" orient="horz" pos="2381">
          <p15:clr>
            <a:srgbClr val="FBAE40"/>
          </p15:clr>
        </p15:guide>
        <p15:guide id="2" pos="336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ngle Column">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35062" y="2012414"/>
            <a:ext cx="9221689"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0304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5062"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2730"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8C53039F-10F1-044A-ADF9-537F748FC79A}"/>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31E09824-BA76-8044-B349-2B3E1C771FED}"/>
              </a:ext>
            </a:extLst>
          </p:cNvPr>
          <p:cNvPicPr>
            <a:picLocks noChangeAspect="1"/>
          </p:cNvPicPr>
          <p:nvPr userDrawn="1"/>
        </p:nvPicPr>
        <p:blipFill>
          <a:blip r:embed="rId2"/>
          <a:stretch>
            <a:fillRect/>
          </a:stretch>
        </p:blipFill>
        <p:spPr>
          <a:xfrm>
            <a:off x="8299961" y="5270017"/>
            <a:ext cx="2359279" cy="1990642"/>
          </a:xfrm>
          <a:prstGeom prst="rect">
            <a:avLst/>
          </a:prstGeom>
        </p:spPr>
      </p:pic>
    </p:spTree>
    <p:extLst>
      <p:ext uri="{BB962C8B-B14F-4D97-AF65-F5344CB8AC3E}">
        <p14:creationId xmlns:p14="http://schemas.microsoft.com/office/powerpoint/2010/main" val="2773426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right s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F95683B-B7D6-BE48-AC21-35922267F41E}"/>
              </a:ext>
            </a:extLst>
          </p:cNvPr>
          <p:cNvSpPr/>
          <p:nvPr userDrawn="1"/>
        </p:nvSpPr>
        <p:spPr>
          <a:xfrm>
            <a:off x="0" y="0"/>
            <a:ext cx="5279083" cy="7559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17029" y="719138"/>
            <a:ext cx="4339722" cy="1144534"/>
          </a:xfrm>
        </p:spPr>
        <p:txBody>
          <a:bodyPr/>
          <a:lstStyle/>
          <a:p>
            <a:r>
              <a:rPr lang="en-US"/>
              <a:t>Click to edit Master title style</a:t>
            </a:r>
          </a:p>
        </p:txBody>
      </p:sp>
      <p:sp>
        <p:nvSpPr>
          <p:cNvPr id="4" name="Content Placeholder 3"/>
          <p:cNvSpPr>
            <a:spLocks noGrp="1"/>
          </p:cNvSpPr>
          <p:nvPr>
            <p:ph sz="half" idx="2"/>
          </p:nvPr>
        </p:nvSpPr>
        <p:spPr>
          <a:xfrm>
            <a:off x="5617029" y="2012414"/>
            <a:ext cx="4339722"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8C53039F-10F1-044A-ADF9-537F748FC79A}"/>
              </a:ext>
            </a:extLst>
          </p:cNvPr>
          <p:cNvCxnSpPr>
            <a:cxnSpLocks/>
          </p:cNvCxnSpPr>
          <p:nvPr userDrawn="1"/>
        </p:nvCxnSpPr>
        <p:spPr>
          <a:xfrm>
            <a:off x="5617029" y="6808958"/>
            <a:ext cx="433972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E05BD32-7C7A-4948-9909-E781F9B11919}"/>
              </a:ext>
            </a:extLst>
          </p:cNvPr>
          <p:cNvPicPr>
            <a:picLocks noChangeAspect="1"/>
          </p:cNvPicPr>
          <p:nvPr userDrawn="1"/>
        </p:nvPicPr>
        <p:blipFill rotWithShape="1">
          <a:blip r:embed="rId2"/>
          <a:srcRect l="30116" t="12512" r="30645" b="71209"/>
          <a:stretch/>
        </p:blipFill>
        <p:spPr>
          <a:xfrm>
            <a:off x="576941" y="2808515"/>
            <a:ext cx="4191001" cy="1230082"/>
          </a:xfrm>
          <a:prstGeom prst="rect">
            <a:avLst/>
          </a:prstGeom>
        </p:spPr>
      </p:pic>
    </p:spTree>
    <p:extLst>
      <p:ext uri="{BB962C8B-B14F-4D97-AF65-F5344CB8AC3E}">
        <p14:creationId xmlns:p14="http://schemas.microsoft.com/office/powerpoint/2010/main" val="3833226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Yellow">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A58954-6EFF-FA4D-AC71-8427F876DA27}"/>
              </a:ext>
            </a:extLst>
          </p:cNvPr>
          <p:cNvPicPr>
            <a:picLocks noChangeAspect="1"/>
          </p:cNvPicPr>
          <p:nvPr userDrawn="1"/>
        </p:nvPicPr>
        <p:blipFill>
          <a:blip r:embed="rId2"/>
          <a:stretch>
            <a:fillRect/>
          </a:stretch>
        </p:blipFill>
        <p:spPr>
          <a:xfrm>
            <a:off x="0" y="-4687"/>
            <a:ext cx="10691813" cy="7564362"/>
          </a:xfrm>
          <a:prstGeom prst="rect">
            <a:avLst/>
          </a:prstGeom>
        </p:spPr>
      </p:pic>
      <p:pic>
        <p:nvPicPr>
          <p:cNvPr id="11" name="Picture 10">
            <a:extLst>
              <a:ext uri="{FF2B5EF4-FFF2-40B4-BE49-F238E27FC236}">
                <a16:creationId xmlns:a16="http://schemas.microsoft.com/office/drawing/2014/main" id="{81EF4A30-1879-C648-88C9-E8B82FCAF758}"/>
              </a:ext>
            </a:extLst>
          </p:cNvPr>
          <p:cNvPicPr>
            <a:picLocks noChangeAspect="1"/>
          </p:cNvPicPr>
          <p:nvPr userDrawn="1"/>
        </p:nvPicPr>
        <p:blipFill>
          <a:blip r:embed="rId3"/>
          <a:stretch>
            <a:fillRect/>
          </a:stretch>
        </p:blipFill>
        <p:spPr>
          <a:xfrm>
            <a:off x="845085" y="-1059658"/>
            <a:ext cx="9001642" cy="4134906"/>
          </a:xfrm>
          <a:prstGeom prst="rect">
            <a:avLst/>
          </a:prstGeom>
        </p:spPr>
      </p:pic>
      <p:sp>
        <p:nvSpPr>
          <p:cNvPr id="2" name="Title 1"/>
          <p:cNvSpPr>
            <a:spLocks noGrp="1"/>
          </p:cNvSpPr>
          <p:nvPr>
            <p:ph type="title"/>
          </p:nvPr>
        </p:nvSpPr>
        <p:spPr>
          <a:xfrm>
            <a:off x="3126179" y="284727"/>
            <a:ext cx="4439453" cy="1144534"/>
          </a:xfr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735062" y="2012414"/>
            <a:ext cx="4544021" cy="479654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2730" y="2012414"/>
            <a:ext cx="4544021" cy="479654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17D896E-6455-914C-804E-85CFCA6CB2E4}"/>
              </a:ext>
            </a:extLst>
          </p:cNvPr>
          <p:cNvCxnSpPr/>
          <p:nvPr userDrawn="1"/>
        </p:nvCxnSpPr>
        <p:spPr>
          <a:xfrm>
            <a:off x="735062" y="6830730"/>
            <a:ext cx="92216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50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revers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descr="A sign in the dark&#10;&#10;Description automatically generated">
            <a:extLst>
              <a:ext uri="{FF2B5EF4-FFF2-40B4-BE49-F238E27FC236}">
                <a16:creationId xmlns:a16="http://schemas.microsoft.com/office/drawing/2014/main" id="{4610DF50-4C96-434D-B2A1-C86CF61F694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8321" t="38674" r="22779" b="38327"/>
          <a:stretch/>
        </p:blipFill>
        <p:spPr>
          <a:xfrm>
            <a:off x="1502230" y="129186"/>
            <a:ext cx="8066314" cy="1905000"/>
          </a:xfrm>
          <a:prstGeom prst="rect">
            <a:avLst/>
          </a:prstGeom>
        </p:spPr>
      </p:pic>
      <p:sp>
        <p:nvSpPr>
          <p:cNvPr id="2" name="Title 1"/>
          <p:cNvSpPr>
            <a:spLocks noGrp="1"/>
          </p:cNvSpPr>
          <p:nvPr>
            <p:ph type="title"/>
          </p:nvPr>
        </p:nvSpPr>
        <p:spPr>
          <a:xfrm>
            <a:off x="3126179" y="284727"/>
            <a:ext cx="4439453" cy="1144534"/>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735062" y="2012414"/>
            <a:ext cx="4544021" cy="479654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2730" y="2012414"/>
            <a:ext cx="4544021" cy="479654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6746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Sign White Backgroun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275C46-2B3C-8C41-B8E8-34F02EE52E60}"/>
              </a:ext>
            </a:extLst>
          </p:cNvPr>
          <p:cNvPicPr>
            <a:picLocks noChangeAspect="1"/>
          </p:cNvPicPr>
          <p:nvPr userDrawn="1"/>
        </p:nvPicPr>
        <p:blipFill>
          <a:blip r:embed="rId2"/>
          <a:stretch>
            <a:fillRect/>
          </a:stretch>
        </p:blipFill>
        <p:spPr>
          <a:xfrm>
            <a:off x="-323701" y="314104"/>
            <a:ext cx="7415535" cy="6938275"/>
          </a:xfrm>
          <a:prstGeom prst="rect">
            <a:avLst/>
          </a:prstGeom>
        </p:spPr>
      </p:pic>
      <p:sp>
        <p:nvSpPr>
          <p:cNvPr id="2" name="Title 1"/>
          <p:cNvSpPr>
            <a:spLocks noGrp="1"/>
          </p:cNvSpPr>
          <p:nvPr>
            <p:ph type="title"/>
          </p:nvPr>
        </p:nvSpPr>
        <p:spPr>
          <a:xfrm>
            <a:off x="1291326" y="639806"/>
            <a:ext cx="4432398" cy="1461188"/>
          </a:xfrm>
        </p:spPr>
        <p:txBody>
          <a:bodyPr/>
          <a:lstStyle>
            <a:lvl1pPr>
              <a:defRPr>
                <a:solidFill>
                  <a:schemeClr val="tx2"/>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19C4399C-992D-2948-A9A8-F60ACA091A61}"/>
              </a:ext>
            </a:extLst>
          </p:cNvPr>
          <p:cNvSpPr>
            <a:spLocks noGrp="1"/>
          </p:cNvSpPr>
          <p:nvPr>
            <p:ph idx="1"/>
          </p:nvPr>
        </p:nvSpPr>
        <p:spPr>
          <a:xfrm>
            <a:off x="1576351" y="2170794"/>
            <a:ext cx="8380400" cy="46599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ACACF2C6-9EAB-E146-B45D-9D9624BEB1B4}"/>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453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sign Blue Background">
    <p:bg>
      <p:bgPr>
        <a:solidFill>
          <a:schemeClr val="accent4"/>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275C46-2B3C-8C41-B8E8-34F02EE52E60}"/>
              </a:ext>
            </a:extLst>
          </p:cNvPr>
          <p:cNvPicPr>
            <a:picLocks noChangeAspect="1"/>
          </p:cNvPicPr>
          <p:nvPr userDrawn="1"/>
        </p:nvPicPr>
        <p:blipFill>
          <a:blip r:embed="rId2">
            <a:biLevel thresh="25000"/>
          </a:blip>
          <a:stretch>
            <a:fillRect/>
          </a:stretch>
        </p:blipFill>
        <p:spPr>
          <a:xfrm>
            <a:off x="-323701" y="314104"/>
            <a:ext cx="7415535" cy="6938275"/>
          </a:xfrm>
          <a:prstGeom prst="rect">
            <a:avLst/>
          </a:prstGeom>
        </p:spPr>
      </p:pic>
      <p:sp>
        <p:nvSpPr>
          <p:cNvPr id="2" name="Title 1"/>
          <p:cNvSpPr>
            <a:spLocks noGrp="1"/>
          </p:cNvSpPr>
          <p:nvPr>
            <p:ph type="title"/>
          </p:nvPr>
        </p:nvSpPr>
        <p:spPr>
          <a:xfrm>
            <a:off x="1291326" y="639806"/>
            <a:ext cx="4432398" cy="1461188"/>
          </a:xfrm>
        </p:spPr>
        <p:txBody>
          <a:bodyPr/>
          <a:lstStyle>
            <a:lvl1pPr>
              <a:defRPr>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19C4399C-992D-2948-A9A8-F60ACA091A61}"/>
              </a:ext>
            </a:extLst>
          </p:cNvPr>
          <p:cNvSpPr>
            <a:spLocks noGrp="1"/>
          </p:cNvSpPr>
          <p:nvPr>
            <p:ph idx="1"/>
          </p:nvPr>
        </p:nvSpPr>
        <p:spPr>
          <a:xfrm>
            <a:off x="1576351" y="2170794"/>
            <a:ext cx="8380400" cy="465993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ACACF2C6-9EAB-E146-B45D-9D9624BEB1B4}"/>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38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719138"/>
            <a:ext cx="9221689" cy="1144534"/>
          </a:xfrm>
          <a:prstGeom prst="rect">
            <a:avLst/>
          </a:prstGeom>
        </p:spPr>
        <p:txBody>
          <a:bodyPr vert="horz" lIns="0" tIns="0" rIns="0" bIns="0" rtlCol="0" anchor="ctr">
            <a:noAutofit/>
          </a:bodyPr>
          <a:lstStyle/>
          <a:p>
            <a:r>
              <a:rPr lang="en-US"/>
              <a:t>Click to edit Master title style</a:t>
            </a:r>
          </a:p>
        </p:txBody>
      </p:sp>
      <p:sp>
        <p:nvSpPr>
          <p:cNvPr id="3" name="Text Placeholder 2"/>
          <p:cNvSpPr>
            <a:spLocks noGrp="1"/>
          </p:cNvSpPr>
          <p:nvPr>
            <p:ph type="body" idx="1"/>
          </p:nvPr>
        </p:nvSpPr>
        <p:spPr>
          <a:xfrm>
            <a:off x="735062" y="2012414"/>
            <a:ext cx="9221689" cy="479654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3316182"/>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4" r:id="rId4"/>
    <p:sldLayoutId id="2147483696" r:id="rId5"/>
    <p:sldLayoutId id="2147483682" r:id="rId6"/>
    <p:sldLayoutId id="2147483694" r:id="rId7"/>
    <p:sldLayoutId id="2147483692" r:id="rId8"/>
    <p:sldLayoutId id="2147483695" r:id="rId9"/>
    <p:sldLayoutId id="2147483693" r:id="rId10"/>
    <p:sldLayoutId id="2147483666" r:id="rId11"/>
    <p:sldLayoutId id="2147483698" r:id="rId12"/>
    <p:sldLayoutId id="2147483683" r:id="rId13"/>
    <p:sldLayoutId id="2147483697" r:id="rId14"/>
  </p:sldLayoutIdLst>
  <p:txStyles>
    <p:titleStyle>
      <a:lvl1pPr algn="l" defTabSz="1007943" rtl="0" eaLnBrk="1" latinLnBrk="0" hangingPunct="1">
        <a:lnSpc>
          <a:spcPct val="90000"/>
        </a:lnSpc>
        <a:spcBef>
          <a:spcPct val="0"/>
        </a:spcBef>
        <a:buNone/>
        <a:defRPr sz="2800" b="1" kern="1200">
          <a:solidFill>
            <a:schemeClr val="tx2"/>
          </a:solidFill>
          <a:latin typeface="+mn-lt"/>
          <a:ea typeface="+mj-ea"/>
          <a:cs typeface="+mj-cs"/>
        </a:defRPr>
      </a:lvl1pPr>
    </p:titleStyle>
    <p:bodyStyle>
      <a:lvl1pPr marL="0" indent="0" algn="l" defTabSz="1007943"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1986" algn="l" defTabSz="100794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972000" indent="-251986" algn="l" defTabSz="100794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260000" indent="-251986" algn="l" defTabSz="100794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0" indent="0" algn="l" defTabSz="1007943" rtl="0" eaLnBrk="1" latinLnBrk="0" hangingPunct="1">
        <a:lnSpc>
          <a:spcPct val="100000"/>
        </a:lnSpc>
        <a:spcBef>
          <a:spcPts val="0"/>
        </a:spcBef>
        <a:spcAft>
          <a:spcPts val="600"/>
        </a:spcAft>
        <a:buFontTx/>
        <a:buNone/>
        <a:defRPr sz="1600" i="1" kern="1200">
          <a:solidFill>
            <a:schemeClr val="bg2"/>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367" userDrawn="1">
          <p15:clr>
            <a:srgbClr val="F26B43"/>
          </p15:clr>
        </p15:guide>
        <p15:guide id="3" pos="465" userDrawn="1">
          <p15:clr>
            <a:srgbClr val="F26B43"/>
          </p15:clr>
        </p15:guide>
        <p15:guide id="4" orient="horz" pos="453" userDrawn="1">
          <p15:clr>
            <a:srgbClr val="F26B43"/>
          </p15:clr>
        </p15:guide>
        <p15:guide id="5" pos="6271" userDrawn="1">
          <p15:clr>
            <a:srgbClr val="F26B43"/>
          </p15:clr>
        </p15:guide>
        <p15:guide id="6" orient="horz" pos="430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hemeOverride" Target="../theme/themeOverride2.xml"/><Relationship Id="rId5" Type="http://schemas.openxmlformats.org/officeDocument/2006/relationships/image" Target="../media/image16.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88B1-9D34-C74D-9D79-AA63630CC683}"/>
              </a:ext>
            </a:extLst>
          </p:cNvPr>
          <p:cNvSpPr>
            <a:spLocks noGrp="1"/>
          </p:cNvSpPr>
          <p:nvPr>
            <p:ph type="ctrTitle"/>
          </p:nvPr>
        </p:nvSpPr>
        <p:spPr>
          <a:xfrm>
            <a:off x="627352" y="1915831"/>
            <a:ext cx="9151739" cy="872218"/>
          </a:xfrm>
        </p:spPr>
        <p:txBody>
          <a:bodyPr>
            <a:noAutofit/>
          </a:bodyPr>
          <a:lstStyle/>
          <a:p>
            <a:r>
              <a:rPr lang="en-NZ" sz="5400" dirty="0">
                <a:latin typeface="Gill Sans MT" panose="020B0502020104020203" pitchFamily="34" charset="0"/>
              </a:rPr>
              <a:t>Freedom Camping Bylaw Development 2023</a:t>
            </a:r>
            <a:endParaRPr lang="en-US" sz="5400" dirty="0">
              <a:latin typeface="Gill Sans MT" panose="020B0502020104020203" pitchFamily="34" charset="0"/>
            </a:endParaRPr>
          </a:p>
        </p:txBody>
      </p:sp>
      <p:sp>
        <p:nvSpPr>
          <p:cNvPr id="3" name="Subtitle 2">
            <a:extLst>
              <a:ext uri="{FF2B5EF4-FFF2-40B4-BE49-F238E27FC236}">
                <a16:creationId xmlns:a16="http://schemas.microsoft.com/office/drawing/2014/main" id="{87BA741D-7277-C74B-9329-D16CFEACEAF6}"/>
              </a:ext>
            </a:extLst>
          </p:cNvPr>
          <p:cNvSpPr>
            <a:spLocks noGrp="1"/>
          </p:cNvSpPr>
          <p:nvPr>
            <p:ph type="subTitle" idx="1"/>
          </p:nvPr>
        </p:nvSpPr>
        <p:spPr>
          <a:xfrm>
            <a:off x="627352" y="3661461"/>
            <a:ext cx="8617149" cy="587004"/>
          </a:xfrm>
        </p:spPr>
        <p:txBody>
          <a:bodyPr vert="horz" lIns="0" tIns="0" rIns="0" bIns="0" rtlCol="0" anchor="t">
            <a:noAutofit/>
          </a:bodyPr>
          <a:lstStyle/>
          <a:p>
            <a:r>
              <a:rPr lang="en-NZ" sz="2600" dirty="0">
                <a:latin typeface="Gill Sans MT" panose="020B0502020104020203" pitchFamily="34" charset="0"/>
              </a:rPr>
              <a:t>Council Workshop 07 June 2023</a:t>
            </a:r>
          </a:p>
          <a:p>
            <a:endParaRPr lang="en-US" dirty="0"/>
          </a:p>
        </p:txBody>
      </p:sp>
    </p:spTree>
    <p:extLst>
      <p:ext uri="{BB962C8B-B14F-4D97-AF65-F5344CB8AC3E}">
        <p14:creationId xmlns:p14="http://schemas.microsoft.com/office/powerpoint/2010/main" val="3838962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1BF22-1221-1E4D-AD3F-A0F468A5C7E9}"/>
              </a:ext>
            </a:extLst>
          </p:cNvPr>
          <p:cNvSpPr>
            <a:spLocks noGrp="1"/>
          </p:cNvSpPr>
          <p:nvPr>
            <p:ph type="ctrTitle"/>
          </p:nvPr>
        </p:nvSpPr>
        <p:spPr>
          <a:xfrm>
            <a:off x="703751" y="753758"/>
            <a:ext cx="9151739" cy="673134"/>
          </a:xfrm>
        </p:spPr>
        <p:txBody>
          <a:bodyPr>
            <a:normAutofit fontScale="90000"/>
          </a:bodyPr>
          <a:lstStyle/>
          <a:p>
            <a:r>
              <a:rPr lang="en-NZ" sz="5400" dirty="0">
                <a:solidFill>
                  <a:schemeClr val="bg1"/>
                </a:solidFill>
                <a:latin typeface="Gill Sans MT" panose="020B0502020104020203" pitchFamily="34" charset="0"/>
              </a:rPr>
              <a:t>Early engagement</a:t>
            </a:r>
            <a:endParaRPr lang="en-US" sz="5400" dirty="0">
              <a:solidFill>
                <a:schemeClr val="bg1"/>
              </a:solidFill>
              <a:latin typeface="Gill Sans MT" panose="020B0502020104020203" pitchFamily="34" charset="0"/>
            </a:endParaRPr>
          </a:p>
        </p:txBody>
      </p:sp>
      <p:sp>
        <p:nvSpPr>
          <p:cNvPr id="3" name="Subtitle 2">
            <a:extLst>
              <a:ext uri="{FF2B5EF4-FFF2-40B4-BE49-F238E27FC236}">
                <a16:creationId xmlns:a16="http://schemas.microsoft.com/office/drawing/2014/main" id="{9362B3E2-3517-334F-8022-D645B5375514}"/>
              </a:ext>
            </a:extLst>
          </p:cNvPr>
          <p:cNvSpPr>
            <a:spLocks noGrp="1"/>
          </p:cNvSpPr>
          <p:nvPr>
            <p:ph type="subTitle" idx="1"/>
          </p:nvPr>
        </p:nvSpPr>
        <p:spPr>
          <a:xfrm>
            <a:off x="738188" y="1658548"/>
            <a:ext cx="9249874" cy="4943958"/>
          </a:xfrm>
        </p:spPr>
        <p:txBody>
          <a:bodyPr vert="horz" lIns="0" tIns="0" rIns="0" bIns="0" rtlCol="0" anchor="t">
            <a:noAutofit/>
          </a:bodyPr>
          <a:lstStyle/>
          <a:p>
            <a:endParaRPr lang="en-AU" sz="2800" dirty="0">
              <a:cs typeface="Calibri"/>
            </a:endParaRPr>
          </a:p>
          <a:p>
            <a:pPr marL="457200" indent="-457200">
              <a:buFont typeface="Arial" panose="020B0604020202020204" pitchFamily="34" charset="0"/>
              <a:buChar char="•"/>
            </a:pPr>
            <a:endParaRPr lang="en-AU" sz="2800" dirty="0"/>
          </a:p>
          <a:p>
            <a:pPr marL="457200" indent="-457200">
              <a:buFont typeface="Arial" panose="020B0604020202020204" pitchFamily="34" charset="0"/>
              <a:buChar char="•"/>
            </a:pPr>
            <a:endParaRPr lang="en-US" sz="2800" dirty="0"/>
          </a:p>
        </p:txBody>
      </p:sp>
      <p:sp>
        <p:nvSpPr>
          <p:cNvPr id="5" name="TextBox 4">
            <a:extLst>
              <a:ext uri="{FF2B5EF4-FFF2-40B4-BE49-F238E27FC236}">
                <a16:creationId xmlns:a16="http://schemas.microsoft.com/office/drawing/2014/main" id="{19CBF734-F8C2-DB95-3574-52D66F6D4661}"/>
              </a:ext>
            </a:extLst>
          </p:cNvPr>
          <p:cNvSpPr txBox="1"/>
          <p:nvPr/>
        </p:nvSpPr>
        <p:spPr>
          <a:xfrm>
            <a:off x="605238" y="1576397"/>
            <a:ext cx="9151739" cy="5736186"/>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Gill Sans MT" panose="020B0502020104020203" pitchFamily="34" charset="0"/>
              </a:rPr>
              <a:t>Online social mapping tool used to collect public feedback </a:t>
            </a:r>
          </a:p>
          <a:p>
            <a:pPr marL="342900" indent="-342900">
              <a:buFont typeface="Arial" panose="020B0604020202020204" pitchFamily="34" charset="0"/>
              <a:buChar char="•"/>
            </a:pPr>
            <a:endParaRPr lang="en-US" sz="2400" dirty="0">
              <a:latin typeface="Gill Sans MT" panose="020B0502020104020203" pitchFamily="34" charset="0"/>
            </a:endParaRPr>
          </a:p>
          <a:p>
            <a:pPr marL="342900" indent="-342900">
              <a:buFont typeface="Arial" panose="020B0604020202020204" pitchFamily="34" charset="0"/>
              <a:buChar char="•"/>
            </a:pPr>
            <a:r>
              <a:rPr lang="en-US" sz="2400" dirty="0">
                <a:latin typeface="Gill Sans MT" panose="020B0502020104020203" pitchFamily="34" charset="0"/>
              </a:rPr>
              <a:t>Allowed respondents to drop ‘pins’; on a map to identify areas they thought should be prohibited, restricted or permitted for freedom camping</a:t>
            </a:r>
          </a:p>
          <a:p>
            <a:pPr marL="342900" indent="-342900">
              <a:buFont typeface="Arial" panose="020B0604020202020204" pitchFamily="34" charset="0"/>
              <a:buChar char="•"/>
            </a:pPr>
            <a:endParaRPr lang="en-US" sz="2400" dirty="0">
              <a:latin typeface="Gill Sans MT" panose="020B0502020104020203" pitchFamily="34" charset="0"/>
            </a:endParaRPr>
          </a:p>
          <a:p>
            <a:pPr marL="342900" indent="-342900">
              <a:buFont typeface="Arial" panose="020B0604020202020204" pitchFamily="34" charset="0"/>
              <a:buChar char="•"/>
            </a:pPr>
            <a:r>
              <a:rPr lang="en-US" sz="2400" dirty="0">
                <a:latin typeface="Gill Sans MT" panose="020B0502020104020203" pitchFamily="34" charset="0"/>
              </a:rPr>
              <a:t>From this feedback, staff have identified sites where further investigation could be undertaken. Guidance is sought from Council on the following sites, where respondents noted a prohibition or restriction could be required:</a:t>
            </a:r>
          </a:p>
          <a:p>
            <a:pPr marL="800100" lvl="1" indent="-342900" algn="just">
              <a:lnSpc>
                <a:spcPct val="107000"/>
              </a:lnSpc>
              <a:buFont typeface="Courier New" panose="02070309020205020404" pitchFamily="49" charset="0"/>
              <a:buChar char="o"/>
            </a:pPr>
            <a:r>
              <a:rPr lang="en-AU" sz="2400" dirty="0">
                <a:effectLst/>
                <a:latin typeface="Gill Sans MT" panose="020B0502020104020203" pitchFamily="34" charset="0"/>
                <a:ea typeface="Times New Roman" panose="02020603050405020304" pitchFamily="18" charset="0"/>
                <a:cs typeface="Times New Roman" panose="02020603050405020304" pitchFamily="18" charset="0"/>
              </a:rPr>
              <a:t>James Street, Raglan</a:t>
            </a:r>
            <a:endParaRPr lang="en-NZ" sz="24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800100" lvl="1" indent="-342900" algn="just">
              <a:lnSpc>
                <a:spcPct val="107000"/>
              </a:lnSpc>
              <a:buFont typeface="Courier New" panose="02070309020205020404" pitchFamily="49" charset="0"/>
              <a:buChar char="o"/>
            </a:pPr>
            <a:r>
              <a:rPr lang="en-AU" sz="2400" dirty="0">
                <a:effectLst/>
                <a:latin typeface="Gill Sans MT" panose="020B0502020104020203" pitchFamily="34" charset="0"/>
                <a:ea typeface="Times New Roman" panose="02020603050405020304" pitchFamily="18" charset="0"/>
                <a:cs typeface="Times New Roman" panose="02020603050405020304" pitchFamily="18" charset="0"/>
              </a:rPr>
              <a:t>Park Drive, Raglan (near tennis courts)</a:t>
            </a:r>
            <a:endParaRPr lang="en-NZ" sz="24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800100" lvl="1" indent="-342900" algn="just">
              <a:lnSpc>
                <a:spcPct val="107000"/>
              </a:lnSpc>
              <a:buFont typeface="Courier New" panose="02070309020205020404" pitchFamily="49" charset="0"/>
              <a:buChar char="o"/>
            </a:pPr>
            <a:r>
              <a:rPr lang="en-AU" sz="2400" dirty="0">
                <a:effectLst/>
                <a:latin typeface="Gill Sans MT" panose="020B0502020104020203" pitchFamily="34" charset="0"/>
                <a:ea typeface="Times New Roman" panose="02020603050405020304" pitchFamily="18" charset="0"/>
                <a:cs typeface="Times New Roman" panose="02020603050405020304" pitchFamily="18" charset="0"/>
              </a:rPr>
              <a:t>Wainui Road, Raglan (near the water treatment ponds)</a:t>
            </a:r>
            <a:endParaRPr lang="en-NZ" sz="24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800100" lvl="1" indent="-342900" algn="just">
              <a:lnSpc>
                <a:spcPct val="107000"/>
              </a:lnSpc>
              <a:buFont typeface="Courier New" panose="02070309020205020404" pitchFamily="49" charset="0"/>
              <a:buChar char="o"/>
            </a:pPr>
            <a:r>
              <a:rPr lang="en-AU" sz="2400" dirty="0">
                <a:effectLst/>
                <a:latin typeface="Gill Sans MT" panose="020B0502020104020203" pitchFamily="34" charset="0"/>
                <a:ea typeface="Times New Roman" panose="02020603050405020304" pitchFamily="18" charset="0"/>
                <a:cs typeface="Times New Roman" panose="02020603050405020304" pitchFamily="18" charset="0"/>
              </a:rPr>
              <a:t>Wainui Road, Raglan (near Wainui reserve bush park)</a:t>
            </a:r>
            <a:endParaRPr lang="en-NZ" sz="24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800100" lvl="1" indent="-342900" algn="just">
              <a:lnSpc>
                <a:spcPct val="107000"/>
              </a:lnSpc>
              <a:buFont typeface="Courier New" panose="02070309020205020404" pitchFamily="49" charset="0"/>
              <a:buChar char="o"/>
            </a:pPr>
            <a:r>
              <a:rPr lang="en-AU" sz="2400" dirty="0" err="1">
                <a:effectLst/>
                <a:latin typeface="Gill Sans MT" panose="020B0502020104020203" pitchFamily="34" charset="0"/>
                <a:ea typeface="Times New Roman" panose="02020603050405020304" pitchFamily="18" charset="0"/>
                <a:cs typeface="Times New Roman" panose="02020603050405020304" pitchFamily="18" charset="0"/>
              </a:rPr>
              <a:t>Te</a:t>
            </a:r>
            <a:r>
              <a:rPr lang="en-AU" sz="2400" dirty="0">
                <a:effectLst/>
                <a:latin typeface="Gill Sans MT" panose="020B0502020104020203" pitchFamily="34" charset="0"/>
                <a:ea typeface="Times New Roman" panose="02020603050405020304" pitchFamily="18" charset="0"/>
                <a:cs typeface="Times New Roman" panose="02020603050405020304" pitchFamily="18" charset="0"/>
              </a:rPr>
              <a:t> </a:t>
            </a:r>
            <a:r>
              <a:rPr lang="en-AU" sz="2400" dirty="0" err="1">
                <a:effectLst/>
                <a:latin typeface="Gill Sans MT" panose="020B0502020104020203" pitchFamily="34" charset="0"/>
                <a:ea typeface="Times New Roman" panose="02020603050405020304" pitchFamily="18" charset="0"/>
                <a:cs typeface="Times New Roman" panose="02020603050405020304" pitchFamily="18" charset="0"/>
              </a:rPr>
              <a:t>Kauwhata</a:t>
            </a:r>
            <a:r>
              <a:rPr lang="en-AU" sz="2400" dirty="0">
                <a:effectLst/>
                <a:latin typeface="Gill Sans MT" panose="020B0502020104020203" pitchFamily="34" charset="0"/>
                <a:ea typeface="Times New Roman" panose="02020603050405020304" pitchFamily="18" charset="0"/>
                <a:cs typeface="Times New Roman" panose="02020603050405020304" pitchFamily="18" charset="0"/>
              </a:rPr>
              <a:t> Domain,  </a:t>
            </a:r>
            <a:r>
              <a:rPr lang="en-AU" sz="2400" dirty="0" err="1">
                <a:effectLst/>
                <a:latin typeface="Gill Sans MT" panose="020B0502020104020203" pitchFamily="34" charset="0"/>
                <a:ea typeface="Times New Roman" panose="02020603050405020304" pitchFamily="18" charset="0"/>
                <a:cs typeface="Times New Roman" panose="02020603050405020304" pitchFamily="18" charset="0"/>
              </a:rPr>
              <a:t>Amohia</a:t>
            </a:r>
            <a:r>
              <a:rPr lang="en-AU" sz="2400" dirty="0">
                <a:effectLst/>
                <a:latin typeface="Gill Sans MT" panose="020B0502020104020203" pitchFamily="34" charset="0"/>
                <a:ea typeface="Times New Roman" panose="02020603050405020304" pitchFamily="18" charset="0"/>
                <a:cs typeface="Times New Roman" panose="02020603050405020304" pitchFamily="18" charset="0"/>
              </a:rPr>
              <a:t> Road,  </a:t>
            </a:r>
            <a:r>
              <a:rPr lang="en-AU" sz="2400" dirty="0" err="1">
                <a:effectLst/>
                <a:latin typeface="Gill Sans MT" panose="020B0502020104020203" pitchFamily="34" charset="0"/>
                <a:ea typeface="Times New Roman" panose="02020603050405020304" pitchFamily="18" charset="0"/>
                <a:cs typeface="Times New Roman" panose="02020603050405020304" pitchFamily="18" charset="0"/>
              </a:rPr>
              <a:t>Te</a:t>
            </a:r>
            <a:r>
              <a:rPr lang="en-AU" sz="2400" dirty="0">
                <a:effectLst/>
                <a:latin typeface="Gill Sans MT" panose="020B0502020104020203" pitchFamily="34" charset="0"/>
                <a:ea typeface="Times New Roman" panose="02020603050405020304" pitchFamily="18" charset="0"/>
                <a:cs typeface="Times New Roman" panose="02020603050405020304" pitchFamily="18" charset="0"/>
              </a:rPr>
              <a:t> </a:t>
            </a:r>
            <a:r>
              <a:rPr lang="en-AU" sz="2400" dirty="0" err="1">
                <a:effectLst/>
                <a:latin typeface="Gill Sans MT" panose="020B0502020104020203" pitchFamily="34" charset="0"/>
                <a:ea typeface="Times New Roman" panose="02020603050405020304" pitchFamily="18" charset="0"/>
                <a:cs typeface="Times New Roman" panose="02020603050405020304" pitchFamily="18" charset="0"/>
              </a:rPr>
              <a:t>Kauwhata</a:t>
            </a:r>
            <a:endParaRPr lang="en-NZ" sz="2400" dirty="0">
              <a:effectLst/>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6" name="Graphic 5" descr="Chat with solid fill">
            <a:extLst>
              <a:ext uri="{FF2B5EF4-FFF2-40B4-BE49-F238E27FC236}">
                <a16:creationId xmlns:a16="http://schemas.microsoft.com/office/drawing/2014/main" id="{23F08065-4E98-1AC5-EB65-6CD632A640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75244" y="404530"/>
            <a:ext cx="1549390" cy="1549390"/>
          </a:xfrm>
          <a:prstGeom prst="rect">
            <a:avLst/>
          </a:prstGeom>
        </p:spPr>
      </p:pic>
    </p:spTree>
    <p:extLst>
      <p:ext uri="{BB962C8B-B14F-4D97-AF65-F5344CB8AC3E}">
        <p14:creationId xmlns:p14="http://schemas.microsoft.com/office/powerpoint/2010/main" val="3302580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A841A-1A4F-3D41-AA08-693FFE65C272}"/>
              </a:ext>
            </a:extLst>
          </p:cNvPr>
          <p:cNvSpPr>
            <a:spLocks noGrp="1"/>
          </p:cNvSpPr>
          <p:nvPr>
            <p:ph type="title"/>
          </p:nvPr>
        </p:nvSpPr>
        <p:spPr>
          <a:xfrm>
            <a:off x="668238" y="494058"/>
            <a:ext cx="9221689" cy="1144534"/>
          </a:xfrm>
        </p:spPr>
        <p:txBody>
          <a:bodyPr/>
          <a:lstStyle/>
          <a:p>
            <a:r>
              <a:rPr lang="en-US" sz="4400" dirty="0">
                <a:latin typeface="Gill Sans MT" panose="020B0502020104020203" pitchFamily="34" charset="0"/>
              </a:rPr>
              <a:t>Targeted early engagement</a:t>
            </a:r>
          </a:p>
        </p:txBody>
      </p:sp>
      <p:sp>
        <p:nvSpPr>
          <p:cNvPr id="3" name="Content Placeholder 2">
            <a:extLst>
              <a:ext uri="{FF2B5EF4-FFF2-40B4-BE49-F238E27FC236}">
                <a16:creationId xmlns:a16="http://schemas.microsoft.com/office/drawing/2014/main" id="{890AC3E9-AF2A-B147-9A3B-14CF8E5F5025}"/>
              </a:ext>
            </a:extLst>
          </p:cNvPr>
          <p:cNvSpPr>
            <a:spLocks noGrp="1"/>
          </p:cNvSpPr>
          <p:nvPr>
            <p:ph sz="half" idx="1"/>
          </p:nvPr>
        </p:nvSpPr>
        <p:spPr>
          <a:xfrm>
            <a:off x="668238" y="1943392"/>
            <a:ext cx="9435882" cy="4427911"/>
          </a:xfrm>
        </p:spPr>
        <p:txBody>
          <a:bodyPr vert="horz" lIns="0" tIns="0" rIns="0" bIns="0" rtlCol="0" anchor="t">
            <a:noAutofit/>
          </a:bodyPr>
          <a:lstStyle/>
          <a:p>
            <a:pPr marL="457200" indent="-457200">
              <a:buFont typeface="Arial" panose="020B0604020202020204" pitchFamily="34" charset="0"/>
              <a:buChar char="•"/>
            </a:pPr>
            <a:r>
              <a:rPr lang="en-NZ" sz="2800" dirty="0">
                <a:latin typeface="Gill Sans MT" panose="020B0502020104020203" pitchFamily="34" charset="0"/>
              </a:rPr>
              <a:t>Community boards received a report at their May 2023 meeting requesting feedback on the current bylaw via an online survey. Five responses were received.</a:t>
            </a:r>
          </a:p>
          <a:p>
            <a:pPr marL="457200" indent="-457200">
              <a:buFont typeface="Arial" panose="020B0604020202020204" pitchFamily="34" charset="0"/>
              <a:buChar char="•"/>
            </a:pPr>
            <a:endParaRPr lang="en-NZ" sz="2800" dirty="0">
              <a:latin typeface="Gill Sans MT" panose="020B0502020104020203" pitchFamily="34" charset="0"/>
            </a:endParaRPr>
          </a:p>
          <a:p>
            <a:pPr marL="457200" indent="-457200">
              <a:buFont typeface="Arial" panose="020B0604020202020204" pitchFamily="34" charset="0"/>
              <a:buChar char="•"/>
            </a:pPr>
            <a:r>
              <a:rPr lang="en-NZ" sz="2800" dirty="0">
                <a:latin typeface="Gill Sans MT" panose="020B0502020104020203" pitchFamily="34" charset="0"/>
              </a:rPr>
              <a:t>Mana whenua were sent a similar online survey, and two responses were received.</a:t>
            </a:r>
          </a:p>
          <a:p>
            <a:pPr marL="457200" indent="-457200">
              <a:buFont typeface="Arial" panose="020B0604020202020204" pitchFamily="34" charset="0"/>
              <a:buChar char="•"/>
            </a:pPr>
            <a:r>
              <a:rPr lang="en-NZ" sz="2800" dirty="0">
                <a:latin typeface="Gill Sans MT" panose="020B0502020104020203" pitchFamily="34" charset="0"/>
              </a:rPr>
              <a:t>Guidance is sought on whether Council staff should investigate any sites raised through targeted early engagement</a:t>
            </a:r>
          </a:p>
          <a:p>
            <a:pPr marL="457200" indent="-457200">
              <a:buFont typeface="Arial" panose="020B0604020202020204" pitchFamily="34" charset="0"/>
              <a:buChar char="•"/>
            </a:pPr>
            <a:endParaRPr lang="en-NZ" sz="2800" dirty="0">
              <a:latin typeface="Gill Sans MT" panose="020B0502020104020203" pitchFamily="34" charset="0"/>
            </a:endParaRPr>
          </a:p>
        </p:txBody>
      </p:sp>
      <p:pic>
        <p:nvPicPr>
          <p:cNvPr id="4" name="Graphic 3" descr="Chat with solid fill">
            <a:extLst>
              <a:ext uri="{FF2B5EF4-FFF2-40B4-BE49-F238E27FC236}">
                <a16:creationId xmlns:a16="http://schemas.microsoft.com/office/drawing/2014/main" id="{2D692782-0470-CF5A-9929-1FBED2683B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80044" y="413677"/>
            <a:ext cx="1549390" cy="1549390"/>
          </a:xfrm>
          <a:prstGeom prst="rect">
            <a:avLst/>
          </a:prstGeom>
        </p:spPr>
      </p:pic>
    </p:spTree>
    <p:extLst>
      <p:ext uri="{BB962C8B-B14F-4D97-AF65-F5344CB8AC3E}">
        <p14:creationId xmlns:p14="http://schemas.microsoft.com/office/powerpoint/2010/main" val="905254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784C-C9F0-5D4A-B870-581FA1E0BF15}"/>
              </a:ext>
            </a:extLst>
          </p:cNvPr>
          <p:cNvSpPr>
            <a:spLocks noGrp="1"/>
          </p:cNvSpPr>
          <p:nvPr>
            <p:ph type="title"/>
          </p:nvPr>
        </p:nvSpPr>
        <p:spPr>
          <a:xfrm>
            <a:off x="735062" y="248083"/>
            <a:ext cx="9221689" cy="814418"/>
          </a:xfrm>
        </p:spPr>
        <p:txBody>
          <a:bodyPr/>
          <a:lstStyle/>
          <a:p>
            <a:r>
              <a:rPr lang="en-US" sz="4400" dirty="0">
                <a:latin typeface="Gill Sans MT" panose="020B0502020104020203" pitchFamily="34" charset="0"/>
              </a:rPr>
              <a:t>Proposed next steps</a:t>
            </a:r>
          </a:p>
        </p:txBody>
      </p:sp>
      <p:sp>
        <p:nvSpPr>
          <p:cNvPr id="4" name="TextBox 3">
            <a:extLst>
              <a:ext uri="{FF2B5EF4-FFF2-40B4-BE49-F238E27FC236}">
                <a16:creationId xmlns:a16="http://schemas.microsoft.com/office/drawing/2014/main" id="{56CBBE3E-AA37-4E01-893D-57CB24D86CE6}"/>
              </a:ext>
            </a:extLst>
          </p:cNvPr>
          <p:cNvSpPr txBox="1"/>
          <p:nvPr/>
        </p:nvSpPr>
        <p:spPr>
          <a:xfrm>
            <a:off x="735062" y="1062501"/>
            <a:ext cx="9424938" cy="4893647"/>
          </a:xfrm>
          <a:prstGeom prst="rect">
            <a:avLst/>
          </a:prstGeom>
          <a:noFill/>
        </p:spPr>
        <p:txBody>
          <a:bodyPr wrap="square" lIns="91440" tIns="45720" rIns="91440" bIns="45720" rtlCol="0" anchor="t">
            <a:spAutoFit/>
          </a:bodyPr>
          <a:lstStyle/>
          <a:p>
            <a:pPr algn="just" rtl="0" fontAlgn="base"/>
            <a:endParaRPr lang="en-US" sz="2400" b="0" i="0" dirty="0">
              <a:solidFill>
                <a:srgbClr val="000000"/>
              </a:solidFill>
              <a:effectLst/>
              <a:latin typeface="Gill Sans MT" panose="020B0502020104020203" pitchFamily="34" charset="0"/>
            </a:endParaRPr>
          </a:p>
          <a:p>
            <a:pPr algn="just" rtl="0" fontAlgn="base"/>
            <a:r>
              <a:rPr lang="en-US" sz="2400" b="1" dirty="0">
                <a:solidFill>
                  <a:srgbClr val="000000"/>
                </a:solidFill>
                <a:latin typeface="Gill Sans MT" panose="020B0502020104020203" pitchFamily="34" charset="0"/>
              </a:rPr>
              <a:t>11 July</a:t>
            </a:r>
            <a:r>
              <a:rPr lang="en-US" sz="2400" dirty="0">
                <a:solidFill>
                  <a:srgbClr val="000000"/>
                </a:solidFill>
                <a:latin typeface="Gill Sans MT" panose="020B0502020104020203" pitchFamily="34" charset="0"/>
              </a:rPr>
              <a:t>:			Approval to consult, Policy and Regulatory Committee</a:t>
            </a:r>
          </a:p>
          <a:p>
            <a:pPr algn="just" rtl="0" fontAlgn="base"/>
            <a:endParaRPr lang="en-US" sz="2400" b="0" i="0" dirty="0">
              <a:solidFill>
                <a:srgbClr val="000000"/>
              </a:solidFill>
              <a:effectLst/>
              <a:latin typeface="Gill Sans MT" panose="020B0502020104020203" pitchFamily="34" charset="0"/>
            </a:endParaRPr>
          </a:p>
          <a:p>
            <a:pPr algn="just" rtl="0" fontAlgn="base"/>
            <a:r>
              <a:rPr lang="en-US" sz="2400" b="1" i="0" dirty="0">
                <a:solidFill>
                  <a:srgbClr val="000000"/>
                </a:solidFill>
                <a:effectLst/>
                <a:latin typeface="Gill Sans MT" panose="020B0502020104020203" pitchFamily="34" charset="0"/>
              </a:rPr>
              <a:t>14 </a:t>
            </a:r>
            <a:r>
              <a:rPr lang="en-US" sz="2400" b="1" dirty="0">
                <a:solidFill>
                  <a:srgbClr val="000000"/>
                </a:solidFill>
                <a:latin typeface="Gill Sans MT" panose="020B0502020104020203" pitchFamily="34" charset="0"/>
              </a:rPr>
              <a:t>J</a:t>
            </a:r>
            <a:r>
              <a:rPr lang="en-US" sz="2400" b="1" i="0" dirty="0">
                <a:solidFill>
                  <a:srgbClr val="000000"/>
                </a:solidFill>
                <a:effectLst/>
                <a:latin typeface="Gill Sans MT" panose="020B0502020104020203" pitchFamily="34" charset="0"/>
              </a:rPr>
              <a:t>uly</a:t>
            </a:r>
            <a:r>
              <a:rPr lang="en-US" sz="2400" b="0" i="0" dirty="0">
                <a:solidFill>
                  <a:srgbClr val="000000"/>
                </a:solidFill>
                <a:effectLst/>
                <a:latin typeface="Gill Sans MT" panose="020B0502020104020203" pitchFamily="34" charset="0"/>
              </a:rPr>
              <a:t>:			</a:t>
            </a:r>
            <a:r>
              <a:rPr lang="en-US" sz="2400" dirty="0">
                <a:solidFill>
                  <a:srgbClr val="000000"/>
                </a:solidFill>
                <a:latin typeface="Gill Sans MT" panose="020B0502020104020203" pitchFamily="34" charset="0"/>
              </a:rPr>
              <a:t>Consultation opens</a:t>
            </a:r>
          </a:p>
          <a:p>
            <a:pPr algn="just" rtl="0" fontAlgn="base"/>
            <a:endParaRPr lang="en-US" sz="2400" dirty="0">
              <a:solidFill>
                <a:srgbClr val="000000"/>
              </a:solidFill>
              <a:latin typeface="Gill Sans MT" panose="020B0502020104020203" pitchFamily="34" charset="0"/>
            </a:endParaRPr>
          </a:p>
          <a:p>
            <a:pPr algn="just" rtl="0" fontAlgn="base"/>
            <a:r>
              <a:rPr lang="en-US" sz="2400" b="1" dirty="0">
                <a:solidFill>
                  <a:srgbClr val="000000"/>
                </a:solidFill>
                <a:latin typeface="Gill Sans MT" panose="020B0502020104020203" pitchFamily="34" charset="0"/>
              </a:rPr>
              <a:t>13 August</a:t>
            </a:r>
            <a:r>
              <a:rPr lang="en-US" sz="2400" dirty="0">
                <a:solidFill>
                  <a:srgbClr val="000000"/>
                </a:solidFill>
                <a:latin typeface="Gill Sans MT" panose="020B0502020104020203" pitchFamily="34" charset="0"/>
              </a:rPr>
              <a:t>:		Consultation closes</a:t>
            </a:r>
          </a:p>
          <a:p>
            <a:pPr algn="just" rtl="0" fontAlgn="base"/>
            <a:endParaRPr lang="en-US" sz="2400" b="0" i="0" dirty="0">
              <a:solidFill>
                <a:srgbClr val="000000"/>
              </a:solidFill>
              <a:effectLst/>
              <a:latin typeface="Gill Sans MT" panose="020B0502020104020203" pitchFamily="34" charset="0"/>
            </a:endParaRPr>
          </a:p>
          <a:p>
            <a:pPr algn="just" rtl="0" fontAlgn="base"/>
            <a:r>
              <a:rPr lang="en-US" sz="2400" b="1" i="0" dirty="0">
                <a:solidFill>
                  <a:srgbClr val="000000"/>
                </a:solidFill>
                <a:effectLst/>
                <a:latin typeface="Gill Sans MT" panose="020B0502020104020203" pitchFamily="34" charset="0"/>
              </a:rPr>
              <a:t>12 September</a:t>
            </a:r>
            <a:r>
              <a:rPr lang="en-US" sz="2400" b="0" i="0" dirty="0">
                <a:solidFill>
                  <a:srgbClr val="000000"/>
                </a:solidFill>
                <a:effectLst/>
                <a:latin typeface="Gill Sans MT" panose="020B0502020104020203" pitchFamily="34" charset="0"/>
              </a:rPr>
              <a:t>:	</a:t>
            </a:r>
            <a:r>
              <a:rPr lang="en-US" sz="2400" dirty="0">
                <a:solidFill>
                  <a:srgbClr val="000000"/>
                </a:solidFill>
                <a:latin typeface="Gill Sans MT" panose="020B0502020104020203" pitchFamily="34" charset="0"/>
              </a:rPr>
              <a:t>Hearings </a:t>
            </a:r>
          </a:p>
          <a:p>
            <a:pPr algn="just" rtl="0" fontAlgn="base"/>
            <a:endParaRPr lang="en-US" sz="2400" dirty="0">
              <a:solidFill>
                <a:srgbClr val="000000"/>
              </a:solidFill>
              <a:latin typeface="Gill Sans MT" panose="020B0502020104020203" pitchFamily="34" charset="0"/>
            </a:endParaRPr>
          </a:p>
          <a:p>
            <a:pPr algn="just" rtl="0" fontAlgn="base"/>
            <a:r>
              <a:rPr lang="en-US" sz="2400" b="1" dirty="0">
                <a:solidFill>
                  <a:srgbClr val="000000"/>
                </a:solidFill>
                <a:latin typeface="Gill Sans MT" panose="020B0502020104020203" pitchFamily="34" charset="0"/>
              </a:rPr>
              <a:t>13 September</a:t>
            </a:r>
            <a:r>
              <a:rPr lang="en-US" sz="2400" dirty="0">
                <a:solidFill>
                  <a:srgbClr val="000000"/>
                </a:solidFill>
                <a:latin typeface="Gill Sans MT" panose="020B0502020104020203" pitchFamily="34" charset="0"/>
              </a:rPr>
              <a:t>:	Deliberations and recommendation to 										adopt</a:t>
            </a:r>
          </a:p>
          <a:p>
            <a:pPr algn="just" rtl="0" fontAlgn="base"/>
            <a:r>
              <a:rPr lang="en-US" sz="2400" dirty="0">
                <a:solidFill>
                  <a:srgbClr val="000000"/>
                </a:solidFill>
                <a:latin typeface="Gill Sans MT" panose="020B0502020104020203" pitchFamily="34" charset="0"/>
              </a:rPr>
              <a:t>		</a:t>
            </a:r>
            <a:endParaRPr lang="en-US" sz="2000" b="0" i="0" dirty="0">
              <a:solidFill>
                <a:srgbClr val="000000"/>
              </a:solidFill>
              <a:effectLst/>
              <a:latin typeface="Gill Sans MT" panose="020B0502020104020203" pitchFamily="34" charset="0"/>
            </a:endParaRPr>
          </a:p>
          <a:p>
            <a:pPr algn="just" rtl="0" fontAlgn="base"/>
            <a:r>
              <a:rPr lang="en-US" sz="2400" b="1" dirty="0">
                <a:solidFill>
                  <a:srgbClr val="000000"/>
                </a:solidFill>
                <a:latin typeface="Gill Sans MT" panose="020B0502020104020203" pitchFamily="34" charset="0"/>
              </a:rPr>
              <a:t>09 October</a:t>
            </a:r>
            <a:r>
              <a:rPr lang="en-US" sz="2400" dirty="0">
                <a:solidFill>
                  <a:srgbClr val="000000"/>
                </a:solidFill>
                <a:latin typeface="Gill Sans MT" panose="020B0502020104020203" pitchFamily="34" charset="0"/>
              </a:rPr>
              <a:t>:		Adoption of new Bylaw</a:t>
            </a:r>
            <a:endParaRPr lang="en-US" sz="2400" b="0" i="0" dirty="0">
              <a:solidFill>
                <a:srgbClr val="000000"/>
              </a:solidFill>
              <a:effectLst/>
              <a:latin typeface="Gill Sans MT" panose="020B0502020104020203" pitchFamily="34" charset="0"/>
            </a:endParaRPr>
          </a:p>
        </p:txBody>
      </p:sp>
    </p:spTree>
    <p:extLst>
      <p:ext uri="{BB962C8B-B14F-4D97-AF65-F5344CB8AC3E}">
        <p14:creationId xmlns:p14="http://schemas.microsoft.com/office/powerpoint/2010/main" val="707913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784C-C9F0-5D4A-B870-581FA1E0BF15}"/>
              </a:ext>
            </a:extLst>
          </p:cNvPr>
          <p:cNvSpPr>
            <a:spLocks noGrp="1"/>
          </p:cNvSpPr>
          <p:nvPr>
            <p:ph type="title"/>
          </p:nvPr>
        </p:nvSpPr>
        <p:spPr>
          <a:xfrm>
            <a:off x="831274" y="1177637"/>
            <a:ext cx="8676710" cy="1768764"/>
          </a:xfrm>
        </p:spPr>
        <p:txBody>
          <a:bodyPr/>
          <a:lstStyle/>
          <a:p>
            <a:r>
              <a:rPr lang="en-US" sz="5400"/>
              <a:t>Any questions or feedback?</a:t>
            </a:r>
            <a:br>
              <a:rPr lang="en-US" sz="5400"/>
            </a:br>
            <a:br>
              <a:rPr lang="en-US" sz="5400"/>
            </a:br>
            <a:endParaRPr lang="en-US" sz="5400">
              <a:cs typeface="Calibri"/>
            </a:endParaRPr>
          </a:p>
        </p:txBody>
      </p:sp>
      <p:pic>
        <p:nvPicPr>
          <p:cNvPr id="5" name="Graphic 4" descr="Questions outline">
            <a:extLst>
              <a:ext uri="{FF2B5EF4-FFF2-40B4-BE49-F238E27FC236}">
                <a16:creationId xmlns:a16="http://schemas.microsoft.com/office/drawing/2014/main" id="{E61D6B1E-0CD7-C8E3-C033-927BCA281F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28361" y="2946401"/>
            <a:ext cx="2682535" cy="2682535"/>
          </a:xfrm>
          <a:prstGeom prst="rect">
            <a:avLst/>
          </a:prstGeom>
        </p:spPr>
      </p:pic>
    </p:spTree>
    <p:extLst>
      <p:ext uri="{BB962C8B-B14F-4D97-AF65-F5344CB8AC3E}">
        <p14:creationId xmlns:p14="http://schemas.microsoft.com/office/powerpoint/2010/main" val="2471128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A841A-1A4F-3D41-AA08-693FFE65C272}"/>
              </a:ext>
            </a:extLst>
          </p:cNvPr>
          <p:cNvSpPr>
            <a:spLocks noGrp="1"/>
          </p:cNvSpPr>
          <p:nvPr>
            <p:ph type="title"/>
          </p:nvPr>
        </p:nvSpPr>
        <p:spPr>
          <a:xfrm>
            <a:off x="668238" y="494058"/>
            <a:ext cx="9221689" cy="1144534"/>
          </a:xfrm>
        </p:spPr>
        <p:txBody>
          <a:bodyPr/>
          <a:lstStyle/>
          <a:p>
            <a:r>
              <a:rPr lang="en-US" sz="4400" dirty="0">
                <a:latin typeface="Gill Sans MT" panose="020B0502020104020203" pitchFamily="34" charset="0"/>
              </a:rPr>
              <a:t>What we will cover today</a:t>
            </a:r>
          </a:p>
        </p:txBody>
      </p:sp>
      <p:sp>
        <p:nvSpPr>
          <p:cNvPr id="3" name="Content Placeholder 2">
            <a:extLst>
              <a:ext uri="{FF2B5EF4-FFF2-40B4-BE49-F238E27FC236}">
                <a16:creationId xmlns:a16="http://schemas.microsoft.com/office/drawing/2014/main" id="{890AC3E9-AF2A-B147-9A3B-14CF8E5F5025}"/>
              </a:ext>
            </a:extLst>
          </p:cNvPr>
          <p:cNvSpPr>
            <a:spLocks noGrp="1"/>
          </p:cNvSpPr>
          <p:nvPr>
            <p:ph sz="half" idx="1"/>
          </p:nvPr>
        </p:nvSpPr>
        <p:spPr>
          <a:xfrm>
            <a:off x="668238" y="1943392"/>
            <a:ext cx="9435882" cy="4427911"/>
          </a:xfrm>
        </p:spPr>
        <p:txBody>
          <a:bodyPr vert="horz" lIns="0" tIns="0" rIns="0" bIns="0" rtlCol="0" anchor="t">
            <a:noAutofit/>
          </a:bodyPr>
          <a:lstStyle/>
          <a:p>
            <a:pPr marL="514350" indent="-514350">
              <a:buFont typeface="+mj-lt"/>
              <a:buAutoNum type="arabicPeriod"/>
            </a:pPr>
            <a:r>
              <a:rPr lang="en-US" sz="2800" dirty="0">
                <a:latin typeface="Gill Sans MT" panose="020B0502020104020203" pitchFamily="34" charset="0"/>
              </a:rPr>
              <a:t>Freedom camping bylaws</a:t>
            </a:r>
          </a:p>
          <a:p>
            <a:pPr marL="514350" indent="-514350">
              <a:buFont typeface="+mj-lt"/>
              <a:buAutoNum type="arabicPeriod"/>
            </a:pPr>
            <a:r>
              <a:rPr lang="en-US" sz="2800" dirty="0">
                <a:latin typeface="Gill Sans MT" panose="020B0502020104020203" pitchFamily="34" charset="0"/>
              </a:rPr>
              <a:t>Changes to legislation</a:t>
            </a:r>
          </a:p>
          <a:p>
            <a:pPr marL="514350" indent="-514350">
              <a:buFont typeface="+mj-lt"/>
              <a:buAutoNum type="arabicPeriod"/>
            </a:pPr>
            <a:r>
              <a:rPr lang="en-US" sz="2800" dirty="0">
                <a:latin typeface="Gill Sans MT" panose="020B0502020104020203" pitchFamily="34" charset="0"/>
              </a:rPr>
              <a:t>The current bylaw review process</a:t>
            </a:r>
          </a:p>
          <a:p>
            <a:pPr marL="514350" indent="-514350">
              <a:buFont typeface="+mj-lt"/>
              <a:buAutoNum type="arabicPeriod"/>
            </a:pPr>
            <a:r>
              <a:rPr lang="en-US" sz="2800" dirty="0">
                <a:latin typeface="Gill Sans MT" panose="020B0502020104020203" pitchFamily="34" charset="0"/>
              </a:rPr>
              <a:t>Assessment of our current Bylaw areas</a:t>
            </a:r>
          </a:p>
          <a:p>
            <a:pPr marL="1486350" lvl="2" indent="-514350">
              <a:buFont typeface="Courier New" panose="02070309020205020404" pitchFamily="49" charset="0"/>
              <a:buChar char="o"/>
            </a:pPr>
            <a:r>
              <a:rPr lang="en-US" sz="2800" dirty="0">
                <a:latin typeface="Gill Sans MT" panose="020B0502020104020203" pitchFamily="34" charset="0"/>
              </a:rPr>
              <a:t>Discussion</a:t>
            </a:r>
          </a:p>
          <a:p>
            <a:pPr marL="514350" indent="-514350">
              <a:buFont typeface="+mj-lt"/>
              <a:buAutoNum type="arabicPeriod"/>
            </a:pPr>
            <a:r>
              <a:rPr lang="en-US" sz="2800" dirty="0">
                <a:latin typeface="Gill Sans MT" panose="020B0502020104020203" pitchFamily="34" charset="0"/>
              </a:rPr>
              <a:t>Early engagement results</a:t>
            </a:r>
          </a:p>
          <a:p>
            <a:pPr marL="1486350" lvl="2" indent="-514350">
              <a:buFont typeface="Courier New" panose="02070309020205020404" pitchFamily="49" charset="0"/>
              <a:buChar char="o"/>
            </a:pPr>
            <a:r>
              <a:rPr lang="en-US" sz="2800" dirty="0">
                <a:latin typeface="Gill Sans MT" panose="020B0502020104020203" pitchFamily="34" charset="0"/>
              </a:rPr>
              <a:t>Discussion</a:t>
            </a:r>
          </a:p>
          <a:p>
            <a:pPr marL="514350" indent="-514350">
              <a:buFont typeface="+mj-lt"/>
              <a:buAutoNum type="arabicPeriod"/>
            </a:pPr>
            <a:r>
              <a:rPr lang="en-US" sz="2800" dirty="0">
                <a:latin typeface="Gill Sans MT" panose="020B0502020104020203" pitchFamily="34" charset="0"/>
              </a:rPr>
              <a:t>Next steps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NZ" sz="2800" dirty="0"/>
          </a:p>
        </p:txBody>
      </p:sp>
      <p:pic>
        <p:nvPicPr>
          <p:cNvPr id="5" name="Graphic 4" descr="Chat with solid fill">
            <a:extLst>
              <a:ext uri="{FF2B5EF4-FFF2-40B4-BE49-F238E27FC236}">
                <a16:creationId xmlns:a16="http://schemas.microsoft.com/office/drawing/2014/main" id="{596E8B07-59AC-B45F-6E45-83B08D07BD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2531" y="3700147"/>
            <a:ext cx="914400" cy="914400"/>
          </a:xfrm>
          <a:prstGeom prst="rect">
            <a:avLst/>
          </a:prstGeom>
        </p:spPr>
      </p:pic>
      <p:pic>
        <p:nvPicPr>
          <p:cNvPr id="6" name="Graphic 5" descr="Chat with solid fill">
            <a:extLst>
              <a:ext uri="{FF2B5EF4-FFF2-40B4-BE49-F238E27FC236}">
                <a16:creationId xmlns:a16="http://schemas.microsoft.com/office/drawing/2014/main" id="{4ED9C821-0ED6-FABE-66B2-D8EE1AB700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2531" y="4719636"/>
            <a:ext cx="914400" cy="914400"/>
          </a:xfrm>
          <a:prstGeom prst="rect">
            <a:avLst/>
          </a:prstGeom>
        </p:spPr>
      </p:pic>
    </p:spTree>
    <p:extLst>
      <p:ext uri="{BB962C8B-B14F-4D97-AF65-F5344CB8AC3E}">
        <p14:creationId xmlns:p14="http://schemas.microsoft.com/office/powerpoint/2010/main" val="2328189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1BF22-1221-1E4D-AD3F-A0F468A5C7E9}"/>
              </a:ext>
            </a:extLst>
          </p:cNvPr>
          <p:cNvSpPr>
            <a:spLocks noGrp="1"/>
          </p:cNvSpPr>
          <p:nvPr>
            <p:ph type="ctrTitle"/>
          </p:nvPr>
        </p:nvSpPr>
        <p:spPr>
          <a:xfrm>
            <a:off x="703751" y="753758"/>
            <a:ext cx="9151739" cy="673134"/>
          </a:xfrm>
        </p:spPr>
        <p:txBody>
          <a:bodyPr>
            <a:normAutofit fontScale="90000"/>
          </a:bodyPr>
          <a:lstStyle/>
          <a:p>
            <a:r>
              <a:rPr lang="en-NZ" sz="5400" dirty="0">
                <a:solidFill>
                  <a:schemeClr val="bg1"/>
                </a:solidFill>
                <a:latin typeface="Gill Sans MT" panose="020B0502020104020203" pitchFamily="34" charset="0"/>
              </a:rPr>
              <a:t>Freedom camping bylaws</a:t>
            </a:r>
            <a:endParaRPr lang="en-US" sz="5400" dirty="0">
              <a:solidFill>
                <a:schemeClr val="bg1"/>
              </a:solidFill>
              <a:latin typeface="Gill Sans MT" panose="020B0502020104020203" pitchFamily="34" charset="0"/>
            </a:endParaRPr>
          </a:p>
        </p:txBody>
      </p:sp>
      <p:sp>
        <p:nvSpPr>
          <p:cNvPr id="3" name="Subtitle 2">
            <a:extLst>
              <a:ext uri="{FF2B5EF4-FFF2-40B4-BE49-F238E27FC236}">
                <a16:creationId xmlns:a16="http://schemas.microsoft.com/office/drawing/2014/main" id="{9362B3E2-3517-334F-8022-D645B5375514}"/>
              </a:ext>
            </a:extLst>
          </p:cNvPr>
          <p:cNvSpPr>
            <a:spLocks noGrp="1"/>
          </p:cNvSpPr>
          <p:nvPr>
            <p:ph type="subTitle" idx="1"/>
          </p:nvPr>
        </p:nvSpPr>
        <p:spPr>
          <a:xfrm>
            <a:off x="738188" y="1658548"/>
            <a:ext cx="9249874" cy="4943958"/>
          </a:xfrm>
        </p:spPr>
        <p:txBody>
          <a:bodyPr vert="horz" lIns="0" tIns="0" rIns="0" bIns="0" rtlCol="0" anchor="t">
            <a:noAutofit/>
          </a:bodyPr>
          <a:lstStyle/>
          <a:p>
            <a:endParaRPr lang="en-AU" sz="2800" dirty="0">
              <a:cs typeface="Calibri"/>
            </a:endParaRPr>
          </a:p>
          <a:p>
            <a:pPr marL="457200" indent="-457200">
              <a:buFont typeface="Arial" panose="020B0604020202020204" pitchFamily="34" charset="0"/>
              <a:buChar char="•"/>
            </a:pPr>
            <a:endParaRPr lang="en-AU" sz="2800" dirty="0"/>
          </a:p>
          <a:p>
            <a:pPr marL="457200" indent="-457200">
              <a:buFont typeface="Arial" panose="020B0604020202020204" pitchFamily="34" charset="0"/>
              <a:buChar char="•"/>
            </a:pPr>
            <a:endParaRPr lang="en-US" sz="2800" dirty="0"/>
          </a:p>
        </p:txBody>
      </p:sp>
      <p:sp>
        <p:nvSpPr>
          <p:cNvPr id="5" name="TextBox 4">
            <a:extLst>
              <a:ext uri="{FF2B5EF4-FFF2-40B4-BE49-F238E27FC236}">
                <a16:creationId xmlns:a16="http://schemas.microsoft.com/office/drawing/2014/main" id="{19CBF734-F8C2-DB95-3574-52D66F6D4661}"/>
              </a:ext>
            </a:extLst>
          </p:cNvPr>
          <p:cNvSpPr txBox="1"/>
          <p:nvPr/>
        </p:nvSpPr>
        <p:spPr>
          <a:xfrm>
            <a:off x="605238" y="1576397"/>
            <a:ext cx="9151739" cy="6001643"/>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Gill Sans MT" panose="020B0502020104020203" pitchFamily="34" charset="0"/>
              </a:rPr>
              <a:t>The Freedom Camping Act 2011 (the Act) is key legislation for freedom camping bylaws</a:t>
            </a:r>
          </a:p>
          <a:p>
            <a:pPr marL="342900" indent="-342900">
              <a:buFont typeface="Arial" panose="020B0604020202020204" pitchFamily="34" charset="0"/>
              <a:buChar char="•"/>
            </a:pPr>
            <a:endParaRPr lang="en-US" sz="2400" dirty="0">
              <a:latin typeface="Gill Sans MT" panose="020B0502020104020203" pitchFamily="34" charset="0"/>
            </a:endParaRPr>
          </a:p>
          <a:p>
            <a:pPr marL="342900" indent="-342900">
              <a:buFont typeface="Arial" panose="020B0604020202020204" pitchFamily="34" charset="0"/>
              <a:buChar char="•"/>
            </a:pPr>
            <a:r>
              <a:rPr lang="en-US" sz="2400" dirty="0">
                <a:latin typeface="Gill Sans MT" panose="020B0502020104020203" pitchFamily="34" charset="0"/>
              </a:rPr>
              <a:t>The Act establishes that freedom camping is: </a:t>
            </a:r>
          </a:p>
          <a:p>
            <a:pPr marL="800100" lvl="1" indent="-342900">
              <a:buFont typeface="Courier New" panose="02070309020205020404" pitchFamily="49" charset="0"/>
              <a:buChar char="o"/>
            </a:pPr>
            <a:r>
              <a:rPr lang="en-US" sz="2400" dirty="0">
                <a:latin typeface="Gill Sans MT" panose="020B0502020104020203" pitchFamily="34" charset="0"/>
              </a:rPr>
              <a:t>permitted by default on local authority land (land that councils control/manage) </a:t>
            </a:r>
          </a:p>
          <a:p>
            <a:pPr marL="800100" lvl="1" indent="-342900">
              <a:buFont typeface="Courier New" panose="02070309020205020404" pitchFamily="49" charset="0"/>
              <a:buChar char="o"/>
            </a:pPr>
            <a:r>
              <a:rPr lang="en-US" sz="2400" dirty="0">
                <a:latin typeface="Gill Sans MT" panose="020B0502020104020203" pitchFamily="34" charset="0"/>
              </a:rPr>
              <a:t>cannot be ‘blanket banned’</a:t>
            </a:r>
          </a:p>
          <a:p>
            <a:pPr marL="800100" lvl="1" indent="-342900">
              <a:buFont typeface="Courier New" panose="02070309020205020404" pitchFamily="49" charset="0"/>
              <a:buChar char="o"/>
            </a:pPr>
            <a:endParaRPr lang="en-US" sz="2400" dirty="0">
              <a:latin typeface="Gill Sans MT" panose="020B0502020104020203" pitchFamily="34" charset="0"/>
            </a:endParaRPr>
          </a:p>
          <a:p>
            <a:pPr marL="342900" indent="-342900">
              <a:buFont typeface="Arial" panose="020B0604020202020204" pitchFamily="34" charset="0"/>
              <a:buChar char="•"/>
            </a:pPr>
            <a:r>
              <a:rPr lang="en-US" sz="2400" dirty="0">
                <a:latin typeface="Gill Sans MT" panose="020B0502020104020203" pitchFamily="34" charset="0"/>
              </a:rPr>
              <a:t>Freedom camping is…</a:t>
            </a:r>
          </a:p>
          <a:p>
            <a:pPr lvl="1"/>
            <a:r>
              <a:rPr lang="en-NZ" i="1" dirty="0">
                <a:latin typeface="Gill Sans MT" panose="020B0502020104020203" pitchFamily="34" charset="0"/>
                <a:ea typeface="Gustan-Book"/>
                <a:cs typeface="Times New Roman" panose="02020603050405020304" pitchFamily="18" charset="0"/>
              </a:rPr>
              <a:t>…c</a:t>
            </a:r>
            <a:r>
              <a:rPr lang="en-NZ" i="1" dirty="0">
                <a:effectLst/>
                <a:latin typeface="Gill Sans MT" panose="020B0502020104020203" pitchFamily="34" charset="0"/>
                <a:ea typeface="Gustan-Book"/>
                <a:cs typeface="Times New Roman" panose="02020603050405020304" pitchFamily="18" charset="0"/>
              </a:rPr>
              <a:t>amping within 200 metres of a motor vehicle accessible area or the mean low-water springs line of any sea or harbour, or on or within 200 metres of a formed road or a Great Walks Track, using one of more of the following:</a:t>
            </a:r>
            <a:endParaRPr lang="en-NZ" i="1"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800100" lvl="1" indent="-342900" fontAlgn="base">
              <a:buFont typeface="Symbol" panose="05050102010706020507" pitchFamily="18" charset="2"/>
              <a:buChar char=""/>
            </a:pPr>
            <a:r>
              <a:rPr lang="en-NZ" i="1" dirty="0">
                <a:effectLst/>
                <a:latin typeface="Gill Sans MT" panose="020B0502020104020203" pitchFamily="34" charset="0"/>
                <a:ea typeface="Times New Roman" panose="02020603050405020304" pitchFamily="18" charset="0"/>
              </a:rPr>
              <a:t>a tent or other temporary structure</a:t>
            </a:r>
          </a:p>
          <a:p>
            <a:pPr marL="800100" lvl="1" indent="-342900" fontAlgn="base">
              <a:buFont typeface="Symbol" panose="05050102010706020507" pitchFamily="18" charset="2"/>
              <a:buChar char=""/>
            </a:pPr>
            <a:r>
              <a:rPr lang="en-NZ" i="1" dirty="0">
                <a:effectLst/>
                <a:latin typeface="Gill Sans MT" panose="020B0502020104020203" pitchFamily="34" charset="0"/>
                <a:ea typeface="Times New Roman" panose="02020603050405020304" pitchFamily="18" charset="0"/>
              </a:rPr>
              <a:t>a caravan, or</a:t>
            </a:r>
          </a:p>
          <a:p>
            <a:pPr marL="800100" lvl="1" indent="-342900" fontAlgn="base">
              <a:buFont typeface="Symbol" panose="05050102010706020507" pitchFamily="18" charset="2"/>
              <a:buChar char=""/>
            </a:pPr>
            <a:r>
              <a:rPr lang="en-NZ" i="1" dirty="0">
                <a:effectLst/>
                <a:latin typeface="Gill Sans MT" panose="020B0502020104020203" pitchFamily="34" charset="0"/>
                <a:ea typeface="Times New Roman" panose="02020603050405020304" pitchFamily="18" charset="0"/>
              </a:rPr>
              <a:t>a car, campervan, house truck, or other motor vehicle.</a:t>
            </a:r>
          </a:p>
          <a:p>
            <a:pPr lvl="1"/>
            <a:r>
              <a:rPr lang="en-NZ" i="1" dirty="0">
                <a:effectLst/>
                <a:latin typeface="Gill Sans MT" panose="020B0502020104020203" pitchFamily="34" charset="0"/>
                <a:ea typeface="Gustan-Book"/>
                <a:cs typeface="Times New Roman" panose="02020603050405020304" pitchFamily="18" charset="0"/>
              </a:rPr>
              <a:t>It does not include staying at a camping ground, temporary or short-term parking of a motor vehicle, day trips, or resting or sleeping at the roadside to avoid driver fatigue.</a:t>
            </a:r>
            <a:endParaRPr lang="en-NZ" i="1" dirty="0">
              <a:effectLst/>
              <a:latin typeface="Gill Sans MT" panose="020B0502020104020203" pitchFamily="34" charset="0"/>
              <a:ea typeface="Times New Roman" panose="02020603050405020304" pitchFamily="18" charset="0"/>
              <a:cs typeface="Times New Roman" panose="02020603050405020304" pitchFamily="18" charset="0"/>
            </a:endParaRPr>
          </a:p>
          <a:p>
            <a:endParaRPr lang="en-US" sz="2400" dirty="0">
              <a:latin typeface="Gill Sans MT" panose="020B0502020104020203" pitchFamily="34" charset="0"/>
            </a:endParaRPr>
          </a:p>
        </p:txBody>
      </p:sp>
    </p:spTree>
    <p:extLst>
      <p:ext uri="{BB962C8B-B14F-4D97-AF65-F5344CB8AC3E}">
        <p14:creationId xmlns:p14="http://schemas.microsoft.com/office/powerpoint/2010/main" val="2165079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A12A7F-8977-884B-94B3-F97B074B77DA}"/>
              </a:ext>
            </a:extLst>
          </p:cNvPr>
          <p:cNvSpPr>
            <a:spLocks noGrp="1"/>
          </p:cNvSpPr>
          <p:nvPr>
            <p:ph idx="1"/>
          </p:nvPr>
        </p:nvSpPr>
        <p:spPr>
          <a:xfrm>
            <a:off x="510988" y="1675379"/>
            <a:ext cx="9776012" cy="5088492"/>
          </a:xfrm>
        </p:spPr>
        <p:txBody>
          <a:bodyPr vert="horz" lIns="0" tIns="0" rIns="0" bIns="0" rtlCol="0" anchor="t">
            <a:noAutofit/>
          </a:bodyPr>
          <a:lstStyle/>
          <a:p>
            <a:pPr algn="just"/>
            <a:endParaRPr lang="en-US" sz="1100" dirty="0"/>
          </a:p>
          <a:p>
            <a:pPr algn="just"/>
            <a:endParaRPr lang="en-US" sz="2400" i="0" dirty="0">
              <a:effectLst/>
            </a:endParaRPr>
          </a:p>
          <a:p>
            <a:pPr marL="342900" indent="-342900" algn="just">
              <a:buFont typeface="Arial" panose="020B0604020202020204" pitchFamily="34" charset="0"/>
              <a:buChar char="•"/>
            </a:pPr>
            <a:endParaRPr lang="en-US" sz="2400" i="0" dirty="0">
              <a:effectLst/>
            </a:endParaRPr>
          </a:p>
          <a:p>
            <a:pPr algn="just"/>
            <a:endParaRPr lang="en-US" sz="2400" dirty="0"/>
          </a:p>
          <a:p>
            <a:pPr marL="342900" indent="-342900">
              <a:buFont typeface="Arial" panose="020B0604020202020204" pitchFamily="34" charset="0"/>
              <a:buChar char="•"/>
            </a:pPr>
            <a:endParaRPr lang="en-US" sz="2400" dirty="0">
              <a:cs typeface="Calibri"/>
            </a:endParaRPr>
          </a:p>
        </p:txBody>
      </p:sp>
      <p:sp>
        <p:nvSpPr>
          <p:cNvPr id="6" name="Title 1">
            <a:extLst>
              <a:ext uri="{FF2B5EF4-FFF2-40B4-BE49-F238E27FC236}">
                <a16:creationId xmlns:a16="http://schemas.microsoft.com/office/drawing/2014/main" id="{70C949CE-B90B-D514-42C0-06CDDE614097}"/>
              </a:ext>
            </a:extLst>
          </p:cNvPr>
          <p:cNvSpPr txBox="1">
            <a:spLocks/>
          </p:cNvSpPr>
          <p:nvPr/>
        </p:nvSpPr>
        <p:spPr>
          <a:xfrm>
            <a:off x="742530" y="804676"/>
            <a:ext cx="9171955" cy="671373"/>
          </a:xfrm>
          <a:prstGeom prst="rect">
            <a:avLst/>
          </a:prstGeom>
        </p:spPr>
        <p:txBody>
          <a:bodyPr vert="horz" lIns="0" tIns="0" rIns="0" bIns="0" rtlCol="0" anchor="ctr">
            <a:normAutofit fontScale="90000" lnSpcReduction="10000"/>
          </a:bodyPr>
          <a:lstStyle>
            <a:lvl1pPr algn="l" defTabSz="1007943" rtl="0" eaLnBrk="1" latinLnBrk="0" hangingPunct="1">
              <a:lnSpc>
                <a:spcPct val="90000"/>
              </a:lnSpc>
              <a:spcBef>
                <a:spcPct val="0"/>
              </a:spcBef>
              <a:buNone/>
              <a:defRPr sz="2800" b="1" kern="1200">
                <a:solidFill>
                  <a:schemeClr val="tx2"/>
                </a:solidFill>
                <a:latin typeface="+mn-lt"/>
                <a:ea typeface="+mj-ea"/>
                <a:cs typeface="+mj-cs"/>
              </a:defRPr>
            </a:lvl1pPr>
          </a:lstStyle>
          <a:p>
            <a:r>
              <a:rPr lang="en-NZ" sz="5400" dirty="0">
                <a:latin typeface="Gill Sans MT" panose="020B0502020104020203" pitchFamily="34" charset="0"/>
              </a:rPr>
              <a:t>Freedom Camping Bylaws</a:t>
            </a:r>
            <a:endParaRPr lang="en-US" sz="5400" dirty="0">
              <a:latin typeface="Gill Sans MT" panose="020B0502020104020203" pitchFamily="34" charset="0"/>
            </a:endParaRPr>
          </a:p>
        </p:txBody>
      </p:sp>
      <p:sp>
        <p:nvSpPr>
          <p:cNvPr id="7" name="TextBox 6">
            <a:extLst>
              <a:ext uri="{FF2B5EF4-FFF2-40B4-BE49-F238E27FC236}">
                <a16:creationId xmlns:a16="http://schemas.microsoft.com/office/drawing/2014/main" id="{ADD506B8-695A-C2D3-AE74-6031B236BEB0}"/>
              </a:ext>
            </a:extLst>
          </p:cNvPr>
          <p:cNvSpPr txBox="1"/>
          <p:nvPr/>
        </p:nvSpPr>
        <p:spPr>
          <a:xfrm>
            <a:off x="742530" y="1675379"/>
            <a:ext cx="9171955" cy="5249209"/>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Gill Sans MT" panose="020B0502020104020203" pitchFamily="34" charset="0"/>
              </a:rPr>
              <a:t>Freedom camping bylaws identify areas where freedom camping is prohibited and restricted</a:t>
            </a:r>
          </a:p>
          <a:p>
            <a:pPr marL="342900" indent="-342900">
              <a:buFont typeface="Arial" panose="020B0604020202020204" pitchFamily="34" charset="0"/>
              <a:buChar char="•"/>
            </a:pPr>
            <a:endParaRPr lang="en-US" sz="2400" dirty="0">
              <a:latin typeface="Gill Sans MT" panose="020B0502020104020203" pitchFamily="34" charset="0"/>
            </a:endParaRPr>
          </a:p>
          <a:p>
            <a:pPr marL="342900" indent="-342900">
              <a:buFont typeface="Arial" panose="020B0604020202020204" pitchFamily="34" charset="0"/>
              <a:buChar char="•"/>
            </a:pPr>
            <a:r>
              <a:rPr lang="en-US" sz="2400" dirty="0">
                <a:latin typeface="Gill Sans MT" panose="020B0502020104020203" pitchFamily="34" charset="0"/>
              </a:rPr>
              <a:t>The Act (section 11(2)) says councils can only prohibit or restrict freedom camping in an area if this is necessary to: </a:t>
            </a:r>
          </a:p>
          <a:p>
            <a:pPr marL="914400" lvl="1" indent="-457200">
              <a:buFont typeface="+mj-lt"/>
              <a:buAutoNum type="alphaLcParenR"/>
            </a:pPr>
            <a:r>
              <a:rPr lang="en-US" sz="2400" b="1" dirty="0">
                <a:latin typeface="Gill Sans MT" panose="020B0502020104020203" pitchFamily="34" charset="0"/>
              </a:rPr>
              <a:t>Protect areas </a:t>
            </a:r>
            <a:r>
              <a:rPr lang="en-US" sz="2400" dirty="0">
                <a:latin typeface="Gill Sans MT" panose="020B0502020104020203" pitchFamily="34" charset="0"/>
              </a:rPr>
              <a:t>that are environmentally or culturally sensitive  </a:t>
            </a:r>
          </a:p>
          <a:p>
            <a:pPr marL="914400" lvl="1" indent="-457200">
              <a:buFont typeface="+mj-lt"/>
              <a:buAutoNum type="alphaLcParenR"/>
            </a:pPr>
            <a:r>
              <a:rPr lang="en-US" sz="2400" b="1" dirty="0">
                <a:latin typeface="Gill Sans MT" panose="020B0502020104020203" pitchFamily="34" charset="0"/>
              </a:rPr>
              <a:t>Protect health and safety </a:t>
            </a:r>
            <a:r>
              <a:rPr lang="en-US" sz="2400" dirty="0">
                <a:latin typeface="Gill Sans MT" panose="020B0502020104020203" pitchFamily="34" charset="0"/>
              </a:rPr>
              <a:t>to keep freedom campers and other visitors to an area safe  </a:t>
            </a:r>
          </a:p>
          <a:p>
            <a:pPr marL="914400" lvl="1" indent="-457200">
              <a:buFont typeface="+mj-lt"/>
              <a:buAutoNum type="alphaLcParenR"/>
            </a:pPr>
            <a:r>
              <a:rPr lang="en-US" sz="2400" b="1" dirty="0">
                <a:latin typeface="Gill Sans MT" panose="020B0502020104020203" pitchFamily="34" charset="0"/>
              </a:rPr>
              <a:t>Protect access to the area </a:t>
            </a:r>
            <a:r>
              <a:rPr lang="en-US" sz="2400" dirty="0">
                <a:latin typeface="Gill Sans MT" panose="020B0502020104020203" pitchFamily="34" charset="0"/>
              </a:rPr>
              <a:t>where the presence of freedom campers would block access or could damage infrastructure</a:t>
            </a:r>
          </a:p>
          <a:p>
            <a:pPr marL="742950" lvl="1" indent="-285750">
              <a:buFont typeface="Arial" panose="020B0604020202020204" pitchFamily="34" charset="0"/>
              <a:buChar char="•"/>
            </a:pPr>
            <a:endParaRPr lang="en-US" sz="2400" dirty="0">
              <a:latin typeface="Gill Sans MT" panose="020B0502020104020203" pitchFamily="34" charset="0"/>
            </a:endParaRPr>
          </a:p>
          <a:p>
            <a:pPr marL="285750" indent="-285750">
              <a:buFont typeface="Arial" panose="020B0604020202020204" pitchFamily="34" charset="0"/>
              <a:buChar char="•"/>
            </a:pPr>
            <a:r>
              <a:rPr lang="en-US" sz="2400" dirty="0">
                <a:latin typeface="Gill Sans MT" panose="020B0502020104020203" pitchFamily="34" charset="0"/>
              </a:rPr>
              <a:t>Freedom camping bylaws are limited to what they can consider under the Act – other instruments address issues such as parking,</a:t>
            </a:r>
            <a:r>
              <a:rPr lang="en-US" sz="2400" b="1" dirty="0">
                <a:latin typeface="Gill Sans MT" panose="020B0502020104020203" pitchFamily="34" charset="0"/>
              </a:rPr>
              <a:t> </a:t>
            </a:r>
            <a:r>
              <a:rPr lang="en-US" sz="2400" dirty="0">
                <a:latin typeface="Gill Sans MT" panose="020B0502020104020203" pitchFamily="34" charset="0"/>
              </a:rPr>
              <a:t>antisocial </a:t>
            </a:r>
            <a:r>
              <a:rPr lang="en-US" sz="2400" dirty="0" err="1">
                <a:latin typeface="Gill Sans MT" panose="020B0502020104020203" pitchFamily="34" charset="0"/>
              </a:rPr>
              <a:t>behaviour</a:t>
            </a:r>
            <a:r>
              <a:rPr lang="en-US" sz="2400" dirty="0">
                <a:latin typeface="Gill Sans MT" panose="020B0502020104020203" pitchFamily="34" charset="0"/>
              </a:rPr>
              <a:t>, litter, fires, alcohol</a:t>
            </a:r>
          </a:p>
        </p:txBody>
      </p:sp>
    </p:spTree>
    <p:extLst>
      <p:ext uri="{BB962C8B-B14F-4D97-AF65-F5344CB8AC3E}">
        <p14:creationId xmlns:p14="http://schemas.microsoft.com/office/powerpoint/2010/main" val="4255724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1BF22-1221-1E4D-AD3F-A0F468A5C7E9}"/>
              </a:ext>
            </a:extLst>
          </p:cNvPr>
          <p:cNvSpPr>
            <a:spLocks noGrp="1"/>
          </p:cNvSpPr>
          <p:nvPr>
            <p:ph type="ctrTitle"/>
          </p:nvPr>
        </p:nvSpPr>
        <p:spPr>
          <a:xfrm>
            <a:off x="703751" y="753758"/>
            <a:ext cx="9151739" cy="673134"/>
          </a:xfrm>
        </p:spPr>
        <p:txBody>
          <a:bodyPr>
            <a:normAutofit fontScale="90000"/>
          </a:bodyPr>
          <a:lstStyle/>
          <a:p>
            <a:r>
              <a:rPr lang="en-NZ" sz="5400" dirty="0">
                <a:solidFill>
                  <a:schemeClr val="bg1"/>
                </a:solidFill>
                <a:latin typeface="Gill Sans MT" panose="020B0502020104020203" pitchFamily="34" charset="0"/>
              </a:rPr>
              <a:t>Changes to legislation</a:t>
            </a:r>
            <a:endParaRPr lang="en-US" sz="5400" dirty="0">
              <a:solidFill>
                <a:schemeClr val="bg1"/>
              </a:solidFill>
              <a:latin typeface="Gill Sans MT" panose="020B0502020104020203" pitchFamily="34" charset="0"/>
            </a:endParaRPr>
          </a:p>
        </p:txBody>
      </p:sp>
      <p:sp>
        <p:nvSpPr>
          <p:cNvPr id="3" name="Subtitle 2">
            <a:extLst>
              <a:ext uri="{FF2B5EF4-FFF2-40B4-BE49-F238E27FC236}">
                <a16:creationId xmlns:a16="http://schemas.microsoft.com/office/drawing/2014/main" id="{9362B3E2-3517-334F-8022-D645B5375514}"/>
              </a:ext>
            </a:extLst>
          </p:cNvPr>
          <p:cNvSpPr>
            <a:spLocks noGrp="1"/>
          </p:cNvSpPr>
          <p:nvPr>
            <p:ph type="subTitle" idx="1"/>
          </p:nvPr>
        </p:nvSpPr>
        <p:spPr>
          <a:xfrm>
            <a:off x="738188" y="1658548"/>
            <a:ext cx="9249874" cy="4943958"/>
          </a:xfrm>
        </p:spPr>
        <p:txBody>
          <a:bodyPr vert="horz" lIns="0" tIns="0" rIns="0" bIns="0" rtlCol="0" anchor="t">
            <a:noAutofit/>
          </a:bodyPr>
          <a:lstStyle/>
          <a:p>
            <a:endParaRPr lang="en-AU" sz="2800" dirty="0">
              <a:cs typeface="Calibri"/>
            </a:endParaRPr>
          </a:p>
          <a:p>
            <a:pPr marL="457200" indent="-457200">
              <a:buFont typeface="Arial" panose="020B0604020202020204" pitchFamily="34" charset="0"/>
              <a:buChar char="•"/>
            </a:pPr>
            <a:endParaRPr lang="en-AU" sz="2800" dirty="0"/>
          </a:p>
          <a:p>
            <a:pPr marL="457200" indent="-457200">
              <a:buFont typeface="Arial" panose="020B0604020202020204" pitchFamily="34" charset="0"/>
              <a:buChar char="•"/>
            </a:pPr>
            <a:endParaRPr lang="en-US" sz="2800" dirty="0"/>
          </a:p>
        </p:txBody>
      </p:sp>
      <p:sp>
        <p:nvSpPr>
          <p:cNvPr id="4" name="TextBox 3">
            <a:extLst>
              <a:ext uri="{FF2B5EF4-FFF2-40B4-BE49-F238E27FC236}">
                <a16:creationId xmlns:a16="http://schemas.microsoft.com/office/drawing/2014/main" id="{CE35BBD1-52B0-E669-A0BC-EEE83860D71C}"/>
              </a:ext>
            </a:extLst>
          </p:cNvPr>
          <p:cNvSpPr txBox="1"/>
          <p:nvPr/>
        </p:nvSpPr>
        <p:spPr>
          <a:xfrm>
            <a:off x="703750" y="1658548"/>
            <a:ext cx="9151739" cy="5632311"/>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Gill Sans MT" panose="020B0502020104020203" pitchFamily="34" charset="0"/>
              </a:rPr>
              <a:t>New Bill proposed in 2022 passed through Parliament on 31 May 2023 – now awaiting royal assent </a:t>
            </a:r>
          </a:p>
          <a:p>
            <a:pPr marL="342900" indent="-342900">
              <a:buFont typeface="Arial" panose="020B0604020202020204" pitchFamily="34" charset="0"/>
              <a:buChar char="•"/>
            </a:pPr>
            <a:r>
              <a:rPr lang="en-US" sz="2400" dirty="0">
                <a:latin typeface="Gill Sans MT" panose="020B0502020104020203" pitchFamily="34" charset="0"/>
              </a:rPr>
              <a:t>Key changes include:</a:t>
            </a:r>
          </a:p>
          <a:p>
            <a:pPr marL="800100" lvl="1" indent="-342900">
              <a:buFont typeface="Arial" panose="020B0604020202020204" pitchFamily="34" charset="0"/>
              <a:buChar char="•"/>
            </a:pPr>
            <a:r>
              <a:rPr lang="en-GB" sz="2400" dirty="0">
                <a:latin typeface="Gill Sans MT" panose="020B0502020104020203" pitchFamily="34" charset="0"/>
              </a:rPr>
              <a:t>Change to the certified self-contained standard to require a fixed toilet</a:t>
            </a:r>
          </a:p>
          <a:p>
            <a:pPr marL="800100" lvl="1" indent="-342900">
              <a:buFont typeface="Arial" panose="020B0604020202020204" pitchFamily="34" charset="0"/>
              <a:buChar char="•"/>
            </a:pPr>
            <a:r>
              <a:rPr lang="en-GB" sz="2400" dirty="0">
                <a:latin typeface="Gill Sans MT" panose="020B0502020104020203" pitchFamily="34" charset="0"/>
              </a:rPr>
              <a:t>All vehicle-based freedom campers will need to be in a </a:t>
            </a:r>
            <a:r>
              <a:rPr lang="en-GB" sz="2400" b="1" dirty="0">
                <a:latin typeface="Gill Sans MT" panose="020B0502020104020203" pitchFamily="34" charset="0"/>
              </a:rPr>
              <a:t>certified self-contained vehicle</a:t>
            </a:r>
            <a:r>
              <a:rPr lang="en-GB" sz="2400" dirty="0">
                <a:latin typeface="Gill Sans MT" panose="020B0502020104020203" pitchFamily="34" charset="0"/>
              </a:rPr>
              <a:t> to stay overnight on land managed by local councils</a:t>
            </a:r>
          </a:p>
          <a:p>
            <a:pPr marL="800100" lvl="1" indent="-342900">
              <a:buFont typeface="Arial" panose="020B0604020202020204" pitchFamily="34" charset="0"/>
              <a:buChar char="•"/>
            </a:pPr>
            <a:r>
              <a:rPr lang="en-GB" sz="2400" dirty="0">
                <a:latin typeface="Gill Sans MT" panose="020B0502020104020203" pitchFamily="34" charset="0"/>
              </a:rPr>
              <a:t>Updated infringement system allowing for different tiers of fines depending on the nature of the infringement </a:t>
            </a:r>
          </a:p>
          <a:p>
            <a:pPr marL="800100" lvl="1" indent="-342900">
              <a:buFont typeface="Arial" panose="020B0604020202020204" pitchFamily="34" charset="0"/>
              <a:buChar char="•"/>
            </a:pPr>
            <a:r>
              <a:rPr lang="en-US" sz="2400" dirty="0">
                <a:latin typeface="Gill Sans MT" panose="020B0502020104020203" pitchFamily="34" charset="0"/>
              </a:rPr>
              <a:t>Clearer direction that the definition of freedom camping does not capture homelessness</a:t>
            </a:r>
          </a:p>
          <a:p>
            <a:pPr marL="342900" indent="-342900">
              <a:buFont typeface="Arial" panose="020B0604020202020204" pitchFamily="34" charset="0"/>
              <a:buChar char="•"/>
            </a:pPr>
            <a:r>
              <a:rPr lang="en-US" sz="2400" dirty="0">
                <a:latin typeface="Gill Sans MT" panose="020B0502020104020203" pitchFamily="34" charset="0"/>
              </a:rPr>
              <a:t>MBIE is still working through releasing accompanying advice for councils, however, communications indicate there will a transition period of up to two years </a:t>
            </a:r>
          </a:p>
        </p:txBody>
      </p:sp>
    </p:spTree>
    <p:extLst>
      <p:ext uri="{BB962C8B-B14F-4D97-AF65-F5344CB8AC3E}">
        <p14:creationId xmlns:p14="http://schemas.microsoft.com/office/powerpoint/2010/main" val="3348283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8867D-D23A-E246-96DE-94C7578D226B}"/>
              </a:ext>
            </a:extLst>
          </p:cNvPr>
          <p:cNvSpPr>
            <a:spLocks noGrp="1"/>
          </p:cNvSpPr>
          <p:nvPr>
            <p:ph type="title"/>
          </p:nvPr>
        </p:nvSpPr>
        <p:spPr>
          <a:xfrm>
            <a:off x="510988" y="409692"/>
            <a:ext cx="9776012" cy="1144534"/>
          </a:xfrm>
        </p:spPr>
        <p:txBody>
          <a:bodyPr/>
          <a:lstStyle/>
          <a:p>
            <a:r>
              <a:rPr lang="en-NZ" sz="4400" dirty="0">
                <a:latin typeface="Gill Sans MT" panose="020B0502020104020203" pitchFamily="34" charset="0"/>
              </a:rPr>
              <a:t>Bylaw review process to date</a:t>
            </a:r>
            <a:endParaRPr lang="en-US" sz="4400" dirty="0">
              <a:latin typeface="Gill Sans MT" panose="020B0502020104020203" pitchFamily="34" charset="0"/>
            </a:endParaRPr>
          </a:p>
        </p:txBody>
      </p:sp>
      <p:sp>
        <p:nvSpPr>
          <p:cNvPr id="3" name="Content Placeholder 2">
            <a:extLst>
              <a:ext uri="{FF2B5EF4-FFF2-40B4-BE49-F238E27FC236}">
                <a16:creationId xmlns:a16="http://schemas.microsoft.com/office/drawing/2014/main" id="{2BA12A7F-8977-884B-94B3-F97B074B77DA}"/>
              </a:ext>
            </a:extLst>
          </p:cNvPr>
          <p:cNvSpPr>
            <a:spLocks noGrp="1"/>
          </p:cNvSpPr>
          <p:nvPr>
            <p:ph idx="1"/>
          </p:nvPr>
        </p:nvSpPr>
        <p:spPr>
          <a:xfrm>
            <a:off x="510988" y="1675379"/>
            <a:ext cx="9468754" cy="5088492"/>
          </a:xfrm>
        </p:spPr>
        <p:txBody>
          <a:bodyPr vert="horz" lIns="0" tIns="0" rIns="0" bIns="0" rtlCol="0" anchor="t">
            <a:noAutofit/>
          </a:bodyPr>
          <a:lstStyle/>
          <a:p>
            <a:pPr algn="just"/>
            <a:endParaRPr lang="en-US" sz="2400" dirty="0"/>
          </a:p>
          <a:p>
            <a:pPr marL="342900" indent="-342900" algn="just">
              <a:buFont typeface="Arial" panose="020B0604020202020204" pitchFamily="34" charset="0"/>
              <a:buChar char="•"/>
            </a:pPr>
            <a:r>
              <a:rPr lang="en-US" sz="2400" i="0" dirty="0">
                <a:effectLst/>
                <a:latin typeface="Gill Sans MT" panose="020B0502020104020203" pitchFamily="34" charset="0"/>
              </a:rPr>
              <a:t>Our current 2016 Bylaw was due for review in 2021, and </a:t>
            </a:r>
            <a:r>
              <a:rPr lang="en-US" sz="2400" dirty="0">
                <a:latin typeface="Gill Sans MT" panose="020B0502020104020203" pitchFamily="34" charset="0"/>
              </a:rPr>
              <a:t>will automatically revoke by 17 October 2023 as per the LGA 2002</a:t>
            </a:r>
          </a:p>
          <a:p>
            <a:pPr marL="342900" indent="-342900" algn="just">
              <a:buFont typeface="Arial" panose="020B0604020202020204" pitchFamily="34" charset="0"/>
              <a:buChar char="•"/>
            </a:pPr>
            <a:r>
              <a:rPr lang="en-US" sz="2400" dirty="0">
                <a:latin typeface="Gill Sans MT" panose="020B0502020104020203" pitchFamily="34" charset="0"/>
              </a:rPr>
              <a:t>Current r</a:t>
            </a:r>
            <a:r>
              <a:rPr lang="en-US" sz="2400" i="0" dirty="0">
                <a:effectLst/>
                <a:latin typeface="Gill Sans MT" panose="020B0502020104020203" pitchFamily="34" charset="0"/>
              </a:rPr>
              <a:t>eview initiated in 2022 – so a new bylaw is required to be made</a:t>
            </a:r>
          </a:p>
          <a:p>
            <a:pPr marL="342900" indent="-342900" algn="just">
              <a:buFont typeface="Arial" panose="020B0604020202020204" pitchFamily="34" charset="0"/>
              <a:buChar char="•"/>
            </a:pPr>
            <a:r>
              <a:rPr lang="en-US" sz="2400" dirty="0">
                <a:latin typeface="Gill Sans MT" panose="020B0502020104020203" pitchFamily="34" charset="0"/>
              </a:rPr>
              <a:t>Workshop held in September 2022 with Council to provide initial direction to the review</a:t>
            </a:r>
          </a:p>
          <a:p>
            <a:pPr marL="342900" indent="-342900" algn="just">
              <a:buFont typeface="Arial" panose="020B0604020202020204" pitchFamily="34" charset="0"/>
              <a:buChar char="•"/>
            </a:pPr>
            <a:r>
              <a:rPr lang="en-US" sz="2400" dirty="0">
                <a:latin typeface="Gill Sans MT" panose="020B0502020104020203" pitchFamily="34" charset="0"/>
              </a:rPr>
              <a:t>Early engagement undertaken with community and key stakeholders from September  2022</a:t>
            </a:r>
          </a:p>
          <a:p>
            <a:pPr marL="342900" indent="-342900" algn="just">
              <a:buFont typeface="Arial" panose="020B0604020202020204" pitchFamily="34" charset="0"/>
              <a:buChar char="•"/>
            </a:pPr>
            <a:r>
              <a:rPr lang="en-US" sz="2400" i="0" dirty="0">
                <a:effectLst/>
                <a:latin typeface="Gill Sans MT" panose="020B0502020104020203" pitchFamily="34" charset="0"/>
              </a:rPr>
              <a:t>Site assessments of each of the current prohibited and restricted areas undertaken against the criteria in the act (</a:t>
            </a:r>
            <a:r>
              <a:rPr lang="en-US" sz="2400" i="1" dirty="0">
                <a:effectLst/>
                <a:latin typeface="Gill Sans MT" panose="020B0502020104020203" pitchFamily="34" charset="0"/>
              </a:rPr>
              <a:t>protect area, protect health and safety, protect access</a:t>
            </a:r>
            <a:r>
              <a:rPr lang="en-US" sz="2400" i="0" dirty="0">
                <a:effectLst/>
                <a:latin typeface="Gill Sans MT" panose="020B0502020104020203" pitchFamily="34" charset="0"/>
              </a:rPr>
              <a:t>)</a:t>
            </a:r>
            <a:endParaRPr lang="en-US" sz="2400" dirty="0">
              <a:cs typeface="Calibri"/>
            </a:endParaRPr>
          </a:p>
        </p:txBody>
      </p:sp>
    </p:spTree>
    <p:extLst>
      <p:ext uri="{BB962C8B-B14F-4D97-AF65-F5344CB8AC3E}">
        <p14:creationId xmlns:p14="http://schemas.microsoft.com/office/powerpoint/2010/main" val="199137077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784C-C9F0-5D4A-B870-581FA1E0BF15}"/>
              </a:ext>
            </a:extLst>
          </p:cNvPr>
          <p:cNvSpPr>
            <a:spLocks noGrp="1"/>
          </p:cNvSpPr>
          <p:nvPr>
            <p:ph type="title"/>
          </p:nvPr>
        </p:nvSpPr>
        <p:spPr>
          <a:xfrm>
            <a:off x="608113" y="213651"/>
            <a:ext cx="9643985" cy="1068023"/>
          </a:xfrm>
        </p:spPr>
        <p:txBody>
          <a:bodyPr/>
          <a:lstStyle/>
          <a:p>
            <a:r>
              <a:rPr lang="en-US" sz="4400" dirty="0"/>
              <a:t>Our current Bylaw rules</a:t>
            </a:r>
            <a:endParaRPr lang="en-US" sz="4400" dirty="0">
              <a:cs typeface="Calibri"/>
            </a:endParaRPr>
          </a:p>
        </p:txBody>
      </p:sp>
      <p:sp>
        <p:nvSpPr>
          <p:cNvPr id="3" name="TextBox 2">
            <a:extLst>
              <a:ext uri="{FF2B5EF4-FFF2-40B4-BE49-F238E27FC236}">
                <a16:creationId xmlns:a16="http://schemas.microsoft.com/office/drawing/2014/main" id="{D7FB7BFD-4DEE-2C62-515B-ED9A6D07A1AC}"/>
              </a:ext>
            </a:extLst>
          </p:cNvPr>
          <p:cNvSpPr txBox="1"/>
          <p:nvPr/>
        </p:nvSpPr>
        <p:spPr>
          <a:xfrm>
            <a:off x="607471" y="1099336"/>
            <a:ext cx="9636981"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sz="2400" dirty="0">
                <a:latin typeface="Gill Sans MT" panose="020B0502020104020203" pitchFamily="34" charset="0"/>
                <a:ea typeface="Gill Sans MT"/>
                <a:cs typeface="Gill Sans MT"/>
              </a:rPr>
              <a:t>The 2016 Freedom Camping Bylaw has the following prohibited and restricted area rules:</a:t>
            </a:r>
          </a:p>
          <a:p>
            <a:endParaRPr lang="en-NZ" sz="2200" b="1" dirty="0">
              <a:latin typeface="Gill Sans MT" panose="020B0502020104020203" pitchFamily="34" charset="0"/>
              <a:ea typeface="Gill Sans MT"/>
              <a:cs typeface="Gill Sans MT"/>
            </a:endParaRPr>
          </a:p>
          <a:p>
            <a:r>
              <a:rPr lang="en-NZ" sz="2200" b="1" dirty="0">
                <a:latin typeface="Gill Sans MT" panose="020B0502020104020203" pitchFamily="34" charset="0"/>
                <a:ea typeface="Gill Sans MT"/>
                <a:cs typeface="Gill Sans MT"/>
              </a:rPr>
              <a:t>Prohibited areas </a:t>
            </a:r>
            <a:endParaRPr lang="en-US" sz="2200" dirty="0">
              <a:latin typeface="Gill Sans MT" panose="020B0502020104020203" pitchFamily="34" charset="0"/>
              <a:cs typeface="Calibri"/>
            </a:endParaRPr>
          </a:p>
          <a:p>
            <a:r>
              <a:rPr lang="en-NZ" sz="2200" dirty="0">
                <a:latin typeface="Gill Sans MT" panose="020B0502020104020203" pitchFamily="34" charset="0"/>
                <a:cs typeface="Calibri"/>
              </a:rPr>
              <a:t>No freedom camping is allowed in prohibited areas (for either certified self-contained and non-self-contained) unless by Council permission. </a:t>
            </a:r>
          </a:p>
          <a:p>
            <a:pPr lvl="0" rtl="0"/>
            <a:endParaRPr lang="en-NZ" sz="1000" b="1" dirty="0">
              <a:latin typeface="Gill Sans MT" panose="020B0502020104020203" pitchFamily="34" charset="0"/>
              <a:ea typeface="Gill Sans MT"/>
              <a:cs typeface="Gill Sans MT"/>
            </a:endParaRPr>
          </a:p>
          <a:p>
            <a:pPr lvl="0" rtl="0"/>
            <a:r>
              <a:rPr lang="en-NZ" sz="2200" b="1" dirty="0">
                <a:latin typeface="Gill Sans MT" panose="020B0502020104020203" pitchFamily="34" charset="0"/>
                <a:ea typeface="Gill Sans MT"/>
                <a:cs typeface="Gill Sans MT"/>
              </a:rPr>
              <a:t>Restricted areas </a:t>
            </a:r>
          </a:p>
          <a:p>
            <a:r>
              <a:rPr lang="en-NZ" sz="2200" dirty="0">
                <a:latin typeface="Gill Sans MT" panose="020B0502020104020203" pitchFamily="34" charset="0"/>
              </a:rPr>
              <a:t>Restricted areas allow for certified self-contained vehicles in specific areas. </a:t>
            </a:r>
          </a:p>
          <a:p>
            <a:pPr marL="342900" indent="-342900">
              <a:buFont typeface="Arial" panose="020B0604020202020204" pitchFamily="34" charset="0"/>
              <a:buChar char="•"/>
            </a:pPr>
            <a:r>
              <a:rPr lang="en-NZ" sz="2200" dirty="0">
                <a:latin typeface="Gill Sans MT" panose="020B0502020104020203" pitchFamily="34" charset="0"/>
              </a:rPr>
              <a:t>Point </a:t>
            </a:r>
            <a:r>
              <a:rPr lang="en-NZ" sz="2200" dirty="0" err="1">
                <a:latin typeface="Gill Sans MT" panose="020B0502020104020203" pitchFamily="34" charset="0"/>
              </a:rPr>
              <a:t>Ngaruawahia</a:t>
            </a:r>
            <a:r>
              <a:rPr lang="en-NZ" sz="2200" dirty="0">
                <a:latin typeface="Gill Sans MT" panose="020B0502020104020203" pitchFamily="34" charset="0"/>
              </a:rPr>
              <a:t> (limited to 3 nights in any one month period) and </a:t>
            </a:r>
          </a:p>
          <a:p>
            <a:pPr marL="342900" indent="-342900">
              <a:buFont typeface="Arial" panose="020B0604020202020204" pitchFamily="34" charset="0"/>
              <a:buChar char="•"/>
            </a:pPr>
            <a:r>
              <a:rPr lang="en-NZ" sz="2200" dirty="0">
                <a:latin typeface="Gill Sans MT" panose="020B0502020104020203" pitchFamily="34" charset="0"/>
              </a:rPr>
              <a:t>St Stephens car park in </a:t>
            </a:r>
            <a:r>
              <a:rPr lang="en-NZ" sz="2200" dirty="0" err="1">
                <a:latin typeface="Gill Sans MT" panose="020B0502020104020203" pitchFamily="34" charset="0"/>
              </a:rPr>
              <a:t>Tuakau</a:t>
            </a:r>
            <a:r>
              <a:rPr lang="en-NZ" sz="2200" dirty="0">
                <a:latin typeface="Gill Sans MT" panose="020B0502020104020203" pitchFamily="34" charset="0"/>
              </a:rPr>
              <a:t> (limited to 2 nights in any one month period).</a:t>
            </a:r>
          </a:p>
        </p:txBody>
      </p:sp>
      <p:sp>
        <p:nvSpPr>
          <p:cNvPr id="4" name="TextBox 3">
            <a:extLst>
              <a:ext uri="{FF2B5EF4-FFF2-40B4-BE49-F238E27FC236}">
                <a16:creationId xmlns:a16="http://schemas.microsoft.com/office/drawing/2014/main" id="{94F0D70D-E314-92F4-3A01-1E17E3EFBE97}"/>
              </a:ext>
            </a:extLst>
          </p:cNvPr>
          <p:cNvSpPr txBox="1"/>
          <p:nvPr/>
        </p:nvSpPr>
        <p:spPr>
          <a:xfrm>
            <a:off x="607470" y="4793954"/>
            <a:ext cx="7877769" cy="430887"/>
          </a:xfrm>
          <a:prstGeom prst="rect">
            <a:avLst/>
          </a:prstGeom>
          <a:noFill/>
        </p:spPr>
        <p:txBody>
          <a:bodyPr wrap="square" rtlCol="0">
            <a:spAutoFit/>
          </a:bodyPr>
          <a:lstStyle/>
          <a:p>
            <a:r>
              <a:rPr lang="en-NZ" sz="2200" b="1" dirty="0">
                <a:latin typeface="Gill Sans MT"/>
              </a:rPr>
              <a:t>Non-self contained restricted areas (‘permitted areas’)</a:t>
            </a:r>
          </a:p>
        </p:txBody>
      </p:sp>
      <p:sp>
        <p:nvSpPr>
          <p:cNvPr id="6" name="TextBox 5">
            <a:extLst>
              <a:ext uri="{FF2B5EF4-FFF2-40B4-BE49-F238E27FC236}">
                <a16:creationId xmlns:a16="http://schemas.microsoft.com/office/drawing/2014/main" id="{E0D1FF48-EA2A-3BA1-0FE1-D80D71B3B910}"/>
              </a:ext>
            </a:extLst>
          </p:cNvPr>
          <p:cNvSpPr txBox="1"/>
          <p:nvPr/>
        </p:nvSpPr>
        <p:spPr>
          <a:xfrm>
            <a:off x="607469" y="5097021"/>
            <a:ext cx="6589743" cy="1785104"/>
          </a:xfrm>
          <a:prstGeom prst="rect">
            <a:avLst/>
          </a:prstGeom>
          <a:noFill/>
        </p:spPr>
        <p:txBody>
          <a:bodyPr wrap="square">
            <a:spAutoFit/>
          </a:bodyPr>
          <a:lstStyle/>
          <a:p>
            <a:r>
              <a:rPr lang="en-NZ" sz="2200" dirty="0">
                <a:latin typeface="Gill Sans MT"/>
                <a:ea typeface="Gill Sans MT"/>
                <a:cs typeface="Gill Sans MT"/>
              </a:rPr>
              <a:t>Two restricted areas where non-self-contained vehicles can freedom camp, limited to 2 nights in any one month period:</a:t>
            </a:r>
          </a:p>
          <a:p>
            <a:pPr marL="342900" indent="-342900">
              <a:buFont typeface="Arial" panose="020B0604020202020204" pitchFamily="34" charset="0"/>
              <a:buChar char="•"/>
            </a:pPr>
            <a:r>
              <a:rPr lang="en-NZ" sz="2200" dirty="0" err="1">
                <a:latin typeface="Gill Sans MT"/>
                <a:ea typeface="Gill Sans MT"/>
                <a:cs typeface="Gill Sans MT"/>
              </a:rPr>
              <a:t>Onewhero</a:t>
            </a:r>
            <a:r>
              <a:rPr lang="en-NZ" sz="2200" dirty="0">
                <a:latin typeface="Gill Sans MT"/>
                <a:ea typeface="Gill Sans MT"/>
                <a:cs typeface="Gill Sans MT"/>
              </a:rPr>
              <a:t> Domain</a:t>
            </a:r>
          </a:p>
          <a:p>
            <a:pPr marL="342900" indent="-342900">
              <a:buFont typeface="Arial" panose="020B0604020202020204" pitchFamily="34" charset="0"/>
              <a:buChar char="•"/>
            </a:pPr>
            <a:r>
              <a:rPr lang="en-NZ" sz="2200" dirty="0" err="1">
                <a:latin typeface="Gill Sans MT"/>
                <a:ea typeface="Gill Sans MT"/>
                <a:cs typeface="Gill Sans MT"/>
              </a:rPr>
              <a:t>Te</a:t>
            </a:r>
            <a:r>
              <a:rPr lang="en-NZ" sz="2200" dirty="0">
                <a:latin typeface="Gill Sans MT"/>
                <a:ea typeface="Gill Sans MT"/>
                <a:cs typeface="Gill Sans MT"/>
              </a:rPr>
              <a:t> </a:t>
            </a:r>
            <a:r>
              <a:rPr lang="en-NZ" sz="2200" dirty="0" err="1">
                <a:latin typeface="Gill Sans MT"/>
                <a:ea typeface="Gill Sans MT"/>
                <a:cs typeface="Gill Sans MT"/>
              </a:rPr>
              <a:t>Kauwhata</a:t>
            </a:r>
            <a:r>
              <a:rPr lang="en-NZ" sz="2200" dirty="0">
                <a:latin typeface="Gill Sans MT"/>
                <a:ea typeface="Gill Sans MT"/>
                <a:cs typeface="Gill Sans MT"/>
              </a:rPr>
              <a:t> Domain</a:t>
            </a:r>
          </a:p>
        </p:txBody>
      </p:sp>
    </p:spTree>
    <p:extLst>
      <p:ext uri="{BB962C8B-B14F-4D97-AF65-F5344CB8AC3E}">
        <p14:creationId xmlns:p14="http://schemas.microsoft.com/office/powerpoint/2010/main" val="2221042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8867D-D23A-E246-96DE-94C7578D226B}"/>
              </a:ext>
            </a:extLst>
          </p:cNvPr>
          <p:cNvSpPr>
            <a:spLocks noGrp="1"/>
          </p:cNvSpPr>
          <p:nvPr>
            <p:ph type="title"/>
          </p:nvPr>
        </p:nvSpPr>
        <p:spPr>
          <a:xfrm>
            <a:off x="510988" y="409692"/>
            <a:ext cx="9776012" cy="1144534"/>
          </a:xfrm>
        </p:spPr>
        <p:txBody>
          <a:bodyPr/>
          <a:lstStyle/>
          <a:p>
            <a:r>
              <a:rPr lang="en-NZ" sz="4400" dirty="0">
                <a:latin typeface="Gill Sans MT" panose="020B0502020104020203" pitchFamily="34" charset="0"/>
              </a:rPr>
              <a:t>Assessment matrix</a:t>
            </a:r>
            <a:endParaRPr lang="en-US" sz="4400" dirty="0">
              <a:latin typeface="Gill Sans MT" panose="020B0502020104020203" pitchFamily="34" charset="0"/>
            </a:endParaRPr>
          </a:p>
        </p:txBody>
      </p:sp>
      <p:sp>
        <p:nvSpPr>
          <p:cNvPr id="4" name="Content Placeholder 2">
            <a:extLst>
              <a:ext uri="{FF2B5EF4-FFF2-40B4-BE49-F238E27FC236}">
                <a16:creationId xmlns:a16="http://schemas.microsoft.com/office/drawing/2014/main" id="{E7B23E0D-0C4D-4A8A-4787-7E5A253BC472}"/>
              </a:ext>
            </a:extLst>
          </p:cNvPr>
          <p:cNvSpPr txBox="1">
            <a:spLocks/>
          </p:cNvSpPr>
          <p:nvPr/>
        </p:nvSpPr>
        <p:spPr>
          <a:xfrm>
            <a:off x="510988" y="1554226"/>
            <a:ext cx="9468754" cy="2309851"/>
          </a:xfrm>
          <a:prstGeom prst="rect">
            <a:avLst/>
          </a:prstGeom>
        </p:spPr>
        <p:txBody>
          <a:bodyPr vert="horz" lIns="0" tIns="0" rIns="0" bIns="0" rtlCol="0" anchor="t">
            <a:noAutofit/>
          </a:bodyPr>
          <a:lstStyle>
            <a:lvl1pPr marL="0" indent="0" algn="l" defTabSz="1007943"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1986" algn="l" defTabSz="100794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972000" indent="-251986" algn="l" defTabSz="100794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260000" indent="-251986" algn="l" defTabSz="100794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0" indent="0" algn="l" defTabSz="1007943" rtl="0" eaLnBrk="1" latinLnBrk="0" hangingPunct="1">
              <a:lnSpc>
                <a:spcPct val="100000"/>
              </a:lnSpc>
              <a:spcBef>
                <a:spcPts val="0"/>
              </a:spcBef>
              <a:spcAft>
                <a:spcPts val="600"/>
              </a:spcAft>
              <a:buFontTx/>
              <a:buNone/>
              <a:defRPr sz="1600" i="1" kern="1200">
                <a:solidFill>
                  <a:schemeClr val="bg2"/>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342900" indent="-342900" algn="just">
              <a:buFont typeface="Arial" panose="020B0604020202020204" pitchFamily="34" charset="0"/>
              <a:buChar char="•"/>
            </a:pPr>
            <a:r>
              <a:rPr lang="en-GB" sz="2400" dirty="0">
                <a:latin typeface="Gill Sans MT" panose="020B0502020104020203" pitchFamily="34" charset="0"/>
                <a:cs typeface="Calibri"/>
              </a:rPr>
              <a:t>The matrix is a tool used by many councils, and considered best practice</a:t>
            </a:r>
          </a:p>
          <a:p>
            <a:pPr marL="342900" indent="-342900" algn="just">
              <a:buFont typeface="Arial" panose="020B0604020202020204" pitchFamily="34" charset="0"/>
              <a:buChar char="•"/>
            </a:pPr>
            <a:r>
              <a:rPr lang="en-GB" sz="2400" dirty="0">
                <a:latin typeface="Gill Sans MT" panose="020B0502020104020203" pitchFamily="34" charset="0"/>
                <a:cs typeface="Calibri"/>
              </a:rPr>
              <a:t>Assessment against the three protections outlined section 11(2) of the Act to determine whether prohibiting or restricting freedom camping is justified under the Act</a:t>
            </a:r>
          </a:p>
          <a:p>
            <a:pPr marL="342900" indent="-342900" algn="just">
              <a:buFont typeface="Arial" panose="020B0604020202020204" pitchFamily="34" charset="0"/>
              <a:buChar char="•"/>
            </a:pPr>
            <a:r>
              <a:rPr lang="en-GB" sz="2400" dirty="0">
                <a:latin typeface="Gill Sans MT" panose="020B0502020104020203" pitchFamily="34" charset="0"/>
                <a:cs typeface="Calibri"/>
              </a:rPr>
              <a:t>Provides a standardised way of applying the Act and demonstrates a clear line of sight between the criteria and the bylaw</a:t>
            </a:r>
            <a:endParaRPr lang="en-US" sz="2400" dirty="0">
              <a:latin typeface="Gill Sans MT" panose="020B0502020104020203" pitchFamily="34" charset="0"/>
              <a:cs typeface="Calibri"/>
            </a:endParaRPr>
          </a:p>
        </p:txBody>
      </p:sp>
      <p:pic>
        <p:nvPicPr>
          <p:cNvPr id="8" name="Picture 7">
            <a:extLst>
              <a:ext uri="{FF2B5EF4-FFF2-40B4-BE49-F238E27FC236}">
                <a16:creationId xmlns:a16="http://schemas.microsoft.com/office/drawing/2014/main" id="{BB8E827D-30D9-9303-517E-D547339621FC}"/>
              </a:ext>
            </a:extLst>
          </p:cNvPr>
          <p:cNvPicPr>
            <a:picLocks noChangeAspect="1"/>
          </p:cNvPicPr>
          <p:nvPr/>
        </p:nvPicPr>
        <p:blipFill>
          <a:blip r:embed="rId5"/>
          <a:stretch>
            <a:fillRect/>
          </a:stretch>
        </p:blipFill>
        <p:spPr>
          <a:xfrm>
            <a:off x="437103" y="4056959"/>
            <a:ext cx="9817605" cy="3181514"/>
          </a:xfrm>
          <a:prstGeom prst="rect">
            <a:avLst/>
          </a:prstGeom>
        </p:spPr>
      </p:pic>
    </p:spTree>
    <p:extLst>
      <p:ext uri="{BB962C8B-B14F-4D97-AF65-F5344CB8AC3E}">
        <p14:creationId xmlns:p14="http://schemas.microsoft.com/office/powerpoint/2010/main" val="234427448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8867D-D23A-E246-96DE-94C7578D226B}"/>
              </a:ext>
            </a:extLst>
          </p:cNvPr>
          <p:cNvSpPr>
            <a:spLocks noGrp="1"/>
          </p:cNvSpPr>
          <p:nvPr>
            <p:ph type="title"/>
          </p:nvPr>
        </p:nvSpPr>
        <p:spPr>
          <a:xfrm>
            <a:off x="510988" y="409692"/>
            <a:ext cx="9776012" cy="1144534"/>
          </a:xfrm>
        </p:spPr>
        <p:txBody>
          <a:bodyPr/>
          <a:lstStyle/>
          <a:p>
            <a:r>
              <a:rPr lang="en-NZ" sz="4400" dirty="0">
                <a:latin typeface="Gill Sans MT" panose="020B0502020104020203" pitchFamily="34" charset="0"/>
              </a:rPr>
              <a:t>Assessment of current sites</a:t>
            </a:r>
            <a:endParaRPr lang="en-US" sz="4400" dirty="0">
              <a:latin typeface="Gill Sans MT" panose="020B0502020104020203" pitchFamily="34" charset="0"/>
            </a:endParaRPr>
          </a:p>
        </p:txBody>
      </p:sp>
      <p:sp>
        <p:nvSpPr>
          <p:cNvPr id="4" name="Content Placeholder 2">
            <a:extLst>
              <a:ext uri="{FF2B5EF4-FFF2-40B4-BE49-F238E27FC236}">
                <a16:creationId xmlns:a16="http://schemas.microsoft.com/office/drawing/2014/main" id="{E7B23E0D-0C4D-4A8A-4787-7E5A253BC472}"/>
              </a:ext>
            </a:extLst>
          </p:cNvPr>
          <p:cNvSpPr txBox="1">
            <a:spLocks/>
          </p:cNvSpPr>
          <p:nvPr/>
        </p:nvSpPr>
        <p:spPr>
          <a:xfrm>
            <a:off x="510988" y="1554226"/>
            <a:ext cx="9468754" cy="2309851"/>
          </a:xfrm>
          <a:prstGeom prst="rect">
            <a:avLst/>
          </a:prstGeom>
        </p:spPr>
        <p:txBody>
          <a:bodyPr vert="horz" lIns="0" tIns="0" rIns="0" bIns="0" rtlCol="0" anchor="t">
            <a:noAutofit/>
          </a:bodyPr>
          <a:lstStyle>
            <a:lvl1pPr marL="0" indent="0" algn="l" defTabSz="1007943"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1986" algn="l" defTabSz="100794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972000" indent="-251986" algn="l" defTabSz="100794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260000" indent="-251986" algn="l" defTabSz="100794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0" indent="0" algn="l" defTabSz="1007943" rtl="0" eaLnBrk="1" latinLnBrk="0" hangingPunct="1">
              <a:lnSpc>
                <a:spcPct val="100000"/>
              </a:lnSpc>
              <a:spcBef>
                <a:spcPts val="0"/>
              </a:spcBef>
              <a:spcAft>
                <a:spcPts val="600"/>
              </a:spcAft>
              <a:buFontTx/>
              <a:buNone/>
              <a:defRPr sz="1600" i="1" kern="1200">
                <a:solidFill>
                  <a:schemeClr val="bg2"/>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342900" indent="-342900" algn="just">
              <a:buFont typeface="Arial" panose="020B0604020202020204" pitchFamily="34" charset="0"/>
              <a:buChar char="•"/>
            </a:pPr>
            <a:r>
              <a:rPr lang="en-GB" sz="2000" dirty="0">
                <a:latin typeface="Gill Sans MT" panose="020B0502020104020203" pitchFamily="34" charset="0"/>
                <a:cs typeface="Calibri"/>
              </a:rPr>
              <a:t>Sites currently prohibited and restricted in the 2016 Bylaw have been assessed using the matrix</a:t>
            </a:r>
          </a:p>
          <a:p>
            <a:pPr marL="342900" indent="-342900" algn="just">
              <a:buFont typeface="Arial" panose="020B0604020202020204" pitchFamily="34" charset="0"/>
              <a:buChar char="•"/>
            </a:pPr>
            <a:r>
              <a:rPr lang="en-GB" sz="2000" dirty="0">
                <a:latin typeface="Gill Sans MT" panose="020B0502020104020203" pitchFamily="34" charset="0"/>
                <a:cs typeface="Calibri"/>
              </a:rPr>
              <a:t>Council staff largely recommend continuation of current prohibitions and restrictions, but are seeking guidance regarding potential changes on the following sites:</a:t>
            </a:r>
          </a:p>
          <a:p>
            <a:pPr marL="594900" lvl="1" indent="-342900" algn="just">
              <a:lnSpc>
                <a:spcPct val="107000"/>
              </a:lnSpc>
              <a:buFont typeface="Symbol" panose="05050102010706020507" pitchFamily="18" charset="2"/>
              <a:buChar char=""/>
            </a:pPr>
            <a:r>
              <a:rPr lang="en-AU" sz="2000" b="1" dirty="0" err="1">
                <a:effectLst/>
                <a:latin typeface="Gill Sans MT" panose="020B0502020104020203" pitchFamily="34" charset="0"/>
                <a:ea typeface="Times New Roman" panose="02020603050405020304" pitchFamily="18" charset="0"/>
                <a:cs typeface="Times New Roman" panose="02020603050405020304" pitchFamily="18" charset="0"/>
              </a:rPr>
              <a:t>Te</a:t>
            </a:r>
            <a:r>
              <a:rPr lang="en-AU" sz="2000" b="1" dirty="0">
                <a:effectLst/>
                <a:latin typeface="Gill Sans MT" panose="020B0502020104020203" pitchFamily="34" charset="0"/>
                <a:ea typeface="Times New Roman" panose="02020603050405020304" pitchFamily="18" charset="0"/>
                <a:cs typeface="Times New Roman" panose="02020603050405020304" pitchFamily="18" charset="0"/>
              </a:rPr>
              <a:t> </a:t>
            </a:r>
            <a:r>
              <a:rPr lang="en-AU" sz="2000" b="1" dirty="0" err="1">
                <a:effectLst/>
                <a:latin typeface="Gill Sans MT" panose="020B0502020104020203" pitchFamily="34" charset="0"/>
                <a:ea typeface="Times New Roman" panose="02020603050405020304" pitchFamily="18" charset="0"/>
                <a:cs typeface="Times New Roman" panose="02020603050405020304" pitchFamily="18" charset="0"/>
              </a:rPr>
              <a:t>Huinga</a:t>
            </a:r>
            <a:r>
              <a:rPr lang="en-AU" sz="2000" b="1" dirty="0">
                <a:effectLst/>
                <a:latin typeface="Gill Sans MT" panose="020B0502020104020203" pitchFamily="34" charset="0"/>
                <a:ea typeface="Times New Roman" panose="02020603050405020304" pitchFamily="18" charset="0"/>
                <a:cs typeface="Times New Roman" panose="02020603050405020304" pitchFamily="18" charset="0"/>
              </a:rPr>
              <a:t> o </a:t>
            </a:r>
            <a:r>
              <a:rPr lang="en-AU" sz="2000" b="1" dirty="0" err="1">
                <a:effectLst/>
                <a:latin typeface="Gill Sans MT" panose="020B0502020104020203" pitchFamily="34" charset="0"/>
                <a:ea typeface="Times New Roman" panose="02020603050405020304" pitchFamily="18" charset="0"/>
                <a:cs typeface="Times New Roman" panose="02020603050405020304" pitchFamily="18" charset="0"/>
              </a:rPr>
              <a:t>Ngaa</a:t>
            </a:r>
            <a:r>
              <a:rPr lang="en-AU" sz="2000" b="1" dirty="0">
                <a:effectLst/>
                <a:latin typeface="Gill Sans MT" panose="020B0502020104020203" pitchFamily="34" charset="0"/>
                <a:ea typeface="Times New Roman" panose="02020603050405020304" pitchFamily="18" charset="0"/>
                <a:cs typeface="Times New Roman" panose="02020603050405020304" pitchFamily="18" charset="0"/>
              </a:rPr>
              <a:t> Wai (The Point), </a:t>
            </a:r>
            <a:r>
              <a:rPr lang="en-AU" sz="2000" b="1" dirty="0" err="1">
                <a:effectLst/>
                <a:latin typeface="Gill Sans MT" panose="020B0502020104020203" pitchFamily="34" charset="0"/>
                <a:ea typeface="Times New Roman" panose="02020603050405020304" pitchFamily="18" charset="0"/>
                <a:cs typeface="Times New Roman" panose="02020603050405020304" pitchFamily="18" charset="0"/>
              </a:rPr>
              <a:t>Ngaaruawaahia</a:t>
            </a:r>
            <a:endParaRPr lang="en-NZ" sz="20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1462950" lvl="2" indent="-285750" algn="just">
              <a:lnSpc>
                <a:spcPct val="107000"/>
              </a:lnSpc>
              <a:buFont typeface="Courier New" panose="02070309020205020404" pitchFamily="49" charset="0"/>
              <a:buChar char="o"/>
            </a:pPr>
            <a:r>
              <a:rPr lang="en-AU" sz="2000" dirty="0">
                <a:effectLst/>
                <a:latin typeface="Gill Sans MT" panose="020B0502020104020203" pitchFamily="34" charset="0"/>
                <a:ea typeface="Times New Roman" panose="02020603050405020304" pitchFamily="18" charset="0"/>
                <a:cs typeface="Times New Roman" panose="02020603050405020304" pitchFamily="18" charset="0"/>
              </a:rPr>
              <a:t>Consider extending the prohibited area to include the parking area at the squash club in </a:t>
            </a:r>
            <a:r>
              <a:rPr lang="en-AU" sz="2000" dirty="0" err="1">
                <a:effectLst/>
                <a:latin typeface="Gill Sans MT" panose="020B0502020104020203" pitchFamily="34" charset="0"/>
                <a:ea typeface="Times New Roman" panose="02020603050405020304" pitchFamily="18" charset="0"/>
                <a:cs typeface="Times New Roman" panose="02020603050405020304" pitchFamily="18" charset="0"/>
              </a:rPr>
              <a:t>Ngaaruawaahia</a:t>
            </a:r>
            <a:r>
              <a:rPr lang="en-AU" sz="2000" dirty="0">
                <a:latin typeface="Gill Sans MT" panose="020B0502020104020203" pitchFamily="34" charset="0"/>
                <a:ea typeface="Times New Roman" panose="02020603050405020304" pitchFamily="18" charset="0"/>
                <a:cs typeface="Times New Roman" panose="02020603050405020304" pitchFamily="18" charset="0"/>
              </a:rPr>
              <a:t> to protect access for users of the club</a:t>
            </a:r>
            <a:endParaRPr lang="en-NZ" sz="20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594900" lvl="1" indent="-342900" algn="just">
              <a:lnSpc>
                <a:spcPct val="107000"/>
              </a:lnSpc>
              <a:buFont typeface="Symbol" panose="05050102010706020507" pitchFamily="18" charset="2"/>
              <a:buChar char=""/>
            </a:pPr>
            <a:r>
              <a:rPr lang="en-AU" sz="2000" b="1" dirty="0" err="1">
                <a:effectLst/>
                <a:latin typeface="Gill Sans MT" panose="020B0502020104020203" pitchFamily="34" charset="0"/>
                <a:ea typeface="Times New Roman" panose="02020603050405020304" pitchFamily="18" charset="0"/>
                <a:cs typeface="Times New Roman" panose="02020603050405020304" pitchFamily="18" charset="0"/>
              </a:rPr>
              <a:t>Waingaro</a:t>
            </a:r>
            <a:r>
              <a:rPr lang="en-AU" sz="2000" b="1" dirty="0">
                <a:effectLst/>
                <a:latin typeface="Gill Sans MT" panose="020B0502020104020203" pitchFamily="34" charset="0"/>
                <a:ea typeface="Times New Roman" panose="02020603050405020304" pitchFamily="18" charset="0"/>
                <a:cs typeface="Times New Roman" panose="02020603050405020304" pitchFamily="18" charset="0"/>
              </a:rPr>
              <a:t> Road section at end of the </a:t>
            </a:r>
            <a:r>
              <a:rPr lang="en-AU" sz="2000" b="1" dirty="0" err="1">
                <a:effectLst/>
                <a:latin typeface="Gill Sans MT" panose="020B0502020104020203" pitchFamily="34" charset="0"/>
                <a:ea typeface="Times New Roman" panose="02020603050405020304" pitchFamily="18" charset="0"/>
                <a:cs typeface="Times New Roman" panose="02020603050405020304" pitchFamily="18" charset="0"/>
              </a:rPr>
              <a:t>Hakarimata</a:t>
            </a:r>
            <a:r>
              <a:rPr lang="en-AU" sz="2000" b="1" dirty="0">
                <a:effectLst/>
                <a:latin typeface="Gill Sans MT" panose="020B0502020104020203" pitchFamily="34" charset="0"/>
                <a:ea typeface="Times New Roman" panose="02020603050405020304" pitchFamily="18" charset="0"/>
                <a:cs typeface="Times New Roman" panose="02020603050405020304" pitchFamily="18" charset="0"/>
              </a:rPr>
              <a:t> track, </a:t>
            </a:r>
            <a:r>
              <a:rPr lang="en-AU" sz="2000" b="1" dirty="0" err="1">
                <a:effectLst/>
                <a:latin typeface="Gill Sans MT" panose="020B0502020104020203" pitchFamily="34" charset="0"/>
                <a:ea typeface="Times New Roman" panose="02020603050405020304" pitchFamily="18" charset="0"/>
                <a:cs typeface="Times New Roman" panose="02020603050405020304" pitchFamily="18" charset="0"/>
              </a:rPr>
              <a:t>Ngaaruawaahia</a:t>
            </a:r>
            <a:endParaRPr lang="en-NZ" sz="20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1462950" lvl="2" indent="-285750" algn="just">
              <a:lnSpc>
                <a:spcPct val="107000"/>
              </a:lnSpc>
              <a:buFont typeface="Courier New" panose="02070309020205020404" pitchFamily="49" charset="0"/>
              <a:buChar char="o"/>
            </a:pPr>
            <a:r>
              <a:rPr lang="en-AU" sz="2000" dirty="0">
                <a:effectLst/>
                <a:latin typeface="Gill Sans MT" panose="020B0502020104020203" pitchFamily="34" charset="0"/>
                <a:ea typeface="Times New Roman" panose="02020603050405020304" pitchFamily="18" charset="0"/>
                <a:cs typeface="Times New Roman" panose="02020603050405020304" pitchFamily="18" charset="0"/>
              </a:rPr>
              <a:t>Consider whether an area of the carpark, currently prohibited, could be re-classified as a restricted area for certified-self-contained freedom camping in a defined section of this carpark.</a:t>
            </a:r>
            <a:endParaRPr lang="en-NZ" sz="20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594900" lvl="1" indent="-342900" algn="just">
              <a:lnSpc>
                <a:spcPct val="107000"/>
              </a:lnSpc>
              <a:buFont typeface="Symbol" panose="05050102010706020507" pitchFamily="18" charset="2"/>
              <a:buChar char=""/>
            </a:pPr>
            <a:r>
              <a:rPr lang="en-AU" sz="2000" b="1" dirty="0" err="1">
                <a:effectLst/>
                <a:latin typeface="Gill Sans MT" panose="020B0502020104020203" pitchFamily="34" charset="0"/>
                <a:ea typeface="Times New Roman" panose="02020603050405020304" pitchFamily="18" charset="0"/>
                <a:cs typeface="Times New Roman" panose="02020603050405020304" pitchFamily="18" charset="0"/>
              </a:rPr>
              <a:t>Te</a:t>
            </a:r>
            <a:r>
              <a:rPr lang="en-AU" sz="2000" b="1" dirty="0">
                <a:effectLst/>
                <a:latin typeface="Gill Sans MT" panose="020B0502020104020203" pitchFamily="34" charset="0"/>
                <a:ea typeface="Times New Roman" panose="02020603050405020304" pitchFamily="18" charset="0"/>
                <a:cs typeface="Times New Roman" panose="02020603050405020304" pitchFamily="18" charset="0"/>
              </a:rPr>
              <a:t> </a:t>
            </a:r>
            <a:r>
              <a:rPr lang="en-AU" sz="2000" b="1" dirty="0" err="1">
                <a:effectLst/>
                <a:latin typeface="Gill Sans MT" panose="020B0502020104020203" pitchFamily="34" charset="0"/>
                <a:ea typeface="Times New Roman" panose="02020603050405020304" pitchFamily="18" charset="0"/>
                <a:cs typeface="Times New Roman" panose="02020603050405020304" pitchFamily="18" charset="0"/>
              </a:rPr>
              <a:t>Kauwhata</a:t>
            </a:r>
            <a:r>
              <a:rPr lang="en-AU" sz="2000" b="1" dirty="0">
                <a:effectLst/>
                <a:latin typeface="Gill Sans MT" panose="020B0502020104020203" pitchFamily="34" charset="0"/>
                <a:ea typeface="Times New Roman" panose="02020603050405020304" pitchFamily="18" charset="0"/>
                <a:cs typeface="Times New Roman" panose="02020603050405020304" pitchFamily="18" charset="0"/>
              </a:rPr>
              <a:t> domain,  </a:t>
            </a:r>
            <a:r>
              <a:rPr lang="en-AU" sz="2000" b="1" dirty="0" err="1">
                <a:effectLst/>
                <a:latin typeface="Gill Sans MT" panose="020B0502020104020203" pitchFamily="34" charset="0"/>
                <a:ea typeface="Times New Roman" panose="02020603050405020304" pitchFamily="18" charset="0"/>
                <a:cs typeface="Times New Roman" panose="02020603050405020304" pitchFamily="18" charset="0"/>
              </a:rPr>
              <a:t>Amohia</a:t>
            </a:r>
            <a:r>
              <a:rPr lang="en-AU" sz="2000" b="1" dirty="0">
                <a:effectLst/>
                <a:latin typeface="Gill Sans MT" panose="020B0502020104020203" pitchFamily="34" charset="0"/>
                <a:ea typeface="Times New Roman" panose="02020603050405020304" pitchFamily="18" charset="0"/>
                <a:cs typeface="Times New Roman" panose="02020603050405020304" pitchFamily="18" charset="0"/>
              </a:rPr>
              <a:t> street,  </a:t>
            </a:r>
            <a:r>
              <a:rPr lang="en-AU" sz="2000" b="1" dirty="0" err="1">
                <a:effectLst/>
                <a:latin typeface="Gill Sans MT" panose="020B0502020104020203" pitchFamily="34" charset="0"/>
                <a:ea typeface="Times New Roman" panose="02020603050405020304" pitchFamily="18" charset="0"/>
                <a:cs typeface="Times New Roman" panose="02020603050405020304" pitchFamily="18" charset="0"/>
              </a:rPr>
              <a:t>Te</a:t>
            </a:r>
            <a:r>
              <a:rPr lang="en-AU" sz="2000" b="1" dirty="0">
                <a:effectLst/>
                <a:latin typeface="Gill Sans MT" panose="020B0502020104020203" pitchFamily="34" charset="0"/>
                <a:ea typeface="Times New Roman" panose="02020603050405020304" pitchFamily="18" charset="0"/>
                <a:cs typeface="Times New Roman" panose="02020603050405020304" pitchFamily="18" charset="0"/>
              </a:rPr>
              <a:t> </a:t>
            </a:r>
            <a:r>
              <a:rPr lang="en-AU" sz="2000" b="1" dirty="0" err="1">
                <a:effectLst/>
                <a:latin typeface="Gill Sans MT" panose="020B0502020104020203" pitchFamily="34" charset="0"/>
                <a:ea typeface="Times New Roman" panose="02020603050405020304" pitchFamily="18" charset="0"/>
                <a:cs typeface="Times New Roman" panose="02020603050405020304" pitchFamily="18" charset="0"/>
              </a:rPr>
              <a:t>Kauwhata</a:t>
            </a:r>
            <a:endParaRPr lang="en-NZ" sz="20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1462950" lvl="2" indent="-285750" algn="just">
              <a:lnSpc>
                <a:spcPct val="107000"/>
              </a:lnSpc>
              <a:buFont typeface="Courier New" panose="02070309020205020404" pitchFamily="49" charset="0"/>
              <a:buChar char="o"/>
            </a:pPr>
            <a:r>
              <a:rPr lang="en-AU" sz="2000" dirty="0">
                <a:effectLst/>
                <a:latin typeface="Gill Sans MT" panose="020B0502020104020203" pitchFamily="34" charset="0"/>
                <a:ea typeface="Times New Roman" panose="02020603050405020304" pitchFamily="18" charset="0"/>
                <a:cs typeface="Times New Roman" panose="02020603050405020304" pitchFamily="18" charset="0"/>
              </a:rPr>
              <a:t>Consider an amendment to further define the permitted area, reducing it to one end of the carpark (rather than the entire carpark and field as is currently indicated in the Bylaw) to leave some space for users of the sports clubs</a:t>
            </a:r>
            <a:endParaRPr lang="en-GB" sz="2000" dirty="0">
              <a:latin typeface="Gill Sans MT" panose="020B0502020104020203" pitchFamily="34" charset="0"/>
              <a:cs typeface="Calibri"/>
            </a:endParaRPr>
          </a:p>
          <a:p>
            <a:pPr algn="just"/>
            <a:endParaRPr lang="en-US" sz="2000" dirty="0">
              <a:latin typeface="Gill Sans MT" panose="020B0502020104020203" pitchFamily="34" charset="0"/>
              <a:cs typeface="Calibri"/>
            </a:endParaRPr>
          </a:p>
        </p:txBody>
      </p:sp>
      <p:pic>
        <p:nvPicPr>
          <p:cNvPr id="3" name="Graphic 2" descr="Chat with solid fill">
            <a:extLst>
              <a:ext uri="{FF2B5EF4-FFF2-40B4-BE49-F238E27FC236}">
                <a16:creationId xmlns:a16="http://schemas.microsoft.com/office/drawing/2014/main" id="{3BC094A7-4210-7861-4C6E-1105D37E6B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6544" y="117485"/>
            <a:ext cx="1549390" cy="1549390"/>
          </a:xfrm>
          <a:prstGeom prst="rect">
            <a:avLst/>
          </a:prstGeom>
        </p:spPr>
      </p:pic>
    </p:spTree>
    <p:extLst>
      <p:ext uri="{BB962C8B-B14F-4D97-AF65-F5344CB8AC3E}">
        <p14:creationId xmlns:p14="http://schemas.microsoft.com/office/powerpoint/2010/main" val="2618235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DRMSDIP" val="DIP0"/>
</p:tagLst>
</file>

<file path=ppt/theme/theme1.xml><?xml version="1.0" encoding="utf-8"?>
<a:theme xmlns:a="http://schemas.openxmlformats.org/drawingml/2006/main" name="Office Theme">
  <a:themeElements>
    <a:clrScheme name="WDC NEW">
      <a:dk1>
        <a:srgbClr val="000000"/>
      </a:dk1>
      <a:lt1>
        <a:srgbClr val="FFFFFF"/>
      </a:lt1>
      <a:dk2>
        <a:srgbClr val="008AB1"/>
      </a:dk2>
      <a:lt2>
        <a:srgbClr val="535659"/>
      </a:lt2>
      <a:accent1>
        <a:srgbClr val="E30520"/>
      </a:accent1>
      <a:accent2>
        <a:srgbClr val="FFED00"/>
      </a:accent2>
      <a:accent3>
        <a:srgbClr val="A5A5A5"/>
      </a:accent3>
      <a:accent4>
        <a:srgbClr val="008AB1"/>
      </a:accent4>
      <a:accent5>
        <a:srgbClr val="FEFFFF"/>
      </a:accent5>
      <a:accent6>
        <a:srgbClr val="000000"/>
      </a:accent6>
      <a:hlink>
        <a:srgbClr val="008AB1"/>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DC NEW">
    <a:dk1>
      <a:srgbClr val="000000"/>
    </a:dk1>
    <a:lt1>
      <a:srgbClr val="FFFFFF"/>
    </a:lt1>
    <a:dk2>
      <a:srgbClr val="008AB1"/>
    </a:dk2>
    <a:lt2>
      <a:srgbClr val="535659"/>
    </a:lt2>
    <a:accent1>
      <a:srgbClr val="E30520"/>
    </a:accent1>
    <a:accent2>
      <a:srgbClr val="FFED00"/>
    </a:accent2>
    <a:accent3>
      <a:srgbClr val="A5A5A5"/>
    </a:accent3>
    <a:accent4>
      <a:srgbClr val="008AB1"/>
    </a:accent4>
    <a:accent5>
      <a:srgbClr val="FEFFFF"/>
    </a:accent5>
    <a:accent6>
      <a:srgbClr val="000000"/>
    </a:accent6>
    <a:hlink>
      <a:srgbClr val="008AB1"/>
    </a:hlink>
    <a:folHlink>
      <a:srgbClr val="000000"/>
    </a:folHlink>
  </a:clrScheme>
</a:themeOverride>
</file>

<file path=ppt/theme/themeOverride2.xml><?xml version="1.0" encoding="utf-8"?>
<a:themeOverride xmlns:a="http://schemas.openxmlformats.org/drawingml/2006/main">
  <a:clrScheme name="WDC NEW">
    <a:dk1>
      <a:srgbClr val="000000"/>
    </a:dk1>
    <a:lt1>
      <a:srgbClr val="FFFFFF"/>
    </a:lt1>
    <a:dk2>
      <a:srgbClr val="008AB1"/>
    </a:dk2>
    <a:lt2>
      <a:srgbClr val="535659"/>
    </a:lt2>
    <a:accent1>
      <a:srgbClr val="E30520"/>
    </a:accent1>
    <a:accent2>
      <a:srgbClr val="FFED00"/>
    </a:accent2>
    <a:accent3>
      <a:srgbClr val="A5A5A5"/>
    </a:accent3>
    <a:accent4>
      <a:srgbClr val="008AB1"/>
    </a:accent4>
    <a:accent5>
      <a:srgbClr val="FEFFFF"/>
    </a:accent5>
    <a:accent6>
      <a:srgbClr val="000000"/>
    </a:accent6>
    <a:hlink>
      <a:srgbClr val="008AB1"/>
    </a:hlink>
    <a:folHlink>
      <a:srgbClr val="00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26916A6CEB52409F11E7FA24022EF8" ma:contentTypeVersion="4" ma:contentTypeDescription="Create a new document." ma:contentTypeScope="" ma:versionID="d34efc3e7a958efa5e89188a1c3d1d68">
  <xsd:schema xmlns:xsd="http://www.w3.org/2001/XMLSchema" xmlns:xs="http://www.w3.org/2001/XMLSchema" xmlns:p="http://schemas.microsoft.com/office/2006/metadata/properties" xmlns:ns2="76a4eae9-f630-497e-988d-3ec914de2a6a" xmlns:ns3="01e9b872-8522-43dd-9819-17b75bc012fb" targetNamespace="http://schemas.microsoft.com/office/2006/metadata/properties" ma:root="true" ma:fieldsID="1dcd6187c83763721c6298f8b375d05a" ns2:_="" ns3:_="">
    <xsd:import namespace="76a4eae9-f630-497e-988d-3ec914de2a6a"/>
    <xsd:import namespace="01e9b872-8522-43dd-9819-17b75bc012f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a4eae9-f630-497e-988d-3ec914de2a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e9b872-8522-43dd-9819-17b75bc012f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41E92E-F7DE-4A2E-91CD-58B550F6516A}">
  <ds:schemaRefs>
    <ds:schemaRef ds:uri="http://schemas.microsoft.com/office/infopath/2007/PartnerControls"/>
    <ds:schemaRef ds:uri="http://www.w3.org/XML/1998/namespace"/>
    <ds:schemaRef ds:uri="http://purl.org/dc/dcmitype/"/>
    <ds:schemaRef ds:uri="http://purl.org/dc/terms/"/>
    <ds:schemaRef ds:uri="http://schemas.openxmlformats.org/package/2006/metadata/core-properties"/>
    <ds:schemaRef ds:uri="7f387bcc-f9d1-4339-bcdb-3f8b2dec49f2"/>
    <ds:schemaRef ds:uri="http://schemas.microsoft.com/office/2006/documentManagement/types"/>
    <ds:schemaRef ds:uri="http://purl.org/dc/elements/1.1/"/>
    <ds:schemaRef ds:uri="f8c7e6b2-fe41-446d-85ac-e8f94a6fb709"/>
    <ds:schemaRef ds:uri="http://schemas.microsoft.com/office/2006/metadata/properties"/>
  </ds:schemaRefs>
</ds:datastoreItem>
</file>

<file path=customXml/itemProps2.xml><?xml version="1.0" encoding="utf-8"?>
<ds:datastoreItem xmlns:ds="http://schemas.openxmlformats.org/officeDocument/2006/customXml" ds:itemID="{712E8E41-01E4-4AFE-81A2-BDA5DB9FEFB9}"/>
</file>

<file path=customXml/itemProps3.xml><?xml version="1.0" encoding="utf-8"?>
<ds:datastoreItem xmlns:ds="http://schemas.openxmlformats.org/officeDocument/2006/customXml" ds:itemID="{4F5EC3E1-80C3-42EC-BF12-C69636CE80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1645</TotalTime>
  <Words>1223</Words>
  <Application>Microsoft Office PowerPoint</Application>
  <PresentationFormat>Custom</PresentationFormat>
  <Paragraphs>133</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Freedom Camping Bylaw Development 2023</vt:lpstr>
      <vt:lpstr>What we will cover today</vt:lpstr>
      <vt:lpstr>Freedom camping bylaws</vt:lpstr>
      <vt:lpstr>PowerPoint Presentation</vt:lpstr>
      <vt:lpstr>Changes to legislation</vt:lpstr>
      <vt:lpstr>Bylaw review process to date</vt:lpstr>
      <vt:lpstr>Our current Bylaw rules</vt:lpstr>
      <vt:lpstr>Assessment matrix</vt:lpstr>
      <vt:lpstr>Assessment of current sites</vt:lpstr>
      <vt:lpstr>Early engagement</vt:lpstr>
      <vt:lpstr>Targeted early engagement</vt:lpstr>
      <vt:lpstr>Proposed next steps</vt:lpstr>
      <vt:lpstr>Any questions or feedback?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Trade waste and Wastewater Bylaw Review</dc:title>
  <dc:creator>Jodi Bell-Wymer</dc:creator>
  <cp:lastModifiedBy>Emma Wright McHardie</cp:lastModifiedBy>
  <cp:revision>5</cp:revision>
  <cp:lastPrinted>2022-09-13T22:32:08Z</cp:lastPrinted>
  <dcterms:created xsi:type="dcterms:W3CDTF">2020-08-19T23:23:56Z</dcterms:created>
  <dcterms:modified xsi:type="dcterms:W3CDTF">2023-06-03T05:54:26Z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0x0101002326916A6CEB52409F11E7FA24022EF8</vt:lpwstr>
  </property>
  <property fmtid="{D5CDD505-2E9C-101B-9397-08002B2CF9AE}" pid="3" name="MediaServiceImageTags">
    <vt:lpwstr/>
  </property>
</Properties>
</file>