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662" r:id="rId2"/>
    <p:sldId id="668" r:id="rId3"/>
    <p:sldId id="875" r:id="rId4"/>
    <p:sldId id="864" r:id="rId5"/>
    <p:sldId id="862" r:id="rId6"/>
    <p:sldId id="876" r:id="rId7"/>
    <p:sldId id="863" r:id="rId8"/>
    <p:sldId id="841" r:id="rId9"/>
    <p:sldId id="842" r:id="rId10"/>
    <p:sldId id="846" r:id="rId11"/>
    <p:sldId id="865" r:id="rId12"/>
    <p:sldId id="866" r:id="rId13"/>
    <p:sldId id="867" r:id="rId14"/>
    <p:sldId id="869" r:id="rId15"/>
    <p:sldId id="870" r:id="rId16"/>
    <p:sldId id="872" r:id="rId17"/>
    <p:sldId id="874" r:id="rId18"/>
    <p:sldId id="878" r:id="rId19"/>
    <p:sldId id="883" r:id="rId20"/>
    <p:sldId id="881" r:id="rId21"/>
    <p:sldId id="882" r:id="rId22"/>
    <p:sldId id="827" r:id="rId23"/>
  </p:sldIdLst>
  <p:sldSz cx="9145588" cy="6859588"/>
  <p:notesSz cx="6799263" cy="9929813"/>
  <p:defaultTextStyle>
    <a:defPPr>
      <a:defRPr lang="en-US"/>
    </a:defPPr>
    <a:lvl1pPr marL="0" algn="l" defTabSz="9350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7539" algn="l" defTabSz="9350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5079" algn="l" defTabSz="9350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02619" algn="l" defTabSz="9350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70160" algn="l" defTabSz="9350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7699" algn="l" defTabSz="9350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05239" algn="l" defTabSz="9350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72779" algn="l" defTabSz="9350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40320" algn="l" defTabSz="9350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58A4A4"/>
    <a:srgbClr val="009999"/>
    <a:srgbClr val="000000"/>
    <a:srgbClr val="1F4E79"/>
    <a:srgbClr val="007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1" autoAdjust="0"/>
    <p:restoredTop sz="79861" autoAdjust="0"/>
  </p:normalViewPr>
  <p:slideViewPr>
    <p:cSldViewPr snapToGrid="0">
      <p:cViewPr varScale="1">
        <p:scale>
          <a:sx n="57" d="100"/>
          <a:sy n="57" d="100"/>
        </p:scale>
        <p:origin x="-1602" y="-90"/>
      </p:cViewPr>
      <p:guideLst>
        <p:guide orient="horz" pos="2161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AIR-DC1\HWT%20Data\Stats%20and%20Data\2018\Statistics%20and%20graphs%20as%20of%2031%20Jan%2020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IR-DC1\HWT%20Data\Stats%20and%20Data\2018\Statistics%20and%20graphs%20as%20of%2031%20Jan%202018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AIR-DC1\HWT%20Data\Stats%20and%20Data\2018\Statistics%20and%20graphs%20as%20of%2031%20Jan%20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b="1"/>
              <a:t>Waikato DC - Annual Visitor</a:t>
            </a:r>
            <a:r>
              <a:rPr lang="en-NZ" b="1" baseline="0"/>
              <a:t> Spend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baseline="0"/>
              <a:t>January 2018</a:t>
            </a:r>
            <a:endParaRPr lang="en-NZ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'MRTE YE'!$A$61</c:f>
              <c:strCache>
                <c:ptCount val="1"/>
                <c:pt idx="0">
                  <c:v>International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'MRTE YE'!$B$7:$K$7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'MRTE YE'!$B$61:$K$61</c:f>
              <c:numCache>
                <c:formatCode>General</c:formatCode>
                <c:ptCount val="10"/>
                <c:pt idx="0">
                  <c:v>10</c:v>
                </c:pt>
                <c:pt idx="1">
                  <c:v>14</c:v>
                </c:pt>
                <c:pt idx="2">
                  <c:v>14</c:v>
                </c:pt>
                <c:pt idx="3">
                  <c:v>15</c:v>
                </c:pt>
                <c:pt idx="4">
                  <c:v>13</c:v>
                </c:pt>
                <c:pt idx="5">
                  <c:v>15</c:v>
                </c:pt>
                <c:pt idx="6">
                  <c:v>19</c:v>
                </c:pt>
                <c:pt idx="7">
                  <c:v>25</c:v>
                </c:pt>
                <c:pt idx="8">
                  <c:v>28</c:v>
                </c:pt>
                <c:pt idx="9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5D-467B-9646-BC47F9F9CC69}"/>
            </c:ext>
          </c:extLst>
        </c:ser>
        <c:ser>
          <c:idx val="1"/>
          <c:order val="1"/>
          <c:tx>
            <c:strRef>
              <c:f>'MRTE YE'!$A$62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'MRTE YE'!$B$7:$K$7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'MRTE YE'!$B$62:$K$62</c:f>
              <c:numCache>
                <c:formatCode>General</c:formatCode>
                <c:ptCount val="10"/>
                <c:pt idx="0">
                  <c:v>47</c:v>
                </c:pt>
                <c:pt idx="1">
                  <c:v>56</c:v>
                </c:pt>
                <c:pt idx="2">
                  <c:v>59</c:v>
                </c:pt>
                <c:pt idx="3">
                  <c:v>60</c:v>
                </c:pt>
                <c:pt idx="4">
                  <c:v>66</c:v>
                </c:pt>
                <c:pt idx="5">
                  <c:v>67</c:v>
                </c:pt>
                <c:pt idx="6">
                  <c:v>69</c:v>
                </c:pt>
                <c:pt idx="7">
                  <c:v>73</c:v>
                </c:pt>
                <c:pt idx="8">
                  <c:v>84</c:v>
                </c:pt>
                <c:pt idx="9">
                  <c:v>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5D-467B-9646-BC47F9F9C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9687552"/>
        <c:axId val="69697536"/>
      </c:barChart>
      <c:lineChart>
        <c:grouping val="standard"/>
        <c:varyColors val="0"/>
        <c:ser>
          <c:idx val="2"/>
          <c:order val="2"/>
          <c:tx>
            <c:strRef>
              <c:f>'MRTE YE'!$A$63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'MRTE YE'!$B$7:$K$7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'MRTE YE'!$B$63:$K$63</c:f>
              <c:numCache>
                <c:formatCode>General</c:formatCode>
                <c:ptCount val="10"/>
                <c:pt idx="0">
                  <c:v>57</c:v>
                </c:pt>
                <c:pt idx="1">
                  <c:v>70</c:v>
                </c:pt>
                <c:pt idx="2">
                  <c:v>73</c:v>
                </c:pt>
                <c:pt idx="3">
                  <c:v>75</c:v>
                </c:pt>
                <c:pt idx="4">
                  <c:v>79</c:v>
                </c:pt>
                <c:pt idx="5">
                  <c:v>82</c:v>
                </c:pt>
                <c:pt idx="6">
                  <c:v>88</c:v>
                </c:pt>
                <c:pt idx="7">
                  <c:v>98</c:v>
                </c:pt>
                <c:pt idx="8">
                  <c:v>112</c:v>
                </c:pt>
                <c:pt idx="9">
                  <c:v>124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B5D-467B-9646-BC47F9F9C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687552"/>
        <c:axId val="69697536"/>
      </c:lineChart>
      <c:catAx>
        <c:axId val="6968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97536"/>
        <c:crosses val="autoZero"/>
        <c:auto val="1"/>
        <c:lblAlgn val="ctr"/>
        <c:lblOffset val="100"/>
        <c:noMultiLvlLbl val="0"/>
      </c:catAx>
      <c:valAx>
        <c:axId val="6969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875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sz="1400" b="1"/>
              <a:t>Guest</a:t>
            </a:r>
            <a:r>
              <a:rPr lang="en-NZ" sz="1400" b="1" baseline="0"/>
              <a:t> Nights - % change from previous year</a:t>
            </a:r>
          </a:p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sz="1100" baseline="0"/>
              <a:t>Hamilton&amp;Waikato / Waikato DC</a:t>
            </a:r>
            <a:endParaRPr lang="en-NZ" sz="11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'YE Guest Nights %'!$B$11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'YE Guest Nights %'!$A$12:$A$54</c:f>
              <c:strCache>
                <c:ptCount val="43"/>
                <c:pt idx="0">
                  <c:v>YE Jun-14</c:v>
                </c:pt>
                <c:pt idx="1">
                  <c:v>YE Jul-14</c:v>
                </c:pt>
                <c:pt idx="2">
                  <c:v>YE Aug-14</c:v>
                </c:pt>
                <c:pt idx="3">
                  <c:v>YE Sept-14</c:v>
                </c:pt>
                <c:pt idx="4">
                  <c:v>YE Oct-14</c:v>
                </c:pt>
                <c:pt idx="5">
                  <c:v>YE Nov-14</c:v>
                </c:pt>
                <c:pt idx="6">
                  <c:v>YE Dec-14</c:v>
                </c:pt>
                <c:pt idx="7">
                  <c:v>YE Jan-15</c:v>
                </c:pt>
                <c:pt idx="8">
                  <c:v>YE Feb-15</c:v>
                </c:pt>
                <c:pt idx="9">
                  <c:v>YE Mar-15</c:v>
                </c:pt>
                <c:pt idx="10">
                  <c:v>YE Apr-15</c:v>
                </c:pt>
                <c:pt idx="11">
                  <c:v>YE May-15</c:v>
                </c:pt>
                <c:pt idx="12">
                  <c:v>YE Jun-15</c:v>
                </c:pt>
                <c:pt idx="13">
                  <c:v>YE Jul-15</c:v>
                </c:pt>
                <c:pt idx="14">
                  <c:v>YE Aug-15</c:v>
                </c:pt>
                <c:pt idx="15">
                  <c:v>YE Sept-15</c:v>
                </c:pt>
                <c:pt idx="16">
                  <c:v>YE Oct-15</c:v>
                </c:pt>
                <c:pt idx="17">
                  <c:v>YE Nov-15</c:v>
                </c:pt>
                <c:pt idx="18">
                  <c:v>YE Dec-15</c:v>
                </c:pt>
                <c:pt idx="19">
                  <c:v>YE Jan-16 </c:v>
                </c:pt>
                <c:pt idx="20">
                  <c:v>YE Feb-16</c:v>
                </c:pt>
                <c:pt idx="21">
                  <c:v>YE Mar 16</c:v>
                </c:pt>
                <c:pt idx="22">
                  <c:v>YE Apr-16</c:v>
                </c:pt>
                <c:pt idx="23">
                  <c:v>YE May-16</c:v>
                </c:pt>
                <c:pt idx="24">
                  <c:v>YE Jun 16</c:v>
                </c:pt>
                <c:pt idx="25">
                  <c:v>YE Jul 16</c:v>
                </c:pt>
                <c:pt idx="26">
                  <c:v>YE Aug 16</c:v>
                </c:pt>
                <c:pt idx="27">
                  <c:v>YE Sep 16</c:v>
                </c:pt>
                <c:pt idx="28">
                  <c:v>YE Oct 16</c:v>
                </c:pt>
                <c:pt idx="29">
                  <c:v>YE Nov 16</c:v>
                </c:pt>
                <c:pt idx="30">
                  <c:v>YE Dec 16</c:v>
                </c:pt>
                <c:pt idx="31">
                  <c:v>YE Jan 17</c:v>
                </c:pt>
                <c:pt idx="32">
                  <c:v>YE Feb 17</c:v>
                </c:pt>
                <c:pt idx="33">
                  <c:v>YE Mar 17</c:v>
                </c:pt>
                <c:pt idx="34">
                  <c:v>YE Apr 17</c:v>
                </c:pt>
                <c:pt idx="35">
                  <c:v>YE May 17</c:v>
                </c:pt>
                <c:pt idx="36">
                  <c:v>YE Jun 17</c:v>
                </c:pt>
                <c:pt idx="37">
                  <c:v>YE Jul 17</c:v>
                </c:pt>
                <c:pt idx="38">
                  <c:v>YE Aug 17</c:v>
                </c:pt>
                <c:pt idx="39">
                  <c:v>YE Sep 17</c:v>
                </c:pt>
                <c:pt idx="40">
                  <c:v>YE Oct 17</c:v>
                </c:pt>
                <c:pt idx="41">
                  <c:v>YE Nov 17</c:v>
                </c:pt>
                <c:pt idx="42">
                  <c:v>YE Dec 17</c:v>
                </c:pt>
              </c:strCache>
            </c:strRef>
          </c:cat>
          <c:val>
            <c:numRef>
              <c:f>'YE Guest Nights %'!$B$12:$B$54</c:f>
              <c:numCache>
                <c:formatCode>0.0%</c:formatCode>
                <c:ptCount val="43"/>
                <c:pt idx="0">
                  <c:v>5.4444491259903138E-2</c:v>
                </c:pt>
                <c:pt idx="1">
                  <c:v>5.1857931981670768E-2</c:v>
                </c:pt>
                <c:pt idx="2">
                  <c:v>4.9364464360709182E-2</c:v>
                </c:pt>
                <c:pt idx="3">
                  <c:v>5.027470170995163E-2</c:v>
                </c:pt>
                <c:pt idx="4">
                  <c:v>5.4821552307232846E-2</c:v>
                </c:pt>
                <c:pt idx="5">
                  <c:v>5.4262654689007261E-2</c:v>
                </c:pt>
                <c:pt idx="6">
                  <c:v>5.8126794883271105E-2</c:v>
                </c:pt>
                <c:pt idx="7">
                  <c:v>5.5062249996344459E-2</c:v>
                </c:pt>
                <c:pt idx="8">
                  <c:v>5.2601922970295423E-2</c:v>
                </c:pt>
                <c:pt idx="9">
                  <c:v>6.3088718774913843E-2</c:v>
                </c:pt>
                <c:pt idx="10">
                  <c:v>5.3894446923547834E-2</c:v>
                </c:pt>
                <c:pt idx="11">
                  <c:v>5.2150296266339158E-2</c:v>
                </c:pt>
                <c:pt idx="12">
                  <c:v>5.326303186645176E-2</c:v>
                </c:pt>
                <c:pt idx="13">
                  <c:v>5.3079105618119016E-2</c:v>
                </c:pt>
                <c:pt idx="14">
                  <c:v>5.3567864712617652E-2</c:v>
                </c:pt>
                <c:pt idx="15">
                  <c:v>5.2896808675678031E-2</c:v>
                </c:pt>
                <c:pt idx="16">
                  <c:v>4.946394680485322E-2</c:v>
                </c:pt>
                <c:pt idx="17">
                  <c:v>4.8328760637714741E-2</c:v>
                </c:pt>
                <c:pt idx="18">
                  <c:v>4.7468323251987687E-2</c:v>
                </c:pt>
                <c:pt idx="19">
                  <c:v>5.0396055492077041E-2</c:v>
                </c:pt>
                <c:pt idx="20">
                  <c:v>5.2157208969510815E-2</c:v>
                </c:pt>
                <c:pt idx="21">
                  <c:v>5.7126642450530118E-2</c:v>
                </c:pt>
                <c:pt idx="22">
                  <c:v>5.717683772683424E-2</c:v>
                </c:pt>
                <c:pt idx="23">
                  <c:v>5.327192723235985E-2</c:v>
                </c:pt>
                <c:pt idx="24">
                  <c:v>5.8014153276275682E-2</c:v>
                </c:pt>
                <c:pt idx="25">
                  <c:v>5.9964618234207734E-2</c:v>
                </c:pt>
                <c:pt idx="26">
                  <c:v>6.1392077236517073E-2</c:v>
                </c:pt>
                <c:pt idx="27">
                  <c:v>6.2166840349686225E-2</c:v>
                </c:pt>
                <c:pt idx="28">
                  <c:v>6.4546269358275454E-2</c:v>
                </c:pt>
                <c:pt idx="29">
                  <c:v>6.492300940715201E-2</c:v>
                </c:pt>
                <c:pt idx="30">
                  <c:v>6.1980126319724382E-2</c:v>
                </c:pt>
                <c:pt idx="31">
                  <c:v>5.5421355957628204E-2</c:v>
                </c:pt>
                <c:pt idx="32">
                  <c:v>4.7492634067713757E-2</c:v>
                </c:pt>
                <c:pt idx="33">
                  <c:v>3.1957299870271516E-2</c:v>
                </c:pt>
                <c:pt idx="34">
                  <c:v>3.4722503762976364E-2</c:v>
                </c:pt>
                <c:pt idx="35">
                  <c:v>3.9547792284798655E-2</c:v>
                </c:pt>
                <c:pt idx="36">
                  <c:v>3.6999999999999998E-2</c:v>
                </c:pt>
                <c:pt idx="37">
                  <c:v>3.3000000000000002E-2</c:v>
                </c:pt>
                <c:pt idx="38">
                  <c:v>2.9000000000000001E-2</c:v>
                </c:pt>
                <c:pt idx="39">
                  <c:v>2.5999999999999999E-2</c:v>
                </c:pt>
                <c:pt idx="40">
                  <c:v>2.6000000000000002E-2</c:v>
                </c:pt>
                <c:pt idx="41">
                  <c:v>2.4E-2</c:v>
                </c:pt>
                <c:pt idx="42">
                  <c:v>2.5000000000000001E-2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EA-4D85-8D19-FD453D82E650}"/>
            </c:ext>
          </c:extLst>
        </c:ser>
        <c:ser>
          <c:idx val="1"/>
          <c:order val="1"/>
          <c:tx>
            <c:strRef>
              <c:f>'YE Guest Nights %'!$C$11</c:f>
              <c:strCache>
                <c:ptCount val="1"/>
                <c:pt idx="0">
                  <c:v>H&amp;WT</c:v>
                </c:pt>
              </c:strCache>
            </c:strRef>
          </c:tx>
          <c:invertIfNegative val="0"/>
          <c:cat>
            <c:strRef>
              <c:f>'YE Guest Nights %'!$A$12:$A$54</c:f>
              <c:strCache>
                <c:ptCount val="43"/>
                <c:pt idx="0">
                  <c:v>YE Jun-14</c:v>
                </c:pt>
                <c:pt idx="1">
                  <c:v>YE Jul-14</c:v>
                </c:pt>
                <c:pt idx="2">
                  <c:v>YE Aug-14</c:v>
                </c:pt>
                <c:pt idx="3">
                  <c:v>YE Sept-14</c:v>
                </c:pt>
                <c:pt idx="4">
                  <c:v>YE Oct-14</c:v>
                </c:pt>
                <c:pt idx="5">
                  <c:v>YE Nov-14</c:v>
                </c:pt>
                <c:pt idx="6">
                  <c:v>YE Dec-14</c:v>
                </c:pt>
                <c:pt idx="7">
                  <c:v>YE Jan-15</c:v>
                </c:pt>
                <c:pt idx="8">
                  <c:v>YE Feb-15</c:v>
                </c:pt>
                <c:pt idx="9">
                  <c:v>YE Mar-15</c:v>
                </c:pt>
                <c:pt idx="10">
                  <c:v>YE Apr-15</c:v>
                </c:pt>
                <c:pt idx="11">
                  <c:v>YE May-15</c:v>
                </c:pt>
                <c:pt idx="12">
                  <c:v>YE Jun-15</c:v>
                </c:pt>
                <c:pt idx="13">
                  <c:v>YE Jul-15</c:v>
                </c:pt>
                <c:pt idx="14">
                  <c:v>YE Aug-15</c:v>
                </c:pt>
                <c:pt idx="15">
                  <c:v>YE Sept-15</c:v>
                </c:pt>
                <c:pt idx="16">
                  <c:v>YE Oct-15</c:v>
                </c:pt>
                <c:pt idx="17">
                  <c:v>YE Nov-15</c:v>
                </c:pt>
                <c:pt idx="18">
                  <c:v>YE Dec-15</c:v>
                </c:pt>
                <c:pt idx="19">
                  <c:v>YE Jan-16 </c:v>
                </c:pt>
                <c:pt idx="20">
                  <c:v>YE Feb-16</c:v>
                </c:pt>
                <c:pt idx="21">
                  <c:v>YE Mar 16</c:v>
                </c:pt>
                <c:pt idx="22">
                  <c:v>YE Apr-16</c:v>
                </c:pt>
                <c:pt idx="23">
                  <c:v>YE May-16</c:v>
                </c:pt>
                <c:pt idx="24">
                  <c:v>YE Jun 16</c:v>
                </c:pt>
                <c:pt idx="25">
                  <c:v>YE Jul 16</c:v>
                </c:pt>
                <c:pt idx="26">
                  <c:v>YE Aug 16</c:v>
                </c:pt>
                <c:pt idx="27">
                  <c:v>YE Sep 16</c:v>
                </c:pt>
                <c:pt idx="28">
                  <c:v>YE Oct 16</c:v>
                </c:pt>
                <c:pt idx="29">
                  <c:v>YE Nov 16</c:v>
                </c:pt>
                <c:pt idx="30">
                  <c:v>YE Dec 16</c:v>
                </c:pt>
                <c:pt idx="31">
                  <c:v>YE Jan 17</c:v>
                </c:pt>
                <c:pt idx="32">
                  <c:v>YE Feb 17</c:v>
                </c:pt>
                <c:pt idx="33">
                  <c:v>YE Mar 17</c:v>
                </c:pt>
                <c:pt idx="34">
                  <c:v>YE Apr 17</c:v>
                </c:pt>
                <c:pt idx="35">
                  <c:v>YE May 17</c:v>
                </c:pt>
                <c:pt idx="36">
                  <c:v>YE Jun 17</c:v>
                </c:pt>
                <c:pt idx="37">
                  <c:v>YE Jul 17</c:v>
                </c:pt>
                <c:pt idx="38">
                  <c:v>YE Aug 17</c:v>
                </c:pt>
                <c:pt idx="39">
                  <c:v>YE Sep 17</c:v>
                </c:pt>
                <c:pt idx="40">
                  <c:v>YE Oct 17</c:v>
                </c:pt>
                <c:pt idx="41">
                  <c:v>YE Nov 17</c:v>
                </c:pt>
                <c:pt idx="42">
                  <c:v>YE Dec 17</c:v>
                </c:pt>
              </c:strCache>
            </c:strRef>
          </c:cat>
          <c:val>
            <c:numRef>
              <c:f>'YE Guest Nights %'!$C$12:$C$54</c:f>
              <c:numCache>
                <c:formatCode>0.0%</c:formatCode>
                <c:ptCount val="43"/>
                <c:pt idx="0">
                  <c:v>9.2999999999999999E-2</c:v>
                </c:pt>
                <c:pt idx="1">
                  <c:v>8.6999999999999994E-2</c:v>
                </c:pt>
                <c:pt idx="2">
                  <c:v>8.1000000000000003E-2</c:v>
                </c:pt>
                <c:pt idx="3">
                  <c:v>6.2E-2</c:v>
                </c:pt>
                <c:pt idx="4">
                  <c:v>5.6000000000000001E-2</c:v>
                </c:pt>
                <c:pt idx="5">
                  <c:v>5.8999999999999997E-2</c:v>
                </c:pt>
                <c:pt idx="6">
                  <c:v>5.8000000000000003E-2</c:v>
                </c:pt>
                <c:pt idx="7">
                  <c:v>6.4000000000000001E-2</c:v>
                </c:pt>
                <c:pt idx="8">
                  <c:v>6.3E-2</c:v>
                </c:pt>
                <c:pt idx="9">
                  <c:v>7.5999999999999998E-2</c:v>
                </c:pt>
                <c:pt idx="10">
                  <c:v>6.5000000000000002E-2</c:v>
                </c:pt>
                <c:pt idx="11">
                  <c:v>0.05</c:v>
                </c:pt>
                <c:pt idx="12">
                  <c:v>4.2999999999999997E-2</c:v>
                </c:pt>
                <c:pt idx="13">
                  <c:v>4.3999999999999997E-2</c:v>
                </c:pt>
                <c:pt idx="14">
                  <c:v>5.0999999999999997E-2</c:v>
                </c:pt>
                <c:pt idx="15">
                  <c:v>6.8000000000000005E-2</c:v>
                </c:pt>
                <c:pt idx="16">
                  <c:v>6.8000000000000005E-2</c:v>
                </c:pt>
                <c:pt idx="17">
                  <c:v>7.4999999999999997E-2</c:v>
                </c:pt>
                <c:pt idx="18">
                  <c:v>8.4000000000000005E-2</c:v>
                </c:pt>
                <c:pt idx="19">
                  <c:v>8.199999999999999E-2</c:v>
                </c:pt>
                <c:pt idx="20">
                  <c:v>8.3000000000000004E-2</c:v>
                </c:pt>
                <c:pt idx="21">
                  <c:v>7.0999999999999994E-2</c:v>
                </c:pt>
                <c:pt idx="22">
                  <c:v>7.0000000000000007E-2</c:v>
                </c:pt>
                <c:pt idx="23">
                  <c:v>6.9000000000000006E-2</c:v>
                </c:pt>
                <c:pt idx="24">
                  <c:v>8.4000000000000005E-2</c:v>
                </c:pt>
                <c:pt idx="25">
                  <c:v>8.3000000000000004E-2</c:v>
                </c:pt>
                <c:pt idx="26">
                  <c:v>8.3000000000000004E-2</c:v>
                </c:pt>
                <c:pt idx="27">
                  <c:v>6.8000000000000005E-2</c:v>
                </c:pt>
                <c:pt idx="28">
                  <c:v>7.3999999999999996E-2</c:v>
                </c:pt>
                <c:pt idx="29">
                  <c:v>7.1999999999999995E-2</c:v>
                </c:pt>
                <c:pt idx="30">
                  <c:v>6.3E-2</c:v>
                </c:pt>
                <c:pt idx="31">
                  <c:v>6.3E-2</c:v>
                </c:pt>
                <c:pt idx="32">
                  <c:v>5.6000000000000001E-2</c:v>
                </c:pt>
                <c:pt idx="33">
                  <c:v>6.5000000000000002E-2</c:v>
                </c:pt>
                <c:pt idx="34">
                  <c:v>7.0999999999999994E-2</c:v>
                </c:pt>
                <c:pt idx="35">
                  <c:v>7.8E-2</c:v>
                </c:pt>
                <c:pt idx="36">
                  <c:v>6.3E-2</c:v>
                </c:pt>
                <c:pt idx="37">
                  <c:v>5.7000000000000002E-2</c:v>
                </c:pt>
                <c:pt idx="38">
                  <c:v>4.5999999999999999E-2</c:v>
                </c:pt>
                <c:pt idx="39">
                  <c:v>4.5999999999999999E-2</c:v>
                </c:pt>
                <c:pt idx="40">
                  <c:v>3.7999999999999999E-2</c:v>
                </c:pt>
                <c:pt idx="41">
                  <c:v>3.1E-2</c:v>
                </c:pt>
                <c:pt idx="42">
                  <c:v>2.8000000000000001E-2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EA-4D85-8D19-FD453D82E650}"/>
            </c:ext>
          </c:extLst>
        </c:ser>
        <c:ser>
          <c:idx val="2"/>
          <c:order val="2"/>
          <c:tx>
            <c:strRef>
              <c:f>'YE Guest Nights %'!$H$11</c:f>
              <c:strCache>
                <c:ptCount val="1"/>
                <c:pt idx="0">
                  <c:v>Waikato DC</c:v>
                </c:pt>
              </c:strCache>
            </c:strRef>
          </c:tx>
          <c:invertIfNegative val="0"/>
          <c:cat>
            <c:strRef>
              <c:f>'YE Guest Nights %'!$A$12:$A$54</c:f>
              <c:strCache>
                <c:ptCount val="43"/>
                <c:pt idx="0">
                  <c:v>YE Jun-14</c:v>
                </c:pt>
                <c:pt idx="1">
                  <c:v>YE Jul-14</c:v>
                </c:pt>
                <c:pt idx="2">
                  <c:v>YE Aug-14</c:v>
                </c:pt>
                <c:pt idx="3">
                  <c:v>YE Sept-14</c:v>
                </c:pt>
                <c:pt idx="4">
                  <c:v>YE Oct-14</c:v>
                </c:pt>
                <c:pt idx="5">
                  <c:v>YE Nov-14</c:v>
                </c:pt>
                <c:pt idx="6">
                  <c:v>YE Dec-14</c:v>
                </c:pt>
                <c:pt idx="7">
                  <c:v>YE Jan-15</c:v>
                </c:pt>
                <c:pt idx="8">
                  <c:v>YE Feb-15</c:v>
                </c:pt>
                <c:pt idx="9">
                  <c:v>YE Mar-15</c:v>
                </c:pt>
                <c:pt idx="10">
                  <c:v>YE Apr-15</c:v>
                </c:pt>
                <c:pt idx="11">
                  <c:v>YE May-15</c:v>
                </c:pt>
                <c:pt idx="12">
                  <c:v>YE Jun-15</c:v>
                </c:pt>
                <c:pt idx="13">
                  <c:v>YE Jul-15</c:v>
                </c:pt>
                <c:pt idx="14">
                  <c:v>YE Aug-15</c:v>
                </c:pt>
                <c:pt idx="15">
                  <c:v>YE Sept-15</c:v>
                </c:pt>
                <c:pt idx="16">
                  <c:v>YE Oct-15</c:v>
                </c:pt>
                <c:pt idx="17">
                  <c:v>YE Nov-15</c:v>
                </c:pt>
                <c:pt idx="18">
                  <c:v>YE Dec-15</c:v>
                </c:pt>
                <c:pt idx="19">
                  <c:v>YE Jan-16 </c:v>
                </c:pt>
                <c:pt idx="20">
                  <c:v>YE Feb-16</c:v>
                </c:pt>
                <c:pt idx="21">
                  <c:v>YE Mar 16</c:v>
                </c:pt>
                <c:pt idx="22">
                  <c:v>YE Apr-16</c:v>
                </c:pt>
                <c:pt idx="23">
                  <c:v>YE May-16</c:v>
                </c:pt>
                <c:pt idx="24">
                  <c:v>YE Jun 16</c:v>
                </c:pt>
                <c:pt idx="25">
                  <c:v>YE Jul 16</c:v>
                </c:pt>
                <c:pt idx="26">
                  <c:v>YE Aug 16</c:v>
                </c:pt>
                <c:pt idx="27">
                  <c:v>YE Sep 16</c:v>
                </c:pt>
                <c:pt idx="28">
                  <c:v>YE Oct 16</c:v>
                </c:pt>
                <c:pt idx="29">
                  <c:v>YE Nov 16</c:v>
                </c:pt>
                <c:pt idx="30">
                  <c:v>YE Dec 16</c:v>
                </c:pt>
                <c:pt idx="31">
                  <c:v>YE Jan 17</c:v>
                </c:pt>
                <c:pt idx="32">
                  <c:v>YE Feb 17</c:v>
                </c:pt>
                <c:pt idx="33">
                  <c:v>YE Mar 17</c:v>
                </c:pt>
                <c:pt idx="34">
                  <c:v>YE Apr 17</c:v>
                </c:pt>
                <c:pt idx="35">
                  <c:v>YE May 17</c:v>
                </c:pt>
                <c:pt idx="36">
                  <c:v>YE Jun 17</c:v>
                </c:pt>
                <c:pt idx="37">
                  <c:v>YE Jul 17</c:v>
                </c:pt>
                <c:pt idx="38">
                  <c:v>YE Aug 17</c:v>
                </c:pt>
                <c:pt idx="39">
                  <c:v>YE Sep 17</c:v>
                </c:pt>
                <c:pt idx="40">
                  <c:v>YE Oct 17</c:v>
                </c:pt>
                <c:pt idx="41">
                  <c:v>YE Nov 17</c:v>
                </c:pt>
                <c:pt idx="42">
                  <c:v>YE Dec 17</c:v>
                </c:pt>
              </c:strCache>
            </c:strRef>
          </c:cat>
          <c:val>
            <c:numRef>
              <c:f>'YE Guest Nights %'!$H$12:$H$54</c:f>
              <c:numCache>
                <c:formatCode>0.0%</c:formatCode>
                <c:ptCount val="43"/>
                <c:pt idx="0">
                  <c:v>-2E-3</c:v>
                </c:pt>
                <c:pt idx="1">
                  <c:v>1.6E-2</c:v>
                </c:pt>
                <c:pt idx="2">
                  <c:v>8.9999999999999993E-3</c:v>
                </c:pt>
                <c:pt idx="3">
                  <c:v>-1E-3</c:v>
                </c:pt>
                <c:pt idx="4">
                  <c:v>7.0000000000000001E-3</c:v>
                </c:pt>
                <c:pt idx="5">
                  <c:v>2.7E-2</c:v>
                </c:pt>
                <c:pt idx="6">
                  <c:v>9.4E-2</c:v>
                </c:pt>
                <c:pt idx="7">
                  <c:v>0.19700000000000001</c:v>
                </c:pt>
                <c:pt idx="8">
                  <c:v>0.19500000000000001</c:v>
                </c:pt>
                <c:pt idx="9">
                  <c:v>0.22800000000000001</c:v>
                </c:pt>
                <c:pt idx="10">
                  <c:v>0.20100000000000001</c:v>
                </c:pt>
                <c:pt idx="11">
                  <c:v>0.186</c:v>
                </c:pt>
                <c:pt idx="12">
                  <c:v>0.182</c:v>
                </c:pt>
                <c:pt idx="13">
                  <c:v>0.17199999999999999</c:v>
                </c:pt>
                <c:pt idx="14">
                  <c:v>0.184</c:v>
                </c:pt>
                <c:pt idx="15">
                  <c:v>0.20200000000000001</c:v>
                </c:pt>
                <c:pt idx="16">
                  <c:v>0.222</c:v>
                </c:pt>
                <c:pt idx="17">
                  <c:v>0.24099999999999999</c:v>
                </c:pt>
                <c:pt idx="18">
                  <c:v>0.22399999999999998</c:v>
                </c:pt>
                <c:pt idx="19">
                  <c:v>0.187</c:v>
                </c:pt>
                <c:pt idx="20">
                  <c:v>0.19399999999999998</c:v>
                </c:pt>
                <c:pt idx="21">
                  <c:v>0.20100000000000001</c:v>
                </c:pt>
                <c:pt idx="22">
                  <c:v>0.20100000000000001</c:v>
                </c:pt>
                <c:pt idx="23">
                  <c:v>0.191</c:v>
                </c:pt>
                <c:pt idx="24">
                  <c:v>0.22700000000000001</c:v>
                </c:pt>
                <c:pt idx="25">
                  <c:v>0.245</c:v>
                </c:pt>
                <c:pt idx="26">
                  <c:v>0.22399999999999998</c:v>
                </c:pt>
                <c:pt idx="27">
                  <c:v>0.20100000000000001</c:v>
                </c:pt>
                <c:pt idx="28">
                  <c:v>0.16800000000000001</c:v>
                </c:pt>
                <c:pt idx="29">
                  <c:v>0.13300000000000001</c:v>
                </c:pt>
                <c:pt idx="30">
                  <c:v>9.4E-2</c:v>
                </c:pt>
                <c:pt idx="31">
                  <c:v>6.6000000000000003E-2</c:v>
                </c:pt>
                <c:pt idx="32">
                  <c:v>5.2999999999999999E-2</c:v>
                </c:pt>
                <c:pt idx="33">
                  <c:v>2.7E-2</c:v>
                </c:pt>
                <c:pt idx="34">
                  <c:v>1.9E-2</c:v>
                </c:pt>
                <c:pt idx="35">
                  <c:v>2.1000000000000001E-2</c:v>
                </c:pt>
                <c:pt idx="36">
                  <c:v>-3.9E-2</c:v>
                </c:pt>
                <c:pt idx="37">
                  <c:v>-8.4000000000000005E-2</c:v>
                </c:pt>
                <c:pt idx="38">
                  <c:v>-8.2000000000000003E-2</c:v>
                </c:pt>
                <c:pt idx="39">
                  <c:v>-9.2999999999999999E-2</c:v>
                </c:pt>
                <c:pt idx="40">
                  <c:v>-9.3000000000000013E-2</c:v>
                </c:pt>
                <c:pt idx="41">
                  <c:v>-8.2000000000000003E-2</c:v>
                </c:pt>
                <c:pt idx="42">
                  <c:v>-0.05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EA-4D85-8D19-FD453D82E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651840"/>
        <c:axId val="69657728"/>
      </c:barChart>
      <c:catAx>
        <c:axId val="6965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57728"/>
        <c:crosses val="autoZero"/>
        <c:auto val="1"/>
        <c:lblAlgn val="ctr"/>
        <c:lblOffset val="100"/>
        <c:noMultiLvlLbl val="0"/>
      </c:catAx>
      <c:valAx>
        <c:axId val="6965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5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sz="1400" b="1"/>
              <a:t>Guest</a:t>
            </a:r>
            <a:r>
              <a:rPr lang="en-NZ" sz="1400" b="1" baseline="0"/>
              <a:t> Nights</a:t>
            </a:r>
          </a:p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sz="1100" baseline="0"/>
              <a:t>Waikato District</a:t>
            </a:r>
            <a:endParaRPr lang="en-NZ" sz="11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'YE Guest Nights #'!$H$11</c:f>
              <c:strCache>
                <c:ptCount val="1"/>
                <c:pt idx="0">
                  <c:v>Waikato DC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'YE Guest Nights #'!$A$12:$A$54</c:f>
              <c:strCache>
                <c:ptCount val="43"/>
                <c:pt idx="0">
                  <c:v>YE Jun-14</c:v>
                </c:pt>
                <c:pt idx="1">
                  <c:v>YE Jul-14</c:v>
                </c:pt>
                <c:pt idx="2">
                  <c:v>YE Aug-14</c:v>
                </c:pt>
                <c:pt idx="3">
                  <c:v>YE Sept-14</c:v>
                </c:pt>
                <c:pt idx="4">
                  <c:v>YE Oct-14</c:v>
                </c:pt>
                <c:pt idx="5">
                  <c:v>YE Nov-14</c:v>
                </c:pt>
                <c:pt idx="6">
                  <c:v>YE Dec-14</c:v>
                </c:pt>
                <c:pt idx="7">
                  <c:v>YE Jan-15</c:v>
                </c:pt>
                <c:pt idx="8">
                  <c:v>YE Feb-15</c:v>
                </c:pt>
                <c:pt idx="9">
                  <c:v>YE Mar-15</c:v>
                </c:pt>
                <c:pt idx="10">
                  <c:v>YE Apr-15</c:v>
                </c:pt>
                <c:pt idx="11">
                  <c:v>YE May-15</c:v>
                </c:pt>
                <c:pt idx="12">
                  <c:v>YE Jun-15</c:v>
                </c:pt>
                <c:pt idx="13">
                  <c:v>YE Jul-15</c:v>
                </c:pt>
                <c:pt idx="14">
                  <c:v>YE Aug-15</c:v>
                </c:pt>
                <c:pt idx="15">
                  <c:v>YE Sept-15</c:v>
                </c:pt>
                <c:pt idx="16">
                  <c:v>YE Oct-15</c:v>
                </c:pt>
                <c:pt idx="17">
                  <c:v>YE Nov-15</c:v>
                </c:pt>
                <c:pt idx="18">
                  <c:v>YE Dec-15</c:v>
                </c:pt>
                <c:pt idx="19">
                  <c:v>YE Jan-16</c:v>
                </c:pt>
                <c:pt idx="20">
                  <c:v>YE Feb-16</c:v>
                </c:pt>
                <c:pt idx="21">
                  <c:v>YE Mar-16</c:v>
                </c:pt>
                <c:pt idx="22">
                  <c:v>YE Apr-16</c:v>
                </c:pt>
                <c:pt idx="23">
                  <c:v>YE May-16</c:v>
                </c:pt>
                <c:pt idx="24">
                  <c:v>YE Jun 16</c:v>
                </c:pt>
                <c:pt idx="25">
                  <c:v>YE Jul 16</c:v>
                </c:pt>
                <c:pt idx="26">
                  <c:v>YE Aug 16</c:v>
                </c:pt>
                <c:pt idx="27">
                  <c:v>YE Sep 16</c:v>
                </c:pt>
                <c:pt idx="28">
                  <c:v>YE Oct 16</c:v>
                </c:pt>
                <c:pt idx="29">
                  <c:v>YE Nov 16</c:v>
                </c:pt>
                <c:pt idx="30">
                  <c:v>YE Dec 16</c:v>
                </c:pt>
                <c:pt idx="31">
                  <c:v>YE Jan 17</c:v>
                </c:pt>
                <c:pt idx="32">
                  <c:v>YE Feb 17</c:v>
                </c:pt>
                <c:pt idx="33">
                  <c:v>YE Mar 17</c:v>
                </c:pt>
                <c:pt idx="34">
                  <c:v>YE Apr 17</c:v>
                </c:pt>
                <c:pt idx="35">
                  <c:v>YE May 17</c:v>
                </c:pt>
                <c:pt idx="36">
                  <c:v>YE Jun 17</c:v>
                </c:pt>
                <c:pt idx="37">
                  <c:v>YE Jul 17</c:v>
                </c:pt>
                <c:pt idx="38">
                  <c:v>YE Aug 17</c:v>
                </c:pt>
                <c:pt idx="39">
                  <c:v>YE Sep 17</c:v>
                </c:pt>
                <c:pt idx="40">
                  <c:v>YE Oct 17</c:v>
                </c:pt>
                <c:pt idx="41">
                  <c:v>YE Nov 17</c:v>
                </c:pt>
                <c:pt idx="42">
                  <c:v>YE Dec 17</c:v>
                </c:pt>
              </c:strCache>
            </c:strRef>
          </c:cat>
          <c:val>
            <c:numRef>
              <c:f>'YE Guest Nights #'!$H$12:$H$54</c:f>
              <c:numCache>
                <c:formatCode>#,##0</c:formatCode>
                <c:ptCount val="43"/>
                <c:pt idx="0">
                  <c:v>120446</c:v>
                </c:pt>
                <c:pt idx="1">
                  <c:v>122131</c:v>
                </c:pt>
                <c:pt idx="2">
                  <c:v>122183</c:v>
                </c:pt>
                <c:pt idx="3">
                  <c:v>122149</c:v>
                </c:pt>
                <c:pt idx="4">
                  <c:v>123062</c:v>
                </c:pt>
                <c:pt idx="5">
                  <c:v>124411</c:v>
                </c:pt>
                <c:pt idx="6">
                  <c:v>129365</c:v>
                </c:pt>
                <c:pt idx="7">
                  <c:v>136110</c:v>
                </c:pt>
                <c:pt idx="8">
                  <c:v>137570</c:v>
                </c:pt>
                <c:pt idx="9">
                  <c:v>139460</c:v>
                </c:pt>
                <c:pt idx="10">
                  <c:v>140677</c:v>
                </c:pt>
                <c:pt idx="11">
                  <c:v>141824</c:v>
                </c:pt>
                <c:pt idx="12">
                  <c:v>142422</c:v>
                </c:pt>
                <c:pt idx="13">
                  <c:v>143077</c:v>
                </c:pt>
                <c:pt idx="14">
                  <c:v>144608</c:v>
                </c:pt>
                <c:pt idx="15">
                  <c:v>146778</c:v>
                </c:pt>
                <c:pt idx="16">
                  <c:v>150427</c:v>
                </c:pt>
                <c:pt idx="17">
                  <c:v>154410</c:v>
                </c:pt>
                <c:pt idx="18">
                  <c:v>158355</c:v>
                </c:pt>
                <c:pt idx="19">
                  <c:v>161548</c:v>
                </c:pt>
                <c:pt idx="20">
                  <c:v>164319</c:v>
                </c:pt>
                <c:pt idx="21">
                  <c:v>167495</c:v>
                </c:pt>
                <c:pt idx="22">
                  <c:v>168924</c:v>
                </c:pt>
                <c:pt idx="23">
                  <c:v>168887</c:v>
                </c:pt>
                <c:pt idx="24">
                  <c:v>174722</c:v>
                </c:pt>
                <c:pt idx="25">
                  <c:v>178078</c:v>
                </c:pt>
                <c:pt idx="26">
                  <c:v>176957</c:v>
                </c:pt>
                <c:pt idx="27">
                  <c:v>176225</c:v>
                </c:pt>
                <c:pt idx="28">
                  <c:v>175748</c:v>
                </c:pt>
                <c:pt idx="29">
                  <c:v>174938</c:v>
                </c:pt>
                <c:pt idx="30">
                  <c:v>173312</c:v>
                </c:pt>
                <c:pt idx="31">
                  <c:v>172222</c:v>
                </c:pt>
                <c:pt idx="32">
                  <c:v>173097</c:v>
                </c:pt>
                <c:pt idx="33">
                  <c:v>171972</c:v>
                </c:pt>
                <c:pt idx="34">
                  <c:v>172198</c:v>
                </c:pt>
                <c:pt idx="35">
                  <c:v>172365</c:v>
                </c:pt>
                <c:pt idx="36">
                  <c:v>167914</c:v>
                </c:pt>
                <c:pt idx="37">
                  <c:v>163191</c:v>
                </c:pt>
                <c:pt idx="38">
                  <c:v>162448</c:v>
                </c:pt>
                <c:pt idx="39">
                  <c:v>159775</c:v>
                </c:pt>
                <c:pt idx="40">
                  <c:v>159442</c:v>
                </c:pt>
                <c:pt idx="41">
                  <c:v>160630</c:v>
                </c:pt>
                <c:pt idx="42">
                  <c:v>164605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549-471E-9E2C-755711D32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788032"/>
        <c:axId val="69789568"/>
      </c:lineChart>
      <c:catAx>
        <c:axId val="6978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89568"/>
        <c:crosses val="autoZero"/>
        <c:auto val="1"/>
        <c:lblAlgn val="ctr"/>
        <c:lblOffset val="100"/>
        <c:noMultiLvlLbl val="0"/>
      </c:catAx>
      <c:valAx>
        <c:axId val="69789568"/>
        <c:scaling>
          <c:orientation val="minMax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8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5764" cy="49847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912" y="4"/>
            <a:ext cx="2945763" cy="49847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4DED0C2D-5013-4C67-93CC-537720AF6472}" type="datetimeFigureOut">
              <a:rPr lang="en-NZ" smtClean="0"/>
              <a:t>28/03/2018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1339"/>
            <a:ext cx="2945764" cy="49847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912" y="9431339"/>
            <a:ext cx="2945763" cy="49847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D4BD3AD4-3B0B-4FE9-836F-E7921B14F3D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59458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2946349" cy="498214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5"/>
            <a:ext cx="2946349" cy="498214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8ACA1104-D754-4EB2-A222-1A61EBCADF36}" type="datetimeFigureOut">
              <a:rPr lang="en-NZ" smtClean="0"/>
              <a:t>28/03/2018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8813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601"/>
            <a:ext cx="2946349" cy="498214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431601"/>
            <a:ext cx="2946349" cy="498214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E0930298-DD98-4299-8AFD-2B4D9BD54B8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1762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507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67539" algn="l" defTabSz="93507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35079" algn="l" defTabSz="93507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02619" algn="l" defTabSz="93507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70160" algn="l" defTabSz="93507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37699" algn="l" defTabSz="93507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05239" algn="l" defTabSz="93507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72779" algn="l" defTabSz="93507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740320" algn="l" defTabSz="93507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0298-DD98-4299-8AFD-2B4D9BD54B86}" type="slidenum">
              <a:rPr lang="en-NZ" smtClean="0"/>
              <a:t>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83396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44875" y="849313"/>
            <a:ext cx="3055938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C536A-7FC9-4749-9528-C1FF611C6BD7}" type="slidenum">
              <a:rPr lang="en-NZ">
                <a:solidFill>
                  <a:prstClr val="black"/>
                </a:solidFill>
              </a:rPr>
              <a:pPr/>
              <a:t>10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13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9063" y="1147763"/>
            <a:ext cx="4135437" cy="3101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60C28-9E4F-4813-9FC8-3DBF7B939556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8992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67450" y="584200"/>
            <a:ext cx="2105025" cy="1577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C536A-7FC9-4749-9528-C1FF611C6BD7}" type="slidenum">
              <a:rPr lang="en-NZ">
                <a:solidFill>
                  <a:prstClr val="black"/>
                </a:solidFill>
              </a:rPr>
              <a:pPr/>
              <a:t>12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78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67450" y="584200"/>
            <a:ext cx="2105025" cy="1577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C536A-7FC9-4749-9528-C1FF611C6BD7}" type="slidenum">
              <a:rPr lang="en-NZ">
                <a:solidFill>
                  <a:prstClr val="black"/>
                </a:solidFill>
              </a:rPr>
              <a:pPr/>
              <a:t>13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40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9063" y="1147763"/>
            <a:ext cx="4135437" cy="3101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60C28-9E4F-4813-9FC8-3DBF7B939556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75291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3450" y="1341438"/>
            <a:ext cx="4819650" cy="3614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7493" indent="-287493">
              <a:buFont typeface="Arial" panose="020B0604020202020204" pitchFamily="34" charset="0"/>
              <a:buChar char="•"/>
            </a:pPr>
            <a:endParaRPr lang="en-NZ" sz="1600" dirty="0"/>
          </a:p>
          <a:p>
            <a:pPr marL="287493" indent="-287493">
              <a:buFont typeface="Arial" panose="020B0604020202020204" pitchFamily="34" charset="0"/>
              <a:buChar char="•"/>
            </a:pPr>
            <a:r>
              <a:rPr lang="en-NZ" sz="1600" dirty="0"/>
              <a:t>Business events are a huge growth area for all our regions</a:t>
            </a:r>
          </a:p>
          <a:p>
            <a:pPr marL="287493" indent="-287493">
              <a:buFont typeface="Arial" panose="020B0604020202020204" pitchFamily="34" charset="0"/>
              <a:buChar char="•"/>
            </a:pPr>
            <a:r>
              <a:rPr lang="en-NZ" sz="1600" dirty="0"/>
              <a:t>Business events delegates spend an average $350 per day and they also visit throughout the year, plus are potential repeat visitors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0783">
              <a:defRPr/>
            </a:pPr>
            <a:fld id="{8F9C536A-7FC9-4749-9528-C1FF611C6BD7}" type="slidenum">
              <a:rPr lang="en-NZ">
                <a:solidFill>
                  <a:prstClr val="black"/>
                </a:solidFill>
                <a:latin typeface="Calibri"/>
              </a:rPr>
              <a:pPr defTabSz="940783">
                <a:defRPr/>
              </a:pPr>
              <a:t>15</a:t>
            </a:fld>
            <a:endParaRPr lang="en-NZ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514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9063" y="1147763"/>
            <a:ext cx="4135437" cy="3101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60C28-9E4F-4813-9FC8-3DBF7B939556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3928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44875" y="849313"/>
            <a:ext cx="3055938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C536A-7FC9-4749-9528-C1FF611C6BD7}" type="slidenum">
              <a:rPr lang="en-NZ">
                <a:solidFill>
                  <a:prstClr val="black"/>
                </a:solidFill>
              </a:rPr>
              <a:pPr/>
              <a:t>17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48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44875" y="849313"/>
            <a:ext cx="3055938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C536A-7FC9-4749-9528-C1FF611C6BD7}" type="slidenum">
              <a:rPr lang="en-NZ">
                <a:solidFill>
                  <a:prstClr val="black"/>
                </a:solidFill>
              </a:rPr>
              <a:pPr/>
              <a:t>18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34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44875" y="849313"/>
            <a:ext cx="3055938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C536A-7FC9-4749-9528-C1FF611C6BD7}" type="slidenum">
              <a:rPr lang="en-NZ">
                <a:solidFill>
                  <a:prstClr val="black"/>
                </a:solidFill>
              </a:rPr>
              <a:pPr/>
              <a:t>19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7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70250" y="922338"/>
            <a:ext cx="3317875" cy="248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C536A-7FC9-4749-9528-C1FF611C6BD7}" type="slidenum">
              <a:rPr lang="en-NZ">
                <a:solidFill>
                  <a:prstClr val="black"/>
                </a:solidFill>
              </a:rPr>
              <a:pPr/>
              <a:t>2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14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44875" y="849313"/>
            <a:ext cx="3055938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C536A-7FC9-4749-9528-C1FF611C6BD7}" type="slidenum">
              <a:rPr lang="en-NZ">
                <a:solidFill>
                  <a:prstClr val="black"/>
                </a:solidFill>
              </a:rPr>
              <a:pPr/>
              <a:t>20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14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44875" y="849313"/>
            <a:ext cx="3055938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C536A-7FC9-4749-9528-C1FF611C6BD7}" type="slidenum">
              <a:rPr lang="en-NZ">
                <a:solidFill>
                  <a:prstClr val="black"/>
                </a:solidFill>
              </a:rPr>
              <a:pPr/>
              <a:t>21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06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0298-DD98-4299-8AFD-2B4D9BD54B86}" type="slidenum">
              <a:rPr lang="en-NZ" smtClean="0"/>
              <a:t>22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56971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70250" y="922338"/>
            <a:ext cx="3317875" cy="248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C536A-7FC9-4749-9528-C1FF611C6BD7}" type="slidenum">
              <a:rPr lang="en-NZ">
                <a:solidFill>
                  <a:prstClr val="black"/>
                </a:solidFill>
              </a:rPr>
              <a:pPr/>
              <a:t>3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410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44875" y="849313"/>
            <a:ext cx="3055938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C536A-7FC9-4749-9528-C1FF611C6BD7}" type="slidenum">
              <a:rPr lang="en-NZ">
                <a:solidFill>
                  <a:prstClr val="black"/>
                </a:solidFill>
              </a:rPr>
              <a:pPr/>
              <a:t>4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715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922338"/>
            <a:ext cx="3316288" cy="248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  <a:p>
            <a:r>
              <a:rPr lang="en-NZ" dirty="0"/>
              <a:t>December: Hainan Airlines &amp; Tianjin (CHINA)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C536A-7FC9-4749-9528-C1FF611C6BD7}" type="slidenum">
              <a:rPr lang="en-NZ">
                <a:solidFill>
                  <a:prstClr val="black"/>
                </a:solidFill>
              </a:rPr>
              <a:pPr/>
              <a:t>5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26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922338"/>
            <a:ext cx="3316288" cy="248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  <a:p>
            <a:r>
              <a:rPr lang="en-NZ" dirty="0"/>
              <a:t>December: Hainan Airlines &amp; Tianjin (CHINA)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C536A-7FC9-4749-9528-C1FF611C6BD7}" type="slidenum">
              <a:rPr lang="en-NZ">
                <a:solidFill>
                  <a:prstClr val="black"/>
                </a:solidFill>
              </a:rPr>
              <a:pPr/>
              <a:t>6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02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922338"/>
            <a:ext cx="3316288" cy="248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  <a:p>
            <a:r>
              <a:rPr lang="en-NZ" dirty="0"/>
              <a:t>December: Hainan Airlines &amp; Tianjin (CHINA)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C536A-7FC9-4749-9528-C1FF611C6BD7}" type="slidenum">
              <a:rPr lang="en-NZ">
                <a:solidFill>
                  <a:prstClr val="black"/>
                </a:solidFill>
              </a:rPr>
              <a:pPr/>
              <a:t>7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162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44875" y="849313"/>
            <a:ext cx="3055938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C536A-7FC9-4749-9528-C1FF611C6BD7}" type="slidenum">
              <a:rPr lang="en-NZ">
                <a:solidFill>
                  <a:prstClr val="black"/>
                </a:solidFill>
              </a:rPr>
              <a:pPr/>
              <a:t>8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64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44875" y="849313"/>
            <a:ext cx="3055938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C536A-7FC9-4749-9528-C1FF611C6BD7}" type="slidenum">
              <a:rPr lang="en-NZ">
                <a:solidFill>
                  <a:prstClr val="black"/>
                </a:solidFill>
              </a:rPr>
              <a:pPr/>
              <a:t>9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8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200" y="1122624"/>
            <a:ext cx="6859191" cy="2388153"/>
          </a:xfrm>
        </p:spPr>
        <p:txBody>
          <a:bodyPr anchor="b"/>
          <a:lstStyle>
            <a:lvl1pPr algn="ctr">
              <a:defRPr sz="6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200" y="3602872"/>
            <a:ext cx="6859191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67539" indent="0" algn="ctr">
              <a:buNone/>
              <a:defRPr sz="2100"/>
            </a:lvl2pPr>
            <a:lvl3pPr marL="935079" indent="0" algn="ctr">
              <a:buNone/>
              <a:defRPr sz="1800"/>
            </a:lvl3pPr>
            <a:lvl4pPr marL="1402619" indent="0" algn="ctr">
              <a:buNone/>
              <a:defRPr sz="1600"/>
            </a:lvl4pPr>
            <a:lvl5pPr marL="1870160" indent="0" algn="ctr">
              <a:buNone/>
              <a:defRPr sz="1600"/>
            </a:lvl5pPr>
            <a:lvl6pPr marL="2337699" indent="0" algn="ctr">
              <a:buNone/>
              <a:defRPr sz="1600"/>
            </a:lvl6pPr>
            <a:lvl7pPr marL="2805239" indent="0" algn="ctr">
              <a:buNone/>
              <a:defRPr sz="1600"/>
            </a:lvl7pPr>
            <a:lvl8pPr marL="3272779" indent="0" algn="ctr">
              <a:buNone/>
              <a:defRPr sz="1600"/>
            </a:lvl8pPr>
            <a:lvl9pPr marL="374032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FE7A7-5F6F-42A2-AF09-EA91D325F40C}" type="datetimeFigureOut">
              <a:rPr lang="en-NZ" smtClean="0"/>
              <a:t>28/03/2018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8098-9A08-4D16-8ED1-26460833D92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7112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FE7A7-5F6F-42A2-AF09-EA91D325F40C}" type="datetimeFigureOut">
              <a:rPr lang="en-NZ" smtClean="0"/>
              <a:t>28/03/2018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8098-9A08-4D16-8ED1-26460833D92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498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4813" y="365209"/>
            <a:ext cx="1972017" cy="58131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759" y="365209"/>
            <a:ext cx="5801733" cy="58131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FE7A7-5F6F-42A2-AF09-EA91D325F40C}" type="datetimeFigureOut">
              <a:rPr lang="en-NZ" smtClean="0"/>
              <a:t>28/03/2018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8098-9A08-4D16-8ED1-26460833D92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022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FE7A7-5F6F-42A2-AF09-EA91D325F40C}" type="datetimeFigureOut">
              <a:rPr lang="en-NZ" smtClean="0"/>
              <a:t>28/03/2018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8098-9A08-4D16-8ED1-26460833D92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587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96" y="1710134"/>
            <a:ext cx="7888070" cy="2853398"/>
          </a:xfrm>
        </p:spPr>
        <p:txBody>
          <a:bodyPr anchor="b"/>
          <a:lstStyle>
            <a:lvl1pPr>
              <a:defRPr sz="6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96" y="4590528"/>
            <a:ext cx="7888070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6753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3507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026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7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3376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805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727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74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FE7A7-5F6F-42A2-AF09-EA91D325F40C}" type="datetimeFigureOut">
              <a:rPr lang="en-NZ" smtClean="0"/>
              <a:t>28/03/2018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8098-9A08-4D16-8ED1-26460833D92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693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760" y="1826048"/>
            <a:ext cx="3886875" cy="435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956" y="1826048"/>
            <a:ext cx="3886875" cy="435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FE7A7-5F6F-42A2-AF09-EA91D325F40C}" type="datetimeFigureOut">
              <a:rPr lang="en-NZ" smtClean="0"/>
              <a:t>28/03/2018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8098-9A08-4D16-8ED1-26460833D92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2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1" y="365212"/>
            <a:ext cx="7888070" cy="13258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952" y="1681553"/>
            <a:ext cx="3869011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7539" indent="0">
              <a:buNone/>
              <a:defRPr sz="2100" b="1"/>
            </a:lvl2pPr>
            <a:lvl3pPr marL="935079" indent="0">
              <a:buNone/>
              <a:defRPr sz="1800" b="1"/>
            </a:lvl3pPr>
            <a:lvl4pPr marL="1402619" indent="0">
              <a:buNone/>
              <a:defRPr sz="1600" b="1"/>
            </a:lvl4pPr>
            <a:lvl5pPr marL="1870160" indent="0">
              <a:buNone/>
              <a:defRPr sz="1600" b="1"/>
            </a:lvl5pPr>
            <a:lvl6pPr marL="2337699" indent="0">
              <a:buNone/>
              <a:defRPr sz="1600" b="1"/>
            </a:lvl6pPr>
            <a:lvl7pPr marL="2805239" indent="0">
              <a:buNone/>
              <a:defRPr sz="1600" b="1"/>
            </a:lvl7pPr>
            <a:lvl8pPr marL="3272779" indent="0">
              <a:buNone/>
              <a:defRPr sz="1600" b="1"/>
            </a:lvl8pPr>
            <a:lvl9pPr marL="37403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52" y="2505655"/>
            <a:ext cx="3869011" cy="3685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956" y="1681553"/>
            <a:ext cx="388806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7539" indent="0">
              <a:buNone/>
              <a:defRPr sz="2100" b="1"/>
            </a:lvl2pPr>
            <a:lvl3pPr marL="935079" indent="0">
              <a:buNone/>
              <a:defRPr sz="1800" b="1"/>
            </a:lvl3pPr>
            <a:lvl4pPr marL="1402619" indent="0">
              <a:buNone/>
              <a:defRPr sz="1600" b="1"/>
            </a:lvl4pPr>
            <a:lvl5pPr marL="1870160" indent="0">
              <a:buNone/>
              <a:defRPr sz="1600" b="1"/>
            </a:lvl5pPr>
            <a:lvl6pPr marL="2337699" indent="0">
              <a:buNone/>
              <a:defRPr sz="1600" b="1"/>
            </a:lvl6pPr>
            <a:lvl7pPr marL="2805239" indent="0">
              <a:buNone/>
              <a:defRPr sz="1600" b="1"/>
            </a:lvl7pPr>
            <a:lvl8pPr marL="3272779" indent="0">
              <a:buNone/>
              <a:defRPr sz="1600" b="1"/>
            </a:lvl8pPr>
            <a:lvl9pPr marL="37403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956" y="2505655"/>
            <a:ext cx="3888066" cy="3685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FE7A7-5F6F-42A2-AF09-EA91D325F40C}" type="datetimeFigureOut">
              <a:rPr lang="en-NZ" smtClean="0"/>
              <a:t>28/03/2018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8098-9A08-4D16-8ED1-26460833D92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901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FE7A7-5F6F-42A2-AF09-EA91D325F40C}" type="datetimeFigureOut">
              <a:rPr lang="en-NZ" smtClean="0"/>
              <a:t>28/03/2018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8098-9A08-4D16-8ED1-26460833D92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667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FE7A7-5F6F-42A2-AF09-EA91D325F40C}" type="datetimeFigureOut">
              <a:rPr lang="en-NZ" smtClean="0"/>
              <a:t>28/03/2018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8098-9A08-4D16-8ED1-26460833D92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3772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2" y="457308"/>
            <a:ext cx="2949691" cy="1600571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68" y="987656"/>
            <a:ext cx="4629955" cy="4874754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52" y="2057876"/>
            <a:ext cx="2949691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67539" indent="0">
              <a:buNone/>
              <a:defRPr sz="1400"/>
            </a:lvl2pPr>
            <a:lvl3pPr marL="935079" indent="0">
              <a:buNone/>
              <a:defRPr sz="1300"/>
            </a:lvl3pPr>
            <a:lvl4pPr marL="1402619" indent="0">
              <a:buNone/>
              <a:defRPr sz="1000"/>
            </a:lvl4pPr>
            <a:lvl5pPr marL="1870160" indent="0">
              <a:buNone/>
              <a:defRPr sz="1000"/>
            </a:lvl5pPr>
            <a:lvl6pPr marL="2337699" indent="0">
              <a:buNone/>
              <a:defRPr sz="1000"/>
            </a:lvl6pPr>
            <a:lvl7pPr marL="2805239" indent="0">
              <a:buNone/>
              <a:defRPr sz="1000"/>
            </a:lvl7pPr>
            <a:lvl8pPr marL="3272779" indent="0">
              <a:buNone/>
              <a:defRPr sz="1000"/>
            </a:lvl8pPr>
            <a:lvl9pPr marL="37403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FE7A7-5F6F-42A2-AF09-EA91D325F40C}" type="datetimeFigureOut">
              <a:rPr lang="en-NZ" smtClean="0"/>
              <a:t>28/03/2018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8098-9A08-4D16-8ED1-26460833D92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40915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2" y="457308"/>
            <a:ext cx="2949691" cy="1600571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68" y="987656"/>
            <a:ext cx="4629955" cy="4874754"/>
          </a:xfrm>
        </p:spPr>
        <p:txBody>
          <a:bodyPr/>
          <a:lstStyle>
            <a:lvl1pPr marL="0" indent="0">
              <a:buNone/>
              <a:defRPr sz="3300"/>
            </a:lvl1pPr>
            <a:lvl2pPr marL="467539" indent="0">
              <a:buNone/>
              <a:defRPr sz="2900"/>
            </a:lvl2pPr>
            <a:lvl3pPr marL="935079" indent="0">
              <a:buNone/>
              <a:defRPr sz="2400"/>
            </a:lvl3pPr>
            <a:lvl4pPr marL="1402619" indent="0">
              <a:buNone/>
              <a:defRPr sz="2100"/>
            </a:lvl4pPr>
            <a:lvl5pPr marL="1870160" indent="0">
              <a:buNone/>
              <a:defRPr sz="2100"/>
            </a:lvl5pPr>
            <a:lvl6pPr marL="2337699" indent="0">
              <a:buNone/>
              <a:defRPr sz="2100"/>
            </a:lvl6pPr>
            <a:lvl7pPr marL="2805239" indent="0">
              <a:buNone/>
              <a:defRPr sz="2100"/>
            </a:lvl7pPr>
            <a:lvl8pPr marL="3272779" indent="0">
              <a:buNone/>
              <a:defRPr sz="2100"/>
            </a:lvl8pPr>
            <a:lvl9pPr marL="3740320" indent="0">
              <a:buNone/>
              <a:defRPr sz="21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52" y="2057876"/>
            <a:ext cx="2949691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67539" indent="0">
              <a:buNone/>
              <a:defRPr sz="1400"/>
            </a:lvl2pPr>
            <a:lvl3pPr marL="935079" indent="0">
              <a:buNone/>
              <a:defRPr sz="1300"/>
            </a:lvl3pPr>
            <a:lvl4pPr marL="1402619" indent="0">
              <a:buNone/>
              <a:defRPr sz="1000"/>
            </a:lvl4pPr>
            <a:lvl5pPr marL="1870160" indent="0">
              <a:buNone/>
              <a:defRPr sz="1000"/>
            </a:lvl5pPr>
            <a:lvl6pPr marL="2337699" indent="0">
              <a:buNone/>
              <a:defRPr sz="1000"/>
            </a:lvl6pPr>
            <a:lvl7pPr marL="2805239" indent="0">
              <a:buNone/>
              <a:defRPr sz="1000"/>
            </a:lvl7pPr>
            <a:lvl8pPr marL="3272779" indent="0">
              <a:buNone/>
              <a:defRPr sz="1000"/>
            </a:lvl8pPr>
            <a:lvl9pPr marL="374032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FE7A7-5F6F-42A2-AF09-EA91D325F40C}" type="datetimeFigureOut">
              <a:rPr lang="en-NZ" smtClean="0"/>
              <a:t>28/03/2018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8098-9A08-4D16-8ED1-26460833D92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6509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760" y="365212"/>
            <a:ext cx="7888070" cy="1325870"/>
          </a:xfrm>
          <a:prstGeom prst="rect">
            <a:avLst/>
          </a:prstGeom>
        </p:spPr>
        <p:txBody>
          <a:bodyPr vert="horz" lIns="93507" tIns="46755" rIns="93507" bIns="4675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760" y="1826048"/>
            <a:ext cx="7888070" cy="4352346"/>
          </a:xfrm>
          <a:prstGeom prst="rect">
            <a:avLst/>
          </a:prstGeom>
        </p:spPr>
        <p:txBody>
          <a:bodyPr vert="horz" lIns="93507" tIns="46755" rIns="93507" bIns="4675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760" y="6357823"/>
            <a:ext cx="2057757" cy="365210"/>
          </a:xfrm>
          <a:prstGeom prst="rect">
            <a:avLst/>
          </a:prstGeom>
        </p:spPr>
        <p:txBody>
          <a:bodyPr vert="horz" lIns="93507" tIns="46755" rIns="93507" bIns="4675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FE7A7-5F6F-42A2-AF09-EA91D325F40C}" type="datetimeFigureOut">
              <a:rPr lang="en-NZ" smtClean="0"/>
              <a:t>28/03/2018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477" y="6357823"/>
            <a:ext cx="3086636" cy="365210"/>
          </a:xfrm>
          <a:prstGeom prst="rect">
            <a:avLst/>
          </a:prstGeom>
        </p:spPr>
        <p:txBody>
          <a:bodyPr vert="horz" lIns="93507" tIns="46755" rIns="93507" bIns="4675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074" y="6357823"/>
            <a:ext cx="2057757" cy="365210"/>
          </a:xfrm>
          <a:prstGeom prst="rect">
            <a:avLst/>
          </a:prstGeom>
        </p:spPr>
        <p:txBody>
          <a:bodyPr vert="horz" lIns="93507" tIns="46755" rIns="93507" bIns="4675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28098-9A08-4D16-8ED1-26460833D92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542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35079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770" indent="-233770" algn="l" defTabSz="935079" rtl="0" eaLnBrk="1" latinLnBrk="0" hangingPunct="1">
        <a:lnSpc>
          <a:spcPct val="90000"/>
        </a:lnSpc>
        <a:spcBef>
          <a:spcPts val="1023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1310" indent="-233770" algn="l" defTabSz="935079" rtl="0" eaLnBrk="1" latinLnBrk="0" hangingPunct="1">
        <a:lnSpc>
          <a:spcPct val="90000"/>
        </a:lnSpc>
        <a:spcBef>
          <a:spcPts val="51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850" indent="-233770" algn="l" defTabSz="935079" rtl="0" eaLnBrk="1" latinLnBrk="0" hangingPunct="1">
        <a:lnSpc>
          <a:spcPct val="90000"/>
        </a:lnSpc>
        <a:spcBef>
          <a:spcPts val="51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6390" indent="-233770" algn="l" defTabSz="935079" rtl="0" eaLnBrk="1" latinLnBrk="0" hangingPunct="1">
        <a:lnSpc>
          <a:spcPct val="90000"/>
        </a:lnSpc>
        <a:spcBef>
          <a:spcPts val="5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929" indent="-233770" algn="l" defTabSz="935079" rtl="0" eaLnBrk="1" latinLnBrk="0" hangingPunct="1">
        <a:lnSpc>
          <a:spcPct val="90000"/>
        </a:lnSpc>
        <a:spcBef>
          <a:spcPts val="5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470" indent="-233770" algn="l" defTabSz="935079" rtl="0" eaLnBrk="1" latinLnBrk="0" hangingPunct="1">
        <a:lnSpc>
          <a:spcPct val="90000"/>
        </a:lnSpc>
        <a:spcBef>
          <a:spcPts val="5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39009" indent="-233770" algn="l" defTabSz="935079" rtl="0" eaLnBrk="1" latinLnBrk="0" hangingPunct="1">
        <a:lnSpc>
          <a:spcPct val="90000"/>
        </a:lnSpc>
        <a:spcBef>
          <a:spcPts val="5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506550" indent="-233770" algn="l" defTabSz="935079" rtl="0" eaLnBrk="1" latinLnBrk="0" hangingPunct="1">
        <a:lnSpc>
          <a:spcPct val="90000"/>
        </a:lnSpc>
        <a:spcBef>
          <a:spcPts val="5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974088" indent="-233770" algn="l" defTabSz="935079" rtl="0" eaLnBrk="1" latinLnBrk="0" hangingPunct="1">
        <a:lnSpc>
          <a:spcPct val="90000"/>
        </a:lnSpc>
        <a:spcBef>
          <a:spcPts val="5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5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7539" algn="l" defTabSz="935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5079" algn="l" defTabSz="935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02619" algn="l" defTabSz="935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70160" algn="l" defTabSz="935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7699" algn="l" defTabSz="935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5239" algn="l" defTabSz="935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779" algn="l" defTabSz="935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40320" algn="l" defTabSz="935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6.png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9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10.wmf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1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60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.jpg"/><Relationship Id="rId10" Type="http://schemas.openxmlformats.org/officeDocument/2006/relationships/image" Target="../media/image8.jpeg"/><Relationship Id="rId4" Type="http://schemas.openxmlformats.org/officeDocument/2006/relationships/image" Target="../media/image61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0.wmf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10.wmf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10.wmf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17.png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6.png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/>
        </p:nvSpPr>
        <p:spPr>
          <a:xfrm>
            <a:off x="-7372" y="2083776"/>
            <a:ext cx="9144000" cy="3062369"/>
          </a:xfrm>
          <a:prstGeom prst="rect">
            <a:avLst/>
          </a:prstGeom>
        </p:spPr>
        <p:txBody>
          <a:bodyPr vert="horz" lIns="91431" tIns="45716" rIns="91431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3200" dirty="0">
              <a:solidFill>
                <a:schemeClr val="bg1"/>
              </a:solidFill>
              <a:latin typeface="ZineSlabDisOT-BlackIt" panose="02010A04060101020104" pitchFamily="50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chemeClr val="bg1"/>
              </a:solidFill>
              <a:latin typeface="ZineSlabDisOT-BlackIt" panose="02010A04060101020104" pitchFamily="50" charset="0"/>
            </a:endParaRPr>
          </a:p>
          <a:p>
            <a:endParaRPr lang="en-US" sz="3200" dirty="0">
              <a:solidFill>
                <a:schemeClr val="bg1"/>
              </a:solidFill>
              <a:latin typeface="ZineSlabDisOT-BlackIt" panose="02010A04060101020104" pitchFamily="50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schemeClr val="bg1"/>
              </a:solidFill>
              <a:latin typeface="ZineSlabDisOT-BlackIt" panose="02010A04060101020104" pitchFamily="5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5" t="3877" r="7178" b="23544"/>
          <a:stretch/>
        </p:blipFill>
        <p:spPr>
          <a:xfrm>
            <a:off x="3083985" y="0"/>
            <a:ext cx="3132622" cy="32199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C097DAA-A238-4905-8135-C2FD286641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4" y="5964253"/>
            <a:ext cx="2653697" cy="5585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66441C-7FD4-4BA4-8CCE-A11AE1874A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1" y="5682958"/>
            <a:ext cx="5718544" cy="11766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C3A76DA-45D4-49D5-B09C-F81D023909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25"/>
          <a:stretch/>
        </p:blipFill>
        <p:spPr>
          <a:xfrm>
            <a:off x="3077817" y="3352799"/>
            <a:ext cx="3132622" cy="2324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F7849FC-DD07-4471-81CA-CDC70D70F1D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055"/>
          <a:stretch/>
        </p:blipFill>
        <p:spPr>
          <a:xfrm>
            <a:off x="0" y="0"/>
            <a:ext cx="2973811" cy="3820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D465A04-9CCF-4A52-B6B7-F6DA4EF1EE2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31"/>
          <a:stretch/>
        </p:blipFill>
        <p:spPr>
          <a:xfrm>
            <a:off x="6326781" y="0"/>
            <a:ext cx="2809847" cy="2241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B1C76ED-2CBE-4B2D-A649-82B0E20BDCE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0" r="10076" b="9374"/>
          <a:stretch/>
        </p:blipFill>
        <p:spPr>
          <a:xfrm>
            <a:off x="6326781" y="2344086"/>
            <a:ext cx="2809847" cy="33331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D118028-2D29-4753-AABE-6778916A740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0" r="3809" b="17908"/>
          <a:stretch/>
        </p:blipFill>
        <p:spPr>
          <a:xfrm>
            <a:off x="-16128" y="3947126"/>
            <a:ext cx="2989939" cy="173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97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01"/>
            <a:ext cx="9144793" cy="6864691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wgHBgkIBwgKCgkLDRYPDQwMDRsUFRAWIB0iIiAdHx8kKDQsJCYxJx8fLT0tMTU3Ojo6Iys/RD84QzQ5OjcBCgoKDQwNGg8PGjclHyU3Nzc3Nzc3Nzc3Nzc3Nzc3Nzc3Nzc3Nzc3Nzc3Nzc3Nzc3Nzc3Nzc3Nzc3Nzc3Nzc3N//AABEIAHwAuQMBIgACEQEDEQH/xAAcAAABBQEBAQAAAAAAAAAAAAAEAQIDBQYHAAj/xABDEAACAQMCBAMFBQUECQUAAAABAgMABBESIQUxQVEGE2EiMnGBkRRCUqGxFVNigsEHktHhFhczQ1Ry0vDxI0RVg5P/xAAZAQADAQEBAAAAAAAAAAAAAAAAAQIDBAX/xAAjEQACAgICAgIDAQAAAAAAAAAAAQIREiEDMRNRFGEEQXEi/9oADAMBAAIRAxEAPwDjDtUeacxplAC16vV6gBaco3pUiY7sMD160RGqBts7d+tIZCmSdODtyqRVHXapgOeke1UkaBF1OwBPSgBqRZHtDHbNTiMAjG2eppA5Y7HHxpZMRoXkfbt3pAIXC5yAEHN2od7xnbTAh32BO5PwFQTStK2pz7I5A8hXUv7OfB62tn+1uLQNHdPvbo43jX8WOhP5CtIQydEylirKjwl4Ll82O/41AVjHtRwNzY927D0+tdU4ZcpAhAYDoBQg8tPfj1g/eY0TCiMDLHH7v4RtXox44wjSONzlKVl9az6wCwp9xOgjO1VEN86L/sz6E0k101xERgq3fpWfjdlZ6A+JXPmvoXkOVV13wfhnEoWivrVLhiMB+TL8GG4qXQxk586IEBhUOGxXQ4qsTFTd5HM/EvgK74a3mcMMt3CfeTSAyfn7Q58ht+dZC4tZoH8uaJ43xnS40n867s/trqZi7fkKBvOH219D5N7Ck0fQOOXwPSueX4ie0zaP5LWmjh+PSmlDvit7xzwK6apuEMXXGfIc+18j1+BrEzRPE5R1KspwQdiDXHyccuN1I6YTjNWgRqbvU7Ln403y27isygakpM1LbxGVjnIUczTASONn90elTxxKhwT7VTDGnSMLp7UqqEOVI1/DepsDw0q4ypz0NK2HlDYxTyvcn40uMbD5+vwoKEHbbA70sgXYMcUpGlRnmeQFFwWgTDTEmQ8lXmKLAH8lYgZJs6F5DqT2p/B+D8U8S8QFtwy1eZ+v4Ih3ZuQo4WCNPbycRVkgfJVVBI0ggEgdTXfPBfCYOFcBijsTm1mPnQlofLk0tuNY7+tVCNkt0ZLwj4A4f4bVLziWm+4oNw2MxQ/8oPM+p+WK00hE7bZJ7Yq7mCH3oxQD+WkmoJy7V2cdLo55W+yma3QudeV355oqO+FtGIogD8RUV0/mv7II+ApEtsrmVmHYDnXTprZz7vRI8jze0SqJ3JoaVXZjiZGHQL1otLD2Ax1fzGpRZqwGGXbpSyih4yfZX6UtyCG1NjkRtTjK0gwMA9BirocNhdAz7YGNqSG2htXLqQ3xFHkiHjZQPDKnvgr6YpoBzgDJq+vB5sekKPTvQMNpKZPZU1ceS1sl8dPRXmNy2yknsK5749sraXiIZHRJdGJMIdW/3j3GAdxXXZuErcWklvMMJIuGKbN9apOJ8BFzC5lkZ402QTZJbAOSTzAOfn2rn5p+RYo244YOzgTroPf55pmutJ4s4TFZXbNbRiOFmKqurLADbf8AP/Ks95fqPpXA006Z1rYNHEBuwqcDAwvLtUQc9TUqbjNIB+nY4xvTowASSM9j61HnSudhUiDO6/WkMkVmGTkEnv0pzYG5Ylq8oyQEQmpkjCTKpjaW4Y+xEvT40hjVIhUOU1yvvEnUnvU8QmLmGDVLeSNiRlGdHoPhXSfCHgOCK2i4zdTJf3MqasRgFLZu2Op6b9as14ZCOMC6KrE4iwSFC7Edu/57UrAz/wDZTwyz4jc3Vnx20hmmhxLC7Z8wEHcZ7DbbJ6dt+yySYXp8q5WbmTw94iHEre3LJdDQcnAfYZ+Bz69uldSZFPqOlb8TTRlLsr7i5oGRgd81bTwx6SdNVckWSQBtXXBowkmDqI2bA1Z9KPhhYDJU4xzaoIkEbam6elSPe4yFU1cnb0StdiStGDpYajTFPQLgUO7621Yw3evAv0NVjSJy2Hwsw2Ooj41MitJksoFDWgf7zD60Z5kYADSD5VjLRpHYkcQT3uVK9ykfu7fCvExNyLNXvZ6RD4ml/SqBZ71nHOgGlk1bKTVrLgf7tKgLknGkEegrSMkv0RJfZkPF3BpOJ8FuEhCiVQZUAUe0VBOn51xj7RF3b6GvpP2iR7GBWV/0Jtv3cf8AdrHmjm7NeKSiqbODjcVJCcHHeokNPU71ymwUCunAGcU+NtLajuMcqHRjk43NWFhAbi5ijO4zqb4Ckxljw6xeUqEHtyDOfwjvVstjFwtY1SPJm3aVz7Ugzg49PSrXhlqrNDbqMPO6r8icCtT4i4Za3ME0rNZXVpZyIqRIdDAY2IIOOo9dvSspdFUZrw/xe44NdDRO5hkO6ZYDHTPr60FxziHEIr+SSKeeW3um1sztkZGcAGoZeGETCfySEjc5YPkMOXP0z0q4dre64JBYoQZgwYknGQOvx61MVa2RTK+LidzfWf2SVvNEeZMDJIwudvln6VrvCXjyOSJLPigARAFWZfu9gw/rWL/Z91wm7S9tQfsyyqEOckbfe6kVHmSQnTGFwTuMDBzVKWDJa9nbY7u3vYRNDKGjbkR1pPJQ76vpXN/C3iUWoFjfQiKPUcMm2OXMcv8AsVruH8Zsr9/Ktp1MozmM5B27Z513QkpLTMXot5I0Ue9mhZIkyMHc0/mp1Ngj7tQzyRwQySyNpRFJLHpW0VW7Ik/ox8fi14eKTQXluotkkYBxnUFBIH9K1fDrm3u4Yjq0ysmooM7fXmK58THDC5KiVmyW2Pt7550alzKbYPZPJDOn3dyB3weo25VzLmd7NvGq0dAATkox6lqKjiXSCQPpVdaM/kReYWLaBqZlAJOKNiCtzkIrodGS72TEquwFNyDTSqcixNKqoORPzqLLPeUGpwjC9KXIHWkJH4qVjoTCcsZr3/017X2JpNR7mgKPk9KeDUaGnZrmNieHIYEc60fhmASTvIdgNviazKMQRitLwq6ighOMgnAHz5/pUsqJruHJFPdp9oXVD7RYb8gCenrijTHJbgRRjzlkcNPk5Lds+u+c/wCNUfCPENhYtNLdRvIFUKioMkthj8vdxn+KtXwy+4bPxC24dJIgvLoJKgQHASQZXPLDYxkeo71DVlUVt3Cyr5duspAZy5ccjn3SM9MGq+0mNpOXT3kBwCO4II/Sujt4XZmZ1kQyttlmbf8AKqyXwmt1cT2yyrFKM5kKkjYL8M+8O3Kk+tBizGXV3LPGyTlDnfPXPwqKKB5FZ445GhZc6jvgHoa2P+gzXMVvcG6EDBSGiniJ1Z74O1H2nhteERB1uYnlchJCu22++Ccf+alJ1TFic2N3EJDCRplQ7MDs30+VSmQvLbvanMjYETodOOmD251uL/wbYXnFrjiS36M0xBZIgcZwASMdTjNDQ+BI4GWSCRHQPrw7EYPfBHerSZDgXfhr7YtgIOJRMJIjpEhYNrX1wTuOvyoTxtcRrw+G0Bw1xIM4P3V3/XFMHCLxkMclzBrJ9/zCB+lU/FPC3iG4Y3nDIY7yMHy9Jm0lMDJPLeuty/zSMUqlsrkYMpB6DY0Rwu7micNDJoBfQxxkZxttQlz4e8V2uGubC3gDbqzTZz9BQlvYeIo3wFtVzswWQnUPpWNGjmjp0PEk8sm5MY0gAkDcn4fKpE4pZs2BKoPqCKw9pZ8TLeZMIUJzrHmk5226UalrcDeRVB076WJ3+Yro43qmYTmrtGwF9AxwJoz/ADCle9gUe1NGP5hWP+zy8gT9Ka1vN3P0rXFGPmRrP2laf8RH9a8OI2p/9wnzNZAwzLyJ+lMZZVG8uM98U8UL5CNj+0rUsFE6ZPrS/bYP38f98Vi/Ll0/7VsHlim+XN+9ejBew+Qjh2o9KlwVAzvntSTLg7URBGVj9oZVvaA/L+lcJ6BCcuQqgkHsKs7MXEjKkcJVeRYnAqNDjtREUpG3mY+BNKhpmt4THEOEtZrZwXdw0ciSadSv7YIznBzgY6DlVlwEWsPH4Lm7sr9ZV8sRyPh91GnOQB0A5dKpfDXiebg77WsVyh5l2IYeoPL8q20HjCyv8Z1256rkH9N6hp+jSLXs2T3inncAHtmhHmm/3V0h9CuarbS7t5jqt50b4PuPlzo2KUk7HPxIqVH2PIepuJfelA9c4/Si7eyuCwYXUeRyBlNRK/4kBHfFFWyxSNgkq33cCtVFGbkyztUmiYCWCBm769f61ZCYHZ9AJGdzVZJLqVAWOF67H9aQsmvoPWtKM22S3syYbThueSurArPXv2iU6YnJHTpVy6xk52PTODtQ8mmFtmwO+2PnTohmcuLTiWcsJTk4z5mc1G0NxbkeepTP4utWt/faHCyRwgHcMTt+VD28dreTaru6SGPbHlnNKiGiAEaQcr9RSaweoJ9MH9K0tvxDgPDIisBVmA7hmY9udVt3xrhzxmS44fJHq93ymAJ/7+Bq1ZDh9leICdwcHttSPbsR/UHBph4naSSaIGuv54xkfIGrCK1MqhlvYBn7r6kb6NV7RGCKxrYsN9QoaWwVuYJPxrRLwK/lOVVSvctjP6/rTZPD18qljFEfTzOf5UsgfCn+jLPwxumfSmfs6f8AEPqa1Q4UyZL2sx230nUPyFN+zR/8Def/AINTzJ+PE+Z5wNGcYINSxIY1Ck5PpTCrPscYPOpzjUSvI9zXMegeG/OnpjPam5AGMU4EUAEK+KmSZlOVJB7g0IDmng0wNNYzs9tHIWyxzuKs7e7nX3ZpAPRzWOguZoD/AOnIQO3Sj4ONSoR5qqw6kc6aSEzZw8Suk925mH85oiTxZdcOjMtxcw6B+9G/5YzWWj4xYyjRJK8ee6kH6ih+IWfCuIqAty7OPdy2cfWtEkRbNYP7YLWJFVrCWfu6HSPlq3qxsP7RbTi8bi1XyWX3lc4Yf0rl0nhkasK8gHqtWXh/gEtpdvMtxKg0adgBmiMZX0DkqN+3GVnwJLyRWz7rOVz8s0xplYFmdTvsQN6qXsw8ek3UhyOTMTVcon4axMySSAscNHIMH4rtXRSRiXvnI0wzJsPvf5f0p3mQ6lzIQTthVGKz68TgmcxnzFbPuyIV/PFGwyRHfWOWxJpaCg+7t5HOpLxlUbhDgfpVfInEkQ4kWVM8geXwosNqXEchyN8cwaa2x1CFC38L4p0BUT3F2ML5Ew35j/I0xeI3kC+zLcae25H0q6ScTKysmGztgg7d6Y6L1IQcuVAiuXxPxe0OUu7pM/dUkZ+lFp/aTxeABJOJXA6DUob9aWS2XSVfGk/wjeh5eE27FcKMDpiikNWE/wCsbiGrUOIEP38pR+gr3+s7i/8A8qfy/wCmqxuCxLnB3P8ADUf7FXuf7tLFDyMIAe9O3J51Fk0oGedcR0jyzLscU+OTeoScqSe1NQZxQAcGGdjtXhJnkaggOV3qcKAOVADhIe+aeJKh5jPavA0wCA+1PWTHKhs08GmJlvZ8YuLf2S5dOzb1fWXFo5wBybrvWJ1GpY3ZSCGINaxm0Q4nQfOGnONqHuJAy6SNvWs1w+/uFkCF9SnvVw7llya2UrMnGhWVDtTkthjMczp/y8qhQkkA02SZkwVAG9ABTJfxL7KpOo5YbS3+FDtxSSHK3UckWn8S5NDrxG5Y41gbfhB/WoTZieYtNPMx541AD8hSYy44dxOBtUhibOMakGrI9RVgnErUkEMEyN9QK5+RxVCFjhh2hjYqObDOcVIb2VYRjTjoMbCqQmX32kNgjBXuCCKcsi812+BzVPaXLyjLKgPLIFFoc6qKEFyNnfA+m5+FM1H92/5/4ULgOTkYI2BBIpfL/jf+9QM//9k="/>
          <p:cNvSpPr>
            <a:spLocks noChangeAspect="1" noChangeArrowheads="1"/>
          </p:cNvSpPr>
          <p:nvPr/>
        </p:nvSpPr>
        <p:spPr bwMode="auto">
          <a:xfrm>
            <a:off x="5618805" y="5940571"/>
            <a:ext cx="17621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" name="AutoShape 4" descr="data:image/jpeg;base64,/9j/4AAQSkZJRgABAQAAAQABAAD/2wCEAAkGBwgHBgkIBwgKCgkLDRYPDQwMDRsUFRAWIB0iIiAdHx8kKDQsJCYxJx8fLT0tMTU3Ojo6Iys/RD84QzQ5OjcBCgoKDQwNGg8PGjclHyU3Nzc3Nzc3Nzc3Nzc3Nzc3Nzc3Nzc3Nzc3Nzc3Nzc3Nzc3Nzc3Nzc3Nzc3Nzc3Nzc3N//AABEIAHwAuQMBIgACEQEDEQH/xAAcAAABBQEBAQAAAAAAAAAAAAAEAQIDBQYHAAj/xABDEAACAQMCBAMFBQUECQUAAAABAgMABBESIQUxQVEGE2EiMnGBkRRCUqGxFVNigsEHktHhFhczQ1Ry0vDxI0RVg5P/xAAZAQADAQEBAAAAAAAAAAAAAAAAAQIDBAX/xAAjEQACAgICAgIDAQAAAAAAAAAAAQIREiEDMRNRFGEEQXEi/9oADAMBAAIRAxEAPwDjDtUeacxplAC16vV6gBaco3pUiY7sMD160RGqBts7d+tIZCmSdODtyqRVHXapgOeke1UkaBF1OwBPSgBqRZHtDHbNTiMAjG2eppA5Y7HHxpZMRoXkfbt3pAIXC5yAEHN2od7xnbTAh32BO5PwFQTStK2pz7I5A8hXUv7OfB62tn+1uLQNHdPvbo43jX8WOhP5CtIQydEylirKjwl4Ll82O/41AVjHtRwNzY927D0+tdU4ZcpAhAYDoBQg8tPfj1g/eY0TCiMDLHH7v4RtXox44wjSONzlKVl9az6wCwp9xOgjO1VEN86L/sz6E0k101xERgq3fpWfjdlZ6A+JXPmvoXkOVV13wfhnEoWivrVLhiMB+TL8GG4qXQxk586IEBhUOGxXQ4qsTFTd5HM/EvgK74a3mcMMt3CfeTSAyfn7Q58ht+dZC4tZoH8uaJ43xnS40n867s/trqZi7fkKBvOH219D5N7Ck0fQOOXwPSueX4ie0zaP5LWmjh+PSmlDvit7xzwK6apuEMXXGfIc+18j1+BrEzRPE5R1KspwQdiDXHyccuN1I6YTjNWgRqbvU7Ln403y27isygakpM1LbxGVjnIUczTASONn90elTxxKhwT7VTDGnSMLp7UqqEOVI1/DepsDw0q4ypz0NK2HlDYxTyvcn40uMbD5+vwoKEHbbA70sgXYMcUpGlRnmeQFFwWgTDTEmQ8lXmKLAH8lYgZJs6F5DqT2p/B+D8U8S8QFtwy1eZ+v4Ih3ZuQo4WCNPbycRVkgfJVVBI0ggEgdTXfPBfCYOFcBijsTm1mPnQlofLk0tuNY7+tVCNkt0ZLwj4A4f4bVLziWm+4oNw2MxQ/8oPM+p+WK00hE7bZJ7Yq7mCH3oxQD+WkmoJy7V2cdLo55W+yma3QudeV355oqO+FtGIogD8RUV0/mv7II+ApEtsrmVmHYDnXTprZz7vRI8jze0SqJ3JoaVXZjiZGHQL1otLD2Ax1fzGpRZqwGGXbpSyih4yfZX6UtyCG1NjkRtTjK0gwMA9BirocNhdAz7YGNqSG2htXLqQ3xFHkiHjZQPDKnvgr6YpoBzgDJq+vB5sekKPTvQMNpKZPZU1ceS1sl8dPRXmNy2yknsK5749sraXiIZHRJdGJMIdW/3j3GAdxXXZuErcWklvMMJIuGKbN9apOJ8BFzC5lkZ402QTZJbAOSTzAOfn2rn5p+RYo244YOzgTroPf55pmutJ4s4TFZXbNbRiOFmKqurLADbf8AP/Ks95fqPpXA006Z1rYNHEBuwqcDAwvLtUQc9TUqbjNIB+nY4xvTowASSM9j61HnSudhUiDO6/WkMkVmGTkEnv0pzYG5Ylq8oyQEQmpkjCTKpjaW4Y+xEvT40hjVIhUOU1yvvEnUnvU8QmLmGDVLeSNiRlGdHoPhXSfCHgOCK2i4zdTJf3MqasRgFLZu2Op6b9as14ZCOMC6KrE4iwSFC7Edu/57UrAz/wDZTwyz4jc3Vnx20hmmhxLC7Z8wEHcZ7DbbJ6dt+yySYXp8q5WbmTw94iHEre3LJdDQcnAfYZ+Bz69uldSZFPqOlb8TTRlLsr7i5oGRgd81bTwx6SdNVckWSQBtXXBowkmDqI2bA1Z9KPhhYDJU4xzaoIkEbam6elSPe4yFU1cnb0StdiStGDpYajTFPQLgUO7621Yw3evAv0NVjSJy2Hwsw2Ooj41MitJksoFDWgf7zD60Z5kYADSD5VjLRpHYkcQT3uVK9ykfu7fCvExNyLNXvZ6RD4ml/SqBZ71nHOgGlk1bKTVrLgf7tKgLknGkEegrSMkv0RJfZkPF3BpOJ8FuEhCiVQZUAUe0VBOn51xj7RF3b6GvpP2iR7GBWV/0Jtv3cf8AdrHmjm7NeKSiqbODjcVJCcHHeokNPU71ymwUCunAGcU+NtLajuMcqHRjk43NWFhAbi5ijO4zqb4Ckxljw6xeUqEHtyDOfwjvVstjFwtY1SPJm3aVz7Ugzg49PSrXhlqrNDbqMPO6r8icCtT4i4Za3ME0rNZXVpZyIqRIdDAY2IIOOo9dvSspdFUZrw/xe44NdDRO5hkO6ZYDHTPr60FxziHEIr+SSKeeW3um1sztkZGcAGoZeGETCfySEjc5YPkMOXP0z0q4dre64JBYoQZgwYknGQOvx61MVa2RTK+LidzfWf2SVvNEeZMDJIwudvln6VrvCXjyOSJLPigARAFWZfu9gw/rWL/Z91wm7S9tQfsyyqEOckbfe6kVHmSQnTGFwTuMDBzVKWDJa9nbY7u3vYRNDKGjbkR1pPJQ76vpXN/C3iUWoFjfQiKPUcMm2OXMcv8AsVruH8Zsr9/Ktp1MozmM5B27Z513QkpLTMXot5I0Ue9mhZIkyMHc0/mp1Ngj7tQzyRwQySyNpRFJLHpW0VW7Ik/ox8fi14eKTQXluotkkYBxnUFBIH9K1fDrm3u4Yjq0ysmooM7fXmK58THDC5KiVmyW2Pt7550alzKbYPZPJDOn3dyB3weo25VzLmd7NvGq0dAATkox6lqKjiXSCQPpVdaM/kReYWLaBqZlAJOKNiCtzkIrodGS72TEquwFNyDTSqcixNKqoORPzqLLPeUGpwjC9KXIHWkJH4qVjoTCcsZr3/017X2JpNR7mgKPk9KeDUaGnZrmNieHIYEc60fhmASTvIdgNviazKMQRitLwq6ighOMgnAHz5/pUsqJruHJFPdp9oXVD7RYb8gCenrijTHJbgRRjzlkcNPk5Lds+u+c/wCNUfCPENhYtNLdRvIFUKioMkthj8vdxn+KtXwy+4bPxC24dJIgvLoJKgQHASQZXPLDYxkeo71DVlUVt3Cyr5duspAZy5ccjn3SM9MGq+0mNpOXT3kBwCO4II/Sujt4XZmZ1kQyttlmbf8AKqyXwmt1cT2yyrFKM5kKkjYL8M+8O3Kk+tBizGXV3LPGyTlDnfPXPwqKKB5FZ445GhZc6jvgHoa2P+gzXMVvcG6EDBSGiniJ1Z74O1H2nhteERB1uYnlchJCu22++Ccf+alJ1TFic2N3EJDCRplQ7MDs30+VSmQvLbvanMjYETodOOmD251uL/wbYXnFrjiS36M0xBZIgcZwASMdTjNDQ+BI4GWSCRHQPrw7EYPfBHerSZDgXfhr7YtgIOJRMJIjpEhYNrX1wTuOvyoTxtcRrw+G0Bw1xIM4P3V3/XFMHCLxkMclzBrJ9/zCB+lU/FPC3iG4Y3nDIY7yMHy9Jm0lMDJPLeuty/zSMUqlsrkYMpB6DY0Rwu7micNDJoBfQxxkZxttQlz4e8V2uGubC3gDbqzTZz9BQlvYeIo3wFtVzswWQnUPpWNGjmjp0PEk8sm5MY0gAkDcn4fKpE4pZs2BKoPqCKw9pZ8TLeZMIUJzrHmk5226UalrcDeRVB076WJ3+Yro43qmYTmrtGwF9AxwJoz/ADCle9gUe1NGP5hWP+zy8gT9Ka1vN3P0rXFGPmRrP2laf8RH9a8OI2p/9wnzNZAwzLyJ+lMZZVG8uM98U8UL5CNj+0rUsFE6ZPrS/bYP38f98Vi/Ll0/7VsHlim+XN+9ejBew+Qjh2o9KlwVAzvntSTLg7URBGVj9oZVvaA/L+lcJ6BCcuQqgkHsKs7MXEjKkcJVeRYnAqNDjtREUpG3mY+BNKhpmt4THEOEtZrZwXdw0ciSadSv7YIznBzgY6DlVlwEWsPH4Lm7sr9ZV8sRyPh91GnOQB0A5dKpfDXiebg77WsVyh5l2IYeoPL8q20HjCyv8Z1256rkH9N6hp+jSLXs2T3inncAHtmhHmm/3V0h9CuarbS7t5jqt50b4PuPlzo2KUk7HPxIqVH2PIepuJfelA9c4/Si7eyuCwYXUeRyBlNRK/4kBHfFFWyxSNgkq33cCtVFGbkyztUmiYCWCBm769f61ZCYHZ9AJGdzVZJLqVAWOF67H9aQsmvoPWtKM22S3syYbThueSurArPXv2iU6YnJHTpVy6xk52PTODtQ8mmFtmwO+2PnTohmcuLTiWcsJTk4z5mc1G0NxbkeepTP4utWt/faHCyRwgHcMTt+VD28dreTaru6SGPbHlnNKiGiAEaQcr9RSaweoJ9MH9K0tvxDgPDIisBVmA7hmY9udVt3xrhzxmS44fJHq93ymAJ/7+Bq1ZDh9leICdwcHttSPbsR/UHBph4naSSaIGuv54xkfIGrCK1MqhlvYBn7r6kb6NV7RGCKxrYsN9QoaWwVuYJPxrRLwK/lOVVSvctjP6/rTZPD18qljFEfTzOf5UsgfCn+jLPwxumfSmfs6f8AEPqa1Q4UyZL2sx230nUPyFN+zR/8Def/AINTzJ+PE+Z5wNGcYINSxIY1Ck5PpTCrPscYPOpzjUSvI9zXMegeG/OnpjPam5AGMU4EUAEK+KmSZlOVJB7g0IDmng0wNNYzs9tHIWyxzuKs7e7nX3ZpAPRzWOguZoD/AOnIQO3Sj4ONSoR5qqw6kc6aSEzZw8Suk925mH85oiTxZdcOjMtxcw6B+9G/5YzWWj4xYyjRJK8ee6kH6ih+IWfCuIqAty7OPdy2cfWtEkRbNYP7YLWJFVrCWfu6HSPlq3qxsP7RbTi8bi1XyWX3lc4Yf0rl0nhkasK8gHqtWXh/gEtpdvMtxKg0adgBmiMZX0DkqN+3GVnwJLyRWz7rOVz8s0xplYFmdTvsQN6qXsw8ek3UhyOTMTVcon4axMySSAscNHIMH4rtXRSRiXvnI0wzJsPvf5f0p3mQ6lzIQTthVGKz68TgmcxnzFbPuyIV/PFGwyRHfWOWxJpaCg+7t5HOpLxlUbhDgfpVfInEkQ4kWVM8geXwosNqXEchyN8cwaa2x1CFC38L4p0BUT3F2ML5Ew35j/I0xeI3kC+zLcae25H0q6ScTKysmGztgg7d6Y6L1IQcuVAiuXxPxe0OUu7pM/dUkZ+lFp/aTxeABJOJXA6DUob9aWS2XSVfGk/wjeh5eE27FcKMDpiikNWE/wCsbiGrUOIEP38pR+gr3+s7i/8A8qfy/wCmqxuCxLnB3P8ADUf7FXuf7tLFDyMIAe9O3J51Fk0oGedcR0jyzLscU+OTeoScqSe1NQZxQAcGGdjtXhJnkaggOV3qcKAOVADhIe+aeJKh5jPavA0wCA+1PWTHKhs08GmJlvZ8YuLf2S5dOzb1fWXFo5wBybrvWJ1GpY3ZSCGINaxm0Q4nQfOGnONqHuJAy6SNvWs1w+/uFkCF9SnvVw7llya2UrMnGhWVDtTkthjMczp/y8qhQkkA02SZkwVAG9ABTJfxL7KpOo5YbS3+FDtxSSHK3UckWn8S5NDrxG5Y41gbfhB/WoTZieYtNPMx541AD8hSYy44dxOBtUhibOMakGrI9RVgnErUkEMEyN9QK5+RxVCFjhh2hjYqObDOcVIb2VYRjTjoMbCqQmX32kNgjBXuCCKcsi812+BzVPaXLyjLKgPLIFFoc6qKEFyNnfA+m5+FM1H92/5/4ULgOTkYI2BBIpfL/jf+9QM//9k="/>
          <p:cNvSpPr>
            <a:spLocks noChangeAspect="1" noChangeArrowheads="1"/>
          </p:cNvSpPr>
          <p:nvPr/>
        </p:nvSpPr>
        <p:spPr bwMode="auto">
          <a:xfrm>
            <a:off x="63500" y="-136525"/>
            <a:ext cx="17621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2" name="Rectangle 11"/>
          <p:cNvSpPr/>
          <p:nvPr/>
        </p:nvSpPr>
        <p:spPr>
          <a:xfrm>
            <a:off x="1853" y="-4840"/>
            <a:ext cx="9145588" cy="996189"/>
          </a:xfrm>
          <a:prstGeom prst="rect">
            <a:avLst/>
          </a:prstGeom>
          <a:solidFill>
            <a:srgbClr val="58A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22" b="34500"/>
          <a:stretch/>
        </p:blipFill>
        <p:spPr>
          <a:xfrm>
            <a:off x="8077848" y="190780"/>
            <a:ext cx="1068467" cy="966474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1195951" y="1415979"/>
            <a:ext cx="4798785" cy="646323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lvl="0" fontAlgn="base"/>
            <a:r>
              <a:rPr lang="en-NZ" sz="2000" b="1" dirty="0">
                <a:solidFill>
                  <a:srgbClr val="008080"/>
                </a:solidFill>
              </a:rPr>
              <a:t>Guest nights</a:t>
            </a:r>
          </a:p>
          <a:p>
            <a:pPr lvl="0" fontAlgn="base"/>
            <a:r>
              <a:rPr lang="en-NZ" sz="1600" b="1" dirty="0"/>
              <a:t>Year end December 2017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328434" y="1344331"/>
            <a:ext cx="2526184" cy="113876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fontAlgn="base"/>
            <a:r>
              <a:rPr lang="en-NZ" b="1" dirty="0">
                <a:solidFill>
                  <a:srgbClr val="008080"/>
                </a:solidFill>
              </a:rPr>
              <a:t>Result:</a:t>
            </a:r>
            <a:br>
              <a:rPr lang="en-NZ" b="1" dirty="0">
                <a:solidFill>
                  <a:srgbClr val="008080"/>
                </a:solidFill>
              </a:rPr>
            </a:br>
            <a:r>
              <a:rPr lang="en-NZ" sz="3200" b="1" dirty="0"/>
              <a:t>164,605</a:t>
            </a:r>
          </a:p>
          <a:p>
            <a:pPr fontAlgn="base"/>
            <a:r>
              <a:rPr lang="en-NZ" b="1" dirty="0"/>
              <a:t>        	</a:t>
            </a:r>
            <a:endParaRPr lang="en-NZ" sz="1400" b="1" dirty="0"/>
          </a:p>
        </p:txBody>
      </p:sp>
      <p:cxnSp>
        <p:nvCxnSpPr>
          <p:cNvPr id="55" name="Straight Connector 54"/>
          <p:cNvCxnSpPr>
            <a:cxnSpLocks/>
          </p:cNvCxnSpPr>
          <p:nvPr/>
        </p:nvCxnSpPr>
        <p:spPr>
          <a:xfrm>
            <a:off x="1274680" y="1299613"/>
            <a:ext cx="6803168" cy="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643805" y="1413806"/>
            <a:ext cx="703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solidFill>
                  <a:srgbClr val="008080"/>
                </a:solidFill>
                <a:sym typeface="Wingdings" panose="05000000000000000000" pitchFamily="2" charset="2"/>
              </a:rPr>
              <a:t></a:t>
            </a:r>
            <a:endParaRPr lang="en-NZ" sz="4000" dirty="0">
              <a:solidFill>
                <a:srgbClr val="008080"/>
              </a:solidFill>
            </a:endParaRPr>
          </a:p>
        </p:txBody>
      </p:sp>
      <p:cxnSp>
        <p:nvCxnSpPr>
          <p:cNvPr id="58" name="Straight Connector 57"/>
          <p:cNvCxnSpPr>
            <a:cxnSpLocks/>
          </p:cNvCxnSpPr>
          <p:nvPr/>
        </p:nvCxnSpPr>
        <p:spPr>
          <a:xfrm>
            <a:off x="1275474" y="2273150"/>
            <a:ext cx="6803168" cy="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9" y="1444160"/>
            <a:ext cx="618142" cy="618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44" y="79661"/>
            <a:ext cx="6781800" cy="91381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04A2FC2-6285-4E86-B24E-1240C8F82EBD}"/>
              </a:ext>
            </a:extLst>
          </p:cNvPr>
          <p:cNvSpPr/>
          <p:nvPr/>
        </p:nvSpPr>
        <p:spPr>
          <a:xfrm>
            <a:off x="764170" y="5747882"/>
            <a:ext cx="40904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91">
              <a:lnSpc>
                <a:spcPct val="150000"/>
              </a:lnSpc>
            </a:pPr>
            <a:r>
              <a:rPr lang="en-NZ" sz="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Commercial Accommodation Monitor : year ending December 2017 (Statistics NZ) </a:t>
            </a:r>
            <a:endParaRPr lang="en-NZ" sz="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xmlns="" id="{00000000-0008-0000-0C00-00001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1898880"/>
              </p:ext>
            </p:extLst>
          </p:nvPr>
        </p:nvGraphicFramePr>
        <p:xfrm>
          <a:off x="1274679" y="2491149"/>
          <a:ext cx="6465063" cy="3248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631292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" y="57744"/>
            <a:ext cx="9143735" cy="680184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853" y="-4842"/>
            <a:ext cx="9145588" cy="1793093"/>
          </a:xfrm>
          <a:prstGeom prst="rect">
            <a:avLst/>
          </a:prstGeom>
          <a:solidFill>
            <a:srgbClr val="58A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/>
          <p:cNvSpPr txBox="1"/>
          <p:nvPr/>
        </p:nvSpPr>
        <p:spPr>
          <a:xfrm>
            <a:off x="1496555" y="212672"/>
            <a:ext cx="184763" cy="3693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1722" b="34500"/>
          <a:stretch/>
        </p:blipFill>
        <p:spPr>
          <a:xfrm>
            <a:off x="8075268" y="821777"/>
            <a:ext cx="1068467" cy="9664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00B9C1-5F3C-4A11-AD2D-CD111C00F3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" y="-4842"/>
            <a:ext cx="9145588" cy="16871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283448-E955-421C-AAA8-EF89B56950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6" b="14311"/>
          <a:stretch/>
        </p:blipFill>
        <p:spPr>
          <a:xfrm>
            <a:off x="5559" y="1763515"/>
            <a:ext cx="9145588" cy="4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94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" y="-10160"/>
            <a:ext cx="9144793" cy="6864691"/>
          </a:xfrm>
          <a:prstGeom prst="rect">
            <a:avLst/>
          </a:prstGeom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FE5DB1D-5FB8-417B-B470-3A2549B39E27}"/>
              </a:ext>
            </a:extLst>
          </p:cNvPr>
          <p:cNvSpPr/>
          <p:nvPr/>
        </p:nvSpPr>
        <p:spPr>
          <a:xfrm>
            <a:off x="0" y="-13082"/>
            <a:ext cx="9145588" cy="1143089"/>
          </a:xfrm>
          <a:prstGeom prst="rect">
            <a:avLst/>
          </a:prstGeom>
          <a:solidFill>
            <a:srgbClr val="58A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data:image/jpeg;base64,/9j/4AAQSkZJRgABAQAAAQABAAD/2wCEAAkGBwgHBgkIBwgKCgkLDRYPDQwMDRsUFRAWIB0iIiAdHx8kKDQsJCYxJx8fLT0tMTU3Ojo6Iys/RD84QzQ5OjcBCgoKDQwNGg8PGjclHyU3Nzc3Nzc3Nzc3Nzc3Nzc3Nzc3Nzc3Nzc3Nzc3Nzc3Nzc3Nzc3Nzc3Nzc3Nzc3Nzc3N//AABEIAHwAuQMBIgACEQEDEQH/xAAcAAABBQEBAQAAAAAAAAAAAAAEAQIDBQYHAAj/xABDEAACAQMCBAMFBQUECQUAAAABAgMABBESIQUxQVEGE2EiMnGBkRRCUqGxFVNigsEHktHhFhczQ1Ry0vDxI0RVg5P/xAAZAQADAQEBAAAAAAAAAAAAAAAAAQIDBAX/xAAjEQACAgICAgIDAQAAAAAAAAAAAQIREiEDMRNRFGEEQXEi/9oADAMBAAIRAxEAPwDjDtUeacxplAC16vV6gBaco3pUiY7sMD160RGqBts7d+tIZCmSdODtyqRVHXapgOeke1UkaBF1OwBPSgBqRZHtDHbNTiMAjG2eppA5Y7HHxpZMRoXkfbt3pAIXC5yAEHN2od7xnbTAh32BO5PwFQTStK2pz7I5A8hXUv7OfB62tn+1uLQNHdPvbo43jX8WOhP5CtIQydEylirKjwl4Ll82O/41AVjHtRwNzY927D0+tdU4ZcpAhAYDoBQg8tPfj1g/eY0TCiMDLHH7v4RtXox44wjSONzlKVl9az6wCwp9xOgjO1VEN86L/sz6E0k101xERgq3fpWfjdlZ6A+JXPmvoXkOVV13wfhnEoWivrVLhiMB+TL8GG4qXQxk586IEBhUOGxXQ4qsTFTd5HM/EvgK74a3mcMMt3CfeTSAyfn7Q58ht+dZC4tZoH8uaJ43xnS40n867s/trqZi7fkKBvOH219D5N7Ck0fQOOXwPSueX4ie0zaP5LWmjh+PSmlDvit7xzwK6apuEMXXGfIc+18j1+BrEzRPE5R1KspwQdiDXHyccuN1I6YTjNWgRqbvU7Ln403y27isygakpM1LbxGVjnIUczTASONn90elTxxKhwT7VTDGnSMLp7UqqEOVI1/DepsDw0q4ypz0NK2HlDYxTyvcn40uMbD5+vwoKEHbbA70sgXYMcUpGlRnmeQFFwWgTDTEmQ8lXmKLAH8lYgZJs6F5DqT2p/B+D8U8S8QFtwy1eZ+v4Ih3ZuQo4WCNPbycRVkgfJVVBI0ggEgdTXfPBfCYOFcBijsTm1mPnQlofLk0tuNY7+tVCNkt0ZLwj4A4f4bVLziWm+4oNw2MxQ/8oPM+p+WK00hE7bZJ7Yq7mCH3oxQD+WkmoJy7V2cdLo55W+yma3QudeV355oqO+FtGIogD8RUV0/mv7II+ApEtsrmVmHYDnXTprZz7vRI8jze0SqJ3JoaVXZjiZGHQL1otLD2Ax1fzGpRZqwGGXbpSyih4yfZX6UtyCG1NjkRtTjK0gwMA9BirocNhdAz7YGNqSG2htXLqQ3xFHkiHjZQPDKnvgr6YpoBzgDJq+vB5sekKPTvQMNpKZPZU1ceS1sl8dPRXmNy2yknsK5749sraXiIZHRJdGJMIdW/3j3GAdxXXZuErcWklvMMJIuGKbN9apOJ8BFzC5lkZ402QTZJbAOSTzAOfn2rn5p+RYo244YOzgTroPf55pmutJ4s4TFZXbNbRiOFmKqurLADbf8AP/Ks95fqPpXA006Z1rYNHEBuwqcDAwvLtUQc9TUqbjNIB+nY4xvTowASSM9j61HnSudhUiDO6/WkMkVmGTkEnv0pzYG5Ylq8oyQEQmpkjCTKpjaW4Y+xEvT40hjVIhUOU1yvvEnUnvU8QmLmGDVLeSNiRlGdHoPhXSfCHgOCK2i4zdTJf3MqasRgFLZu2Op6b9as14ZCOMC6KrE4iwSFC7Edu/57UrAz/wDZTwyz4jc3Vnx20hmmhxLC7Z8wEHcZ7DbbJ6dt+yySYXp8q5WbmTw94iHEre3LJdDQcnAfYZ+Bz69uldSZFPqOlb8TTRlLsr7i5oGRgd81bTwx6SdNVckWSQBtXXBowkmDqI2bA1Z9KPhhYDJU4xzaoIkEbam6elSPe4yFU1cnb0StdiStGDpYajTFPQLgUO7621Yw3evAv0NVjSJy2Hwsw2Ooj41MitJksoFDWgf7zD60Z5kYADSD5VjLRpHYkcQT3uVK9ykfu7fCvExNyLNXvZ6RD4ml/SqBZ71nHOgGlk1bKTVrLgf7tKgLknGkEegrSMkv0RJfZkPF3BpOJ8FuEhCiVQZUAUe0VBOn51xj7RF3b6GvpP2iR7GBWV/0Jtv3cf8AdrHmjm7NeKSiqbODjcVJCcHHeokNPU71ymwUCunAGcU+NtLajuMcqHRjk43NWFhAbi5ijO4zqb4Ckxljw6xeUqEHtyDOfwjvVstjFwtY1SPJm3aVz7Ugzg49PSrXhlqrNDbqMPO6r8icCtT4i4Za3ME0rNZXVpZyIqRIdDAY2IIOOo9dvSspdFUZrw/xe44NdDRO5hkO6ZYDHTPr60FxziHEIr+SSKeeW3um1sztkZGcAGoZeGETCfySEjc5YPkMOXP0z0q4dre64JBYoQZgwYknGQOvx61MVa2RTK+LidzfWf2SVvNEeZMDJIwudvln6VrvCXjyOSJLPigARAFWZfu9gw/rWL/Z91wm7S9tQfsyyqEOckbfe6kVHmSQnTGFwTuMDBzVKWDJa9nbY7u3vYRNDKGjbkR1pPJQ76vpXN/C3iUWoFjfQiKPUcMm2OXMcv8AsVruH8Zsr9/Ktp1MozmM5B27Z513QkpLTMXot5I0Ue9mhZIkyMHc0/mp1Ngj7tQzyRwQySyNpRFJLHpW0VW7Ik/ox8fi14eKTQXluotkkYBxnUFBIH9K1fDrm3u4Yjq0ysmooM7fXmK58THDC5KiVmyW2Pt7550alzKbYPZPJDOn3dyB3weo25VzLmd7NvGq0dAATkox6lqKjiXSCQPpVdaM/kReYWLaBqZlAJOKNiCtzkIrodGS72TEquwFNyDTSqcixNKqoORPzqLLPeUGpwjC9KXIHWkJH4qVjoTCcsZr3/017X2JpNR7mgKPk9KeDUaGnZrmNieHIYEc60fhmASTvIdgNviazKMQRitLwq6ighOMgnAHz5/pUsqJruHJFPdp9oXVD7RYb8gCenrijTHJbgRRjzlkcNPk5Lds+u+c/wCNUfCPENhYtNLdRvIFUKioMkthj8vdxn+KtXwy+4bPxC24dJIgvLoJKgQHASQZXPLDYxkeo71DVlUVt3Cyr5duspAZy5ccjn3SM9MGq+0mNpOXT3kBwCO4II/Sujt4XZmZ1kQyttlmbf8AKqyXwmt1cT2yyrFKM5kKkjYL8M+8O3Kk+tBizGXV3LPGyTlDnfPXPwqKKB5FZ445GhZc6jvgHoa2P+gzXMVvcG6EDBSGiniJ1Z74O1H2nhteERB1uYnlchJCu22++Ccf+alJ1TFic2N3EJDCRplQ7MDs30+VSmQvLbvanMjYETodOOmD251uL/wbYXnFrjiS36M0xBZIgcZwASMdTjNDQ+BI4GWSCRHQPrw7EYPfBHerSZDgXfhr7YtgIOJRMJIjpEhYNrX1wTuOvyoTxtcRrw+G0Bw1xIM4P3V3/XFMHCLxkMclzBrJ9/zCB+lU/FPC3iG4Y3nDIY7yMHy9Jm0lMDJPLeuty/zSMUqlsrkYMpB6DY0Rwu7micNDJoBfQxxkZxttQlz4e8V2uGubC3gDbqzTZz9BQlvYeIo3wFtVzswWQnUPpWNGjmjp0PEk8sm5MY0gAkDcn4fKpE4pZs2BKoPqCKw9pZ8TLeZMIUJzrHmk5226UalrcDeRVB076WJ3+Yro43qmYTmrtGwF9AxwJoz/ADCle9gUe1NGP5hWP+zy8gT9Ka1vN3P0rXFGPmRrP2laf8RH9a8OI2p/9wnzNZAwzLyJ+lMZZVG8uM98U8UL5CNj+0rUsFE6ZPrS/bYP38f98Vi/Ll0/7VsHlim+XN+9ejBew+Qjh2o9KlwVAzvntSTLg7URBGVj9oZVvaA/L+lcJ6BCcuQqgkHsKs7MXEjKkcJVeRYnAqNDjtREUpG3mY+BNKhpmt4THEOEtZrZwXdw0ciSadSv7YIznBzgY6DlVlwEWsPH4Lm7sr9ZV8sRyPh91GnOQB0A5dKpfDXiebg77WsVyh5l2IYeoPL8q20HjCyv8Z1256rkH9N6hp+jSLXs2T3inncAHtmhHmm/3V0h9CuarbS7t5jqt50b4PuPlzo2KUk7HPxIqVH2PIepuJfelA9c4/Si7eyuCwYXUeRyBlNRK/4kBHfFFWyxSNgkq33cCtVFGbkyztUmiYCWCBm769f61ZCYHZ9AJGdzVZJLqVAWOF67H9aQsmvoPWtKM22S3syYbThueSurArPXv2iU6YnJHTpVy6xk52PTODtQ8mmFtmwO+2PnTohmcuLTiWcsJTk4z5mc1G0NxbkeepTP4utWt/faHCyRwgHcMTt+VD28dreTaru6SGPbHlnNKiGiAEaQcr9RSaweoJ9MH9K0tvxDgPDIisBVmA7hmY9udVt3xrhzxmS44fJHq93ymAJ/7+Bq1ZDh9leICdwcHttSPbsR/UHBph4naSSaIGuv54xkfIGrCK1MqhlvYBn7r6kb6NV7RGCKxrYsN9QoaWwVuYJPxrRLwK/lOVVSvctjP6/rTZPD18qljFEfTzOf5UsgfCn+jLPwxumfSmfs6f8AEPqa1Q4UyZL2sx230nUPyFN+zR/8Def/AINTzJ+PE+Z5wNGcYINSxIY1Ck5PpTCrPscYPOpzjUSvI9zXMegeG/OnpjPam5AGMU4EUAEK+KmSZlOVJB7g0IDmng0wNNYzs9tHIWyxzuKs7e7nX3ZpAPRzWOguZoD/AOnIQO3Sj4ONSoR5qqw6kc6aSEzZw8Suk925mH85oiTxZdcOjMtxcw6B+9G/5YzWWj4xYyjRJK8ee6kH6ih+IWfCuIqAty7OPdy2cfWtEkRbNYP7YLWJFVrCWfu6HSPlq3qxsP7RbTi8bi1XyWX3lc4Yf0rl0nhkasK8gHqtWXh/gEtpdvMtxKg0adgBmiMZX0DkqN+3GVnwJLyRWz7rOVz8s0xplYFmdTvsQN6qXsw8ek3UhyOTMTVcon4axMySSAscNHIMH4rtXRSRiXvnI0wzJsPvf5f0p3mQ6lzIQTthVGKz68TgmcxnzFbPuyIV/PFGwyRHfWOWxJpaCg+7t5HOpLxlUbhDgfpVfInEkQ4kWVM8geXwosNqXEchyN8cwaa2x1CFC38L4p0BUT3F2ML5Ew35j/I0xeI3kC+zLcae25H0q6ScTKysmGztgg7d6Y6L1IQcuVAiuXxPxe0OUu7pM/dUkZ+lFp/aTxeABJOJXA6DUob9aWS2XSVfGk/wjeh5eE27FcKMDpiikNWE/wCsbiGrUOIEP38pR+gr3+s7i/8A8qfy/wCmqxuCxLnB3P8ADUf7FXuf7tLFDyMIAe9O3J51Fk0oGedcR0jyzLscU+OTeoScqSe1NQZxQAcGGdjtXhJnkaggOV3qcKAOVADhIe+aeJKh5jPavA0wCA+1PWTHKhs08GmJlvZ8YuLf2S5dOzb1fWXFo5wBybrvWJ1GpY3ZSCGINaxm0Q4nQfOGnONqHuJAy6SNvWs1w+/uFkCF9SnvVw7llya2UrMnGhWVDtTkthjMczp/y8qhQkkA02SZkwVAG9ABTJfxL7KpOo5YbS3+FDtxSSHK3UckWn8S5NDrxG5Y41gbfhB/WoTZieYtNPMx541AD8hSYy44dxOBtUhibOMakGrI9RVgnErUkEMEyN9QK5+RxVCFjhh2hjYqObDOcVIb2VYRjTjoMbCqQmX32kNgjBXuCCKcsi812+BzVPaXLyjLKgPLIFFoc6qKEFyNnfA+m5+FM1H92/5/4ULgOTkYI2BBIpfL/jf+9QM//9k="/>
          <p:cNvSpPr>
            <a:spLocks noChangeAspect="1" noChangeArrowheads="1"/>
          </p:cNvSpPr>
          <p:nvPr/>
        </p:nvSpPr>
        <p:spPr bwMode="auto">
          <a:xfrm>
            <a:off x="5156455" y="5937090"/>
            <a:ext cx="17621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" name="AutoShape 4" descr="data:image/jpeg;base64,/9j/4AAQSkZJRgABAQAAAQABAAD/2wCEAAkGBwgHBgkIBwgKCgkLDRYPDQwMDRsUFRAWIB0iIiAdHx8kKDQsJCYxJx8fLT0tMTU3Ojo6Iys/RD84QzQ5OjcBCgoKDQwNGg8PGjclHyU3Nzc3Nzc3Nzc3Nzc3Nzc3Nzc3Nzc3Nzc3Nzc3Nzc3Nzc3Nzc3Nzc3Nzc3Nzc3Nzc3N//AABEIAHwAuQMBIgACEQEDEQH/xAAcAAABBQEBAQAAAAAAAAAAAAAEAQIDBQYHAAj/xABDEAACAQMCBAMFBQUECQUAAAABAgMABBESIQUxQVEGE2EiMnGBkRRCUqGxFVNigsEHktHhFhczQ1Ry0vDxI0RVg5P/xAAZAQADAQEBAAAAAAAAAAAAAAAAAQIDBAX/xAAjEQACAgICAgIDAQAAAAAAAAAAAQIREiEDMRNRFGEEQXEi/9oADAMBAAIRAxEAPwDjDtUeacxplAC16vV6gBaco3pUiY7sMD160RGqBts7d+tIZCmSdODtyqRVHXapgOeke1UkaBF1OwBPSgBqRZHtDHbNTiMAjG2eppA5Y7HHxpZMRoXkfbt3pAIXC5yAEHN2od7xnbTAh32BO5PwFQTStK2pz7I5A8hXUv7OfB62tn+1uLQNHdPvbo43jX8WOhP5CtIQydEylirKjwl4Ll82O/41AVjHtRwNzY927D0+tdU4ZcpAhAYDoBQg8tPfj1g/eY0TCiMDLHH7v4RtXox44wjSONzlKVl9az6wCwp9xOgjO1VEN86L/sz6E0k101xERgq3fpWfjdlZ6A+JXPmvoXkOVV13wfhnEoWivrVLhiMB+TL8GG4qXQxk586IEBhUOGxXQ4qsTFTd5HM/EvgK74a3mcMMt3CfeTSAyfn7Q58ht+dZC4tZoH8uaJ43xnS40n867s/trqZi7fkKBvOH219D5N7Ck0fQOOXwPSueX4ie0zaP5LWmjh+PSmlDvit7xzwK6apuEMXXGfIc+18j1+BrEzRPE5R1KspwQdiDXHyccuN1I6YTjNWgRqbvU7Ln403y27isygakpM1LbxGVjnIUczTASONn90elTxxKhwT7VTDGnSMLp7UqqEOVI1/DepsDw0q4ypz0NK2HlDYxTyvcn40uMbD5+vwoKEHbbA70sgXYMcUpGlRnmeQFFwWgTDTEmQ8lXmKLAH8lYgZJs6F5DqT2p/B+D8U8S8QFtwy1eZ+v4Ih3ZuQo4WCNPbycRVkgfJVVBI0ggEgdTXfPBfCYOFcBijsTm1mPnQlofLk0tuNY7+tVCNkt0ZLwj4A4f4bVLziWm+4oNw2MxQ/8oPM+p+WK00hE7bZJ7Yq7mCH3oxQD+WkmoJy7V2cdLo55W+yma3QudeV355oqO+FtGIogD8RUV0/mv7II+ApEtsrmVmHYDnXTprZz7vRI8jze0SqJ3JoaVXZjiZGHQL1otLD2Ax1fzGpRZqwGGXbpSyih4yfZX6UtyCG1NjkRtTjK0gwMA9BirocNhdAz7YGNqSG2htXLqQ3xFHkiHjZQPDKnvgr6YpoBzgDJq+vB5sekKPTvQMNpKZPZU1ceS1sl8dPRXmNy2yknsK5749sraXiIZHRJdGJMIdW/3j3GAdxXXZuErcWklvMMJIuGKbN9apOJ8BFzC5lkZ402QTZJbAOSTzAOfn2rn5p+RYo244YOzgTroPf55pmutJ4s4TFZXbNbRiOFmKqurLADbf8AP/Ks95fqPpXA006Z1rYNHEBuwqcDAwvLtUQc9TUqbjNIB+nY4xvTowASSM9j61HnSudhUiDO6/WkMkVmGTkEnv0pzYG5Ylq8oyQEQmpkjCTKpjaW4Y+xEvT40hjVIhUOU1yvvEnUnvU8QmLmGDVLeSNiRlGdHoPhXSfCHgOCK2i4zdTJf3MqasRgFLZu2Op6b9as14ZCOMC6KrE4iwSFC7Edu/57UrAz/wDZTwyz4jc3Vnx20hmmhxLC7Z8wEHcZ7DbbJ6dt+yySYXp8q5WbmTw94iHEre3LJdDQcnAfYZ+Bz69uldSZFPqOlb8TTRlLsr7i5oGRgd81bTwx6SdNVckWSQBtXXBowkmDqI2bA1Z9KPhhYDJU4xzaoIkEbam6elSPe4yFU1cnb0StdiStGDpYajTFPQLgUO7621Yw3evAv0NVjSJy2Hwsw2Ooj41MitJksoFDWgf7zD60Z5kYADSD5VjLRpHYkcQT3uVK9ykfu7fCvExNyLNXvZ6RD4ml/SqBZ71nHOgGlk1bKTVrLgf7tKgLknGkEegrSMkv0RJfZkPF3BpOJ8FuEhCiVQZUAUe0VBOn51xj7RF3b6GvpP2iR7GBWV/0Jtv3cf8AdrHmjm7NeKSiqbODjcVJCcHHeokNPU71ymwUCunAGcU+NtLajuMcqHRjk43NWFhAbi5ijO4zqb4Ckxljw6xeUqEHtyDOfwjvVstjFwtY1SPJm3aVz7Ugzg49PSrXhlqrNDbqMPO6r8icCtT4i4Za3ME0rNZXVpZyIqRIdDAY2IIOOo9dvSspdFUZrw/xe44NdDRO5hkO6ZYDHTPr60FxziHEIr+SSKeeW3um1sztkZGcAGoZeGETCfySEjc5YPkMOXP0z0q4dre64JBYoQZgwYknGQOvx61MVa2RTK+LidzfWf2SVvNEeZMDJIwudvln6VrvCXjyOSJLPigARAFWZfu9gw/rWL/Z91wm7S9tQfsyyqEOckbfe6kVHmSQnTGFwTuMDBzVKWDJa9nbY7u3vYRNDKGjbkR1pPJQ76vpXN/C3iUWoFjfQiKPUcMm2OXMcv8AsVruH8Zsr9/Ktp1MozmM5B27Z513QkpLTMXot5I0Ue9mhZIkyMHc0/mp1Ngj7tQzyRwQySyNpRFJLHpW0VW7Ik/ox8fi14eKTQXluotkkYBxnUFBIH9K1fDrm3u4Yjq0ysmooM7fXmK58THDC5KiVmyW2Pt7550alzKbYPZPJDOn3dyB3weo25VzLmd7NvGq0dAATkox6lqKjiXSCQPpVdaM/kReYWLaBqZlAJOKNiCtzkIrodGS72TEquwFNyDTSqcixNKqoORPzqLLPeUGpwjC9KXIHWkJH4qVjoTCcsZr3/017X2JpNR7mgKPk9KeDUaGnZrmNieHIYEc60fhmASTvIdgNviazKMQRitLwq6ighOMgnAHz5/pUsqJruHJFPdp9oXVD7RYb8gCenrijTHJbgRRjzlkcNPk5Lds+u+c/wCNUfCPENhYtNLdRvIFUKioMkthj8vdxn+KtXwy+4bPxC24dJIgvLoJKgQHASQZXPLDYxkeo71DVlUVt3Cyr5duspAZy5ccjn3SM9MGq+0mNpOXT3kBwCO4II/Sujt4XZmZ1kQyttlmbf8AKqyXwmt1cT2yyrFKM5kKkjYL8M+8O3Kk+tBizGXV3LPGyTlDnfPXPwqKKB5FZ445GhZc6jvgHoa2P+gzXMVvcG6EDBSGiniJ1Z74O1H2nhteERB1uYnlchJCu22++Ccf+alJ1TFic2N3EJDCRplQ7MDs30+VSmQvLbvanMjYETodOOmD251uL/wbYXnFrjiS36M0xBZIgcZwASMdTjNDQ+BI4GWSCRHQPrw7EYPfBHerSZDgXfhr7YtgIOJRMJIjpEhYNrX1wTuOvyoTxtcRrw+G0Bw1xIM4P3V3/XFMHCLxkMclzBrJ9/zCB+lU/FPC3iG4Y3nDIY7yMHy9Jm0lMDJPLeuty/zSMUqlsrkYMpB6DY0Rwu7micNDJoBfQxxkZxttQlz4e8V2uGubC3gDbqzTZz9BQlvYeIo3wFtVzswWQnUPpWNGjmjp0PEk8sm5MY0gAkDcn4fKpE4pZs2BKoPqCKw9pZ8TLeZMIUJzrHmk5226UalrcDeRVB076WJ3+Yro43qmYTmrtGwF9AxwJoz/ADCle9gUe1NGP5hWP+zy8gT9Ka1vN3P0rXFGPmRrP2laf8RH9a8OI2p/9wnzNZAwzLyJ+lMZZVG8uM98U8UL5CNj+0rUsFE6ZPrS/bYP38f98Vi/Ll0/7VsHlim+XN+9ejBew+Qjh2o9KlwVAzvntSTLg7URBGVj9oZVvaA/L+lcJ6BCcuQqgkHsKs7MXEjKkcJVeRYnAqNDjtREUpG3mY+BNKhpmt4THEOEtZrZwXdw0ciSadSv7YIznBzgY6DlVlwEWsPH4Lm7sr9ZV8sRyPh91GnOQB0A5dKpfDXiebg77WsVyh5l2IYeoPL8q20HjCyv8Z1256rkH9N6hp+jSLXs2T3inncAHtmhHmm/3V0h9CuarbS7t5jqt50b4PuPlzo2KUk7HPxIqVH2PIepuJfelA9c4/Si7eyuCwYXUeRyBlNRK/4kBHfFFWyxSNgkq33cCtVFGbkyztUmiYCWCBm769f61ZCYHZ9AJGdzVZJLqVAWOF67H9aQsmvoPWtKM22S3syYbThueSurArPXv2iU6YnJHTpVy6xk52PTODtQ8mmFtmwO+2PnTohmcuLTiWcsJTk4z5mc1G0NxbkeepTP4utWt/faHCyRwgHcMTt+VD28dreTaru6SGPbHlnNKiGiAEaQcr9RSaweoJ9MH9K0tvxDgPDIisBVmA7hmY9udVt3xrhzxmS44fJHq93ymAJ/7+Bq1ZDh9leICdwcHttSPbsR/UHBph4naSSaIGuv54xkfIGrCK1MqhlvYBn7r6kb6NV7RGCKxrYsN9QoaWwVuYJPxrRLwK/lOVVSvctjP6/rTZPD18qljFEfTzOf5UsgfCn+jLPwxumfSmfs6f8AEPqa1Q4UyZL2sx230nUPyFN+zR/8Def/AINTzJ+PE+Z5wNGcYINSxIY1Ck5PpTCrPscYPOpzjUSvI9zXMegeG/OnpjPam5AGMU4EUAEK+KmSZlOVJB7g0IDmng0wNNYzs9tHIWyxzuKs7e7nX3ZpAPRzWOguZoD/AOnIQO3Sj4ONSoR5qqw6kc6aSEzZw8Suk925mH85oiTxZdcOjMtxcw6B+9G/5YzWWj4xYyjRJK8ee6kH6ih+IWfCuIqAty7OPdy2cfWtEkRbNYP7YLWJFVrCWfu6HSPlq3qxsP7RbTi8bi1XyWX3lc4Yf0rl0nhkasK8gHqtWXh/gEtpdvMtxKg0adgBmiMZX0DkqN+3GVnwJLyRWz7rOVz8s0xplYFmdTvsQN6qXsw8ek3UhyOTMTVcon4axMySSAscNHIMH4rtXRSRiXvnI0wzJsPvf5f0p3mQ6lzIQTthVGKz68TgmcxnzFbPuyIV/PFGwyRHfWOWxJpaCg+7t5HOpLxlUbhDgfpVfInEkQ4kWVM8geXwosNqXEchyN8cwaa2x1CFC38L4p0BUT3F2ML5Ew35j/I0xeI3kC+zLcae25H0q6ScTKysmGztgg7d6Y6L1IQcuVAiuXxPxe0OUu7pM/dUkZ+lFp/aTxeABJOJXA6DUob9aWS2XSVfGk/wjeh5eE27FcKMDpiikNWE/wCsbiGrUOIEP38pR+gr3+s7i/8A8qfy/wCmqxuCxLnB3P8ADUf7FXuf7tLFDyMIAe9O3J51Fk0oGedcR0jyzLscU+OTeoScqSe1NQZxQAcGGdjtXhJnkaggOV3qcKAOVADhIe+aeJKh5jPavA0wCA+1PWTHKhs08GmJlvZ8YuLf2S5dOzb1fWXFo5wBybrvWJ1GpY3ZSCGINaxm0Q4nQfOGnONqHuJAy6SNvWs1w+/uFkCF9SnvVw7llya2UrMnGhWVDtTkthjMczp/y8qhQkkA02SZkwVAG9ABTJfxL7KpOo5YbS3+FDtxSSHK3UckWn8S5NDrxG5Y41gbfhB/WoTZieYtNPMx541AD8hSYy44dxOBtUhibOMakGrI9RVgnErUkEMEyN9QK5+RxVCFjhh2hjYqObDOcVIb2VYRjTjoMbCqQmX32kNgjBXuCCKcsi812+BzVPaXLyjLKgPLIFFoc6qKEFyNnfA+m5+FM1H92/5/4ULgOTkYI2BBIpfL/jf+9QM//9k="/>
          <p:cNvSpPr>
            <a:spLocks noChangeAspect="1" noChangeArrowheads="1"/>
          </p:cNvSpPr>
          <p:nvPr/>
        </p:nvSpPr>
        <p:spPr bwMode="auto">
          <a:xfrm>
            <a:off x="63501" y="-136525"/>
            <a:ext cx="17621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2500532"/>
            <a:ext cx="914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en-NZ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-90876" y="2434120"/>
            <a:ext cx="914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-90876" y="5005870"/>
            <a:ext cx="914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en-NZ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8353425"/>
            <a:ext cx="914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NZ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NZ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2986307"/>
            <a:ext cx="914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NZ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-90876" y="3415195"/>
            <a:ext cx="914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NZ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NZ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-90876" y="5291620"/>
            <a:ext cx="914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983535"/>
              </p:ext>
            </p:extLst>
          </p:nvPr>
        </p:nvGraphicFramePr>
        <p:xfrm>
          <a:off x="670624" y="1376812"/>
          <a:ext cx="7416563" cy="4793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727">
                  <a:extLst>
                    <a:ext uri="{9D8B030D-6E8A-4147-A177-3AD203B41FA5}">
                      <a16:colId xmlns:a16="http://schemas.microsoft.com/office/drawing/2014/main" xmlns="" val="329007583"/>
                    </a:ext>
                  </a:extLst>
                </a:gridCol>
                <a:gridCol w="4649836">
                  <a:extLst>
                    <a:ext uri="{9D8B030D-6E8A-4147-A177-3AD203B41FA5}">
                      <a16:colId xmlns:a16="http://schemas.microsoft.com/office/drawing/2014/main" xmlns="" val="1454497783"/>
                    </a:ext>
                  </a:extLst>
                </a:gridCol>
              </a:tblGrid>
              <a:tr h="566388">
                <a:tc>
                  <a:txBody>
                    <a:bodyPr/>
                    <a:lstStyle/>
                    <a:p>
                      <a:r>
                        <a:rPr lang="en-NZ" sz="2000" dirty="0"/>
                        <a:t>Target market</a:t>
                      </a:r>
                    </a:p>
                  </a:txBody>
                  <a:tcPr>
                    <a:solidFill>
                      <a:srgbClr val="58A4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000" dirty="0"/>
                        <a:t>Campaign</a:t>
                      </a:r>
                      <a:r>
                        <a:rPr lang="en-NZ" sz="2000" baseline="0" dirty="0"/>
                        <a:t> activity</a:t>
                      </a:r>
                      <a:endParaRPr lang="en-NZ" sz="2000" dirty="0"/>
                    </a:p>
                  </a:txBody>
                  <a:tcPr>
                    <a:solidFill>
                      <a:srgbClr val="58A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0788999"/>
                  </a:ext>
                </a:extLst>
              </a:tr>
              <a:tr h="476628">
                <a:tc>
                  <a:txBody>
                    <a:bodyPr/>
                    <a:lstStyle/>
                    <a:p>
                      <a:r>
                        <a:rPr lang="en-NZ" sz="1800" b="1" dirty="0"/>
                        <a:t>Auckland, Wellington, Christchurch, BOP &amp; Taranaki</a:t>
                      </a:r>
                    </a:p>
                  </a:txBody>
                  <a:tcPr>
                    <a:solidFill>
                      <a:srgbClr val="E1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000" b="1" dirty="0"/>
                        <a:t>Short Escapes </a:t>
                      </a:r>
                      <a:r>
                        <a:rPr lang="en-NZ" sz="1600" b="0" dirty="0"/>
                        <a:t>(Oct – Nov 17</a:t>
                      </a:r>
                      <a:r>
                        <a:rPr lang="en-NZ" sz="1600" b="0" baseline="0" dirty="0"/>
                        <a:t>)</a:t>
                      </a:r>
                      <a:endParaRPr lang="en-NZ" sz="1600" b="1" dirty="0"/>
                    </a:p>
                  </a:txBody>
                  <a:tcPr>
                    <a:solidFill>
                      <a:srgbClr val="E1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54460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NZ" sz="1800" b="1" dirty="0"/>
                        <a:t>Waikato region (locals)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800" b="1" dirty="0"/>
                        <a:t>Explore</a:t>
                      </a:r>
                      <a:r>
                        <a:rPr lang="en-NZ" sz="1800" b="1" baseline="0" dirty="0"/>
                        <a:t> Your Own Backyard </a:t>
                      </a:r>
                      <a:r>
                        <a:rPr lang="en-NZ" sz="1600" b="0" baseline="0" dirty="0"/>
                        <a:t>(Dec 17 - Jan 18)</a:t>
                      </a:r>
                      <a:endParaRPr lang="en-NZ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5824911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r>
                        <a:rPr lang="en-NZ" sz="1800" b="1" dirty="0"/>
                        <a:t>Chinese</a:t>
                      </a:r>
                      <a:r>
                        <a:rPr lang="en-NZ" sz="1800" b="1" baseline="0" dirty="0"/>
                        <a:t> New Zealanders</a:t>
                      </a:r>
                      <a:endParaRPr lang="en-NZ" sz="1800" b="1" dirty="0"/>
                    </a:p>
                  </a:txBody>
                  <a:tcPr>
                    <a:solidFill>
                      <a:srgbClr val="E1F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/>
                        <a:t>Short Breaks </a:t>
                      </a:r>
                      <a:r>
                        <a:rPr lang="en-NZ" sz="1600" b="0" dirty="0"/>
                        <a:t>(Nov 17 – Jan 18</a:t>
                      </a:r>
                      <a:r>
                        <a:rPr lang="en-NZ" sz="1600" b="0" baseline="0" dirty="0"/>
                        <a:t>)</a:t>
                      </a:r>
                      <a:endParaRPr lang="en-NZ" sz="1800" b="0" dirty="0"/>
                    </a:p>
                  </a:txBody>
                  <a:tcPr>
                    <a:solidFill>
                      <a:srgbClr val="E1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3122667"/>
                  </a:ext>
                </a:extLst>
              </a:tr>
              <a:tr h="776078">
                <a:tc>
                  <a:txBody>
                    <a:bodyPr/>
                    <a:lstStyle/>
                    <a:p>
                      <a:pPr marL="0" marR="0" lvl="0" indent="0" algn="l" defTabSz="935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b="1" dirty="0"/>
                        <a:t>Other domestic &amp; international activity </a:t>
                      </a:r>
                    </a:p>
                    <a:p>
                      <a:endParaRPr lang="en-NZ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b="1" baseline="0" dirty="0"/>
                        <a:t>Website &amp; social media channels </a:t>
                      </a:r>
                    </a:p>
                    <a:p>
                      <a:r>
                        <a:rPr lang="en-NZ" sz="1600" b="1" baseline="0" dirty="0"/>
                        <a:t>Official Regional Visitor Guide</a:t>
                      </a:r>
                    </a:p>
                    <a:p>
                      <a:r>
                        <a:rPr lang="en-NZ" sz="1600" b="1" baseline="0" dirty="0"/>
                        <a:t>Major Events – Lions Series &amp; Rugby League World Cup</a:t>
                      </a:r>
                    </a:p>
                    <a:p>
                      <a:pPr marL="0" marR="0" lvl="0" indent="0" algn="l" defTabSz="935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b="1" baseline="0" dirty="0"/>
                        <a:t>Go Travel magazine</a:t>
                      </a:r>
                    </a:p>
                    <a:p>
                      <a:r>
                        <a:rPr lang="en-NZ" sz="1600" b="1" baseline="0" dirty="0"/>
                        <a:t>Kia Ora magazine</a:t>
                      </a:r>
                    </a:p>
                    <a:p>
                      <a:r>
                        <a:rPr lang="en-NZ" sz="1600" b="1" baseline="0" dirty="0"/>
                        <a:t>Arrivals magazine</a:t>
                      </a:r>
                    </a:p>
                    <a:p>
                      <a:r>
                        <a:rPr lang="en-NZ" sz="1600" b="1" baseline="0" dirty="0"/>
                        <a:t>Stuff Weekend Getaway</a:t>
                      </a:r>
                    </a:p>
                    <a:p>
                      <a:r>
                        <a:rPr lang="en-NZ" sz="1600" b="1" baseline="0" dirty="0"/>
                        <a:t>NZ Surfing magazine</a:t>
                      </a:r>
                    </a:p>
                    <a:p>
                      <a:r>
                        <a:rPr lang="en-NZ" sz="400" b="1" baseline="0" dirty="0"/>
                        <a:t/>
                      </a:r>
                      <a:br>
                        <a:rPr lang="en-NZ" sz="400" b="1" baseline="0" dirty="0"/>
                      </a:br>
                      <a:endParaRPr lang="en-NZ" sz="400" b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0161887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C2DE890-DC58-4D0E-8AB8-37A7501A29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1722" b="34500"/>
          <a:stretch/>
        </p:blipFill>
        <p:spPr>
          <a:xfrm>
            <a:off x="8087187" y="220104"/>
            <a:ext cx="1068467" cy="9664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2854054-F3F3-4BAB-9B83-26FA08463A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51" y="-68117"/>
            <a:ext cx="6556374" cy="133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5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" y="-10160"/>
            <a:ext cx="9144793" cy="6864691"/>
          </a:xfrm>
          <a:prstGeom prst="rect">
            <a:avLst/>
          </a:prstGeom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FE5DB1D-5FB8-417B-B470-3A2549B39E27}"/>
              </a:ext>
            </a:extLst>
          </p:cNvPr>
          <p:cNvSpPr/>
          <p:nvPr/>
        </p:nvSpPr>
        <p:spPr>
          <a:xfrm>
            <a:off x="0" y="3459"/>
            <a:ext cx="9145588" cy="1143089"/>
          </a:xfrm>
          <a:prstGeom prst="rect">
            <a:avLst/>
          </a:prstGeom>
          <a:solidFill>
            <a:srgbClr val="58A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data:image/jpeg;base64,/9j/4AAQSkZJRgABAQAAAQABAAD/2wCEAAkGBwgHBgkIBwgKCgkLDRYPDQwMDRsUFRAWIB0iIiAdHx8kKDQsJCYxJx8fLT0tMTU3Ojo6Iys/RD84QzQ5OjcBCgoKDQwNGg8PGjclHyU3Nzc3Nzc3Nzc3Nzc3Nzc3Nzc3Nzc3Nzc3Nzc3Nzc3Nzc3Nzc3Nzc3Nzc3Nzc3Nzc3N//AABEIAHwAuQMBIgACEQEDEQH/xAAcAAABBQEBAQAAAAAAAAAAAAAEAQIDBQYHAAj/xABDEAACAQMCBAMFBQUECQUAAAABAgMABBESIQUxQVEGE2EiMnGBkRRCUqGxFVNigsEHktHhFhczQ1Ry0vDxI0RVg5P/xAAZAQADAQEBAAAAAAAAAAAAAAAAAQIDBAX/xAAjEQACAgICAgIDAQAAAAAAAAAAAQIREiEDMRNRFGEEQXEi/9oADAMBAAIRAxEAPwDjDtUeacxplAC16vV6gBaco3pUiY7sMD160RGqBts7d+tIZCmSdODtyqRVHXapgOeke1UkaBF1OwBPSgBqRZHtDHbNTiMAjG2eppA5Y7HHxpZMRoXkfbt3pAIXC5yAEHN2od7xnbTAh32BO5PwFQTStK2pz7I5A8hXUv7OfB62tn+1uLQNHdPvbo43jX8WOhP5CtIQydEylirKjwl4Ll82O/41AVjHtRwNzY927D0+tdU4ZcpAhAYDoBQg8tPfj1g/eY0TCiMDLHH7v4RtXox44wjSONzlKVl9az6wCwp9xOgjO1VEN86L/sz6E0k101xERgq3fpWfjdlZ6A+JXPmvoXkOVV13wfhnEoWivrVLhiMB+TL8GG4qXQxk586IEBhUOGxXQ4qsTFTd5HM/EvgK74a3mcMMt3CfeTSAyfn7Q58ht+dZC4tZoH8uaJ43xnS40n867s/trqZi7fkKBvOH219D5N7Ck0fQOOXwPSueX4ie0zaP5LWmjh+PSmlDvit7xzwK6apuEMXXGfIc+18j1+BrEzRPE5R1KspwQdiDXHyccuN1I6YTjNWgRqbvU7Ln403y27isygakpM1LbxGVjnIUczTASONn90elTxxKhwT7VTDGnSMLp7UqqEOVI1/DepsDw0q4ypz0NK2HlDYxTyvcn40uMbD5+vwoKEHbbA70sgXYMcUpGlRnmeQFFwWgTDTEmQ8lXmKLAH8lYgZJs6F5DqT2p/B+D8U8S8QFtwy1eZ+v4Ih3ZuQo4WCNPbycRVkgfJVVBI0ggEgdTXfPBfCYOFcBijsTm1mPnQlofLk0tuNY7+tVCNkt0ZLwj4A4f4bVLziWm+4oNw2MxQ/8oPM+p+WK00hE7bZJ7Yq7mCH3oxQD+WkmoJy7V2cdLo55W+yma3QudeV355oqO+FtGIogD8RUV0/mv7II+ApEtsrmVmHYDnXTprZz7vRI8jze0SqJ3JoaVXZjiZGHQL1otLD2Ax1fzGpRZqwGGXbpSyih4yfZX6UtyCG1NjkRtTjK0gwMA9BirocNhdAz7YGNqSG2htXLqQ3xFHkiHjZQPDKnvgr6YpoBzgDJq+vB5sekKPTvQMNpKZPZU1ceS1sl8dPRXmNy2yknsK5749sraXiIZHRJdGJMIdW/3j3GAdxXXZuErcWklvMMJIuGKbN9apOJ8BFzC5lkZ402QTZJbAOSTzAOfn2rn5p+RYo244YOzgTroPf55pmutJ4s4TFZXbNbRiOFmKqurLADbf8AP/Ks95fqPpXA006Z1rYNHEBuwqcDAwvLtUQc9TUqbjNIB+nY4xvTowASSM9j61HnSudhUiDO6/WkMkVmGTkEnv0pzYG5Ylq8oyQEQmpkjCTKpjaW4Y+xEvT40hjVIhUOU1yvvEnUnvU8QmLmGDVLeSNiRlGdHoPhXSfCHgOCK2i4zdTJf3MqasRgFLZu2Op6b9as14ZCOMC6KrE4iwSFC7Edu/57UrAz/wDZTwyz4jc3Vnx20hmmhxLC7Z8wEHcZ7DbbJ6dt+yySYXp8q5WbmTw94iHEre3LJdDQcnAfYZ+Bz69uldSZFPqOlb8TTRlLsr7i5oGRgd81bTwx6SdNVckWSQBtXXBowkmDqI2bA1Z9KPhhYDJU4xzaoIkEbam6elSPe4yFU1cnb0StdiStGDpYajTFPQLgUO7621Yw3evAv0NVjSJy2Hwsw2Ooj41MitJksoFDWgf7zD60Z5kYADSD5VjLRpHYkcQT3uVK9ykfu7fCvExNyLNXvZ6RD4ml/SqBZ71nHOgGlk1bKTVrLgf7tKgLknGkEegrSMkv0RJfZkPF3BpOJ8FuEhCiVQZUAUe0VBOn51xj7RF3b6GvpP2iR7GBWV/0Jtv3cf8AdrHmjm7NeKSiqbODjcVJCcHHeokNPU71ymwUCunAGcU+NtLajuMcqHRjk43NWFhAbi5ijO4zqb4Ckxljw6xeUqEHtyDOfwjvVstjFwtY1SPJm3aVz7Ugzg49PSrXhlqrNDbqMPO6r8icCtT4i4Za3ME0rNZXVpZyIqRIdDAY2IIOOo9dvSspdFUZrw/xe44NdDRO5hkO6ZYDHTPr60FxziHEIr+SSKeeW3um1sztkZGcAGoZeGETCfySEjc5YPkMOXP0z0q4dre64JBYoQZgwYknGQOvx61MVa2RTK+LidzfWf2SVvNEeZMDJIwudvln6VrvCXjyOSJLPigARAFWZfu9gw/rWL/Z91wm7S9tQfsyyqEOckbfe6kVHmSQnTGFwTuMDBzVKWDJa9nbY7u3vYRNDKGjbkR1pPJQ76vpXN/C3iUWoFjfQiKPUcMm2OXMcv8AsVruH8Zsr9/Ktp1MozmM5B27Z513QkpLTMXot5I0Ue9mhZIkyMHc0/mp1Ngj7tQzyRwQySyNpRFJLHpW0VW7Ik/ox8fi14eKTQXluotkkYBxnUFBIH9K1fDrm3u4Yjq0ysmooM7fXmK58THDC5KiVmyW2Pt7550alzKbYPZPJDOn3dyB3weo25VzLmd7NvGq0dAATkox6lqKjiXSCQPpVdaM/kReYWLaBqZlAJOKNiCtzkIrodGS72TEquwFNyDTSqcixNKqoORPzqLLPeUGpwjC9KXIHWkJH4qVjoTCcsZr3/017X2JpNR7mgKPk9KeDUaGnZrmNieHIYEc60fhmASTvIdgNviazKMQRitLwq6ighOMgnAHz5/pUsqJruHJFPdp9oXVD7RYb8gCenrijTHJbgRRjzlkcNPk5Lds+u+c/wCNUfCPENhYtNLdRvIFUKioMkthj8vdxn+KtXwy+4bPxC24dJIgvLoJKgQHASQZXPLDYxkeo71DVlUVt3Cyr5duspAZy5ccjn3SM9MGq+0mNpOXT3kBwCO4II/Sujt4XZmZ1kQyttlmbf8AKqyXwmt1cT2yyrFKM5kKkjYL8M+8O3Kk+tBizGXV3LPGyTlDnfPXPwqKKB5FZ445GhZc6jvgHoa2P+gzXMVvcG6EDBSGiniJ1Z74O1H2nhteERB1uYnlchJCu22++Ccf+alJ1TFic2N3EJDCRplQ7MDs30+VSmQvLbvanMjYETodOOmD251uL/wbYXnFrjiS36M0xBZIgcZwASMdTjNDQ+BI4GWSCRHQPrw7EYPfBHerSZDgXfhr7YtgIOJRMJIjpEhYNrX1wTuOvyoTxtcRrw+G0Bw1xIM4P3V3/XFMHCLxkMclzBrJ9/zCB+lU/FPC3iG4Y3nDIY7yMHy9Jm0lMDJPLeuty/zSMUqlsrkYMpB6DY0Rwu7micNDJoBfQxxkZxttQlz4e8V2uGubC3gDbqzTZz9BQlvYeIo3wFtVzswWQnUPpWNGjmjp0PEk8sm5MY0gAkDcn4fKpE4pZs2BKoPqCKw9pZ8TLeZMIUJzrHmk5226UalrcDeRVB076WJ3+Yro43qmYTmrtGwF9AxwJoz/ADCle9gUe1NGP5hWP+zy8gT9Ka1vN3P0rXFGPmRrP2laf8RH9a8OI2p/9wnzNZAwzLyJ+lMZZVG8uM98U8UL5CNj+0rUsFE6ZPrS/bYP38f98Vi/Ll0/7VsHlim+XN+9ejBew+Qjh2o9KlwVAzvntSTLg7URBGVj9oZVvaA/L+lcJ6BCcuQqgkHsKs7MXEjKkcJVeRYnAqNDjtREUpG3mY+BNKhpmt4THEOEtZrZwXdw0ciSadSv7YIznBzgY6DlVlwEWsPH4Lm7sr9ZV8sRyPh91GnOQB0A5dKpfDXiebg77WsVyh5l2IYeoPL8q20HjCyv8Z1256rkH9N6hp+jSLXs2T3inncAHtmhHmm/3V0h9CuarbS7t5jqt50b4PuPlzo2KUk7HPxIqVH2PIepuJfelA9c4/Si7eyuCwYXUeRyBlNRK/4kBHfFFWyxSNgkq33cCtVFGbkyztUmiYCWCBm769f61ZCYHZ9AJGdzVZJLqVAWOF67H9aQsmvoPWtKM22S3syYbThueSurArPXv2iU6YnJHTpVy6xk52PTODtQ8mmFtmwO+2PnTohmcuLTiWcsJTk4z5mc1G0NxbkeepTP4utWt/faHCyRwgHcMTt+VD28dreTaru6SGPbHlnNKiGiAEaQcr9RSaweoJ9MH9K0tvxDgPDIisBVmA7hmY9udVt3xrhzxmS44fJHq93ymAJ/7+Bq1ZDh9leICdwcHttSPbsR/UHBph4naSSaIGuv54xkfIGrCK1MqhlvYBn7r6kb6NV7RGCKxrYsN9QoaWwVuYJPxrRLwK/lOVVSvctjP6/rTZPD18qljFEfTzOf5UsgfCn+jLPwxumfSmfs6f8AEPqa1Q4UyZL2sx230nUPyFN+zR/8Def/AINTzJ+PE+Z5wNGcYINSxIY1Ck5PpTCrPscYPOpzjUSvI9zXMegeG/OnpjPam5AGMU4EUAEK+KmSZlOVJB7g0IDmng0wNNYzs9tHIWyxzuKs7e7nX3ZpAPRzWOguZoD/AOnIQO3Sj4ONSoR5qqw6kc6aSEzZw8Suk925mH85oiTxZdcOjMtxcw6B+9G/5YzWWj4xYyjRJK8ee6kH6ih+IWfCuIqAty7OPdy2cfWtEkRbNYP7YLWJFVrCWfu6HSPlq3qxsP7RbTi8bi1XyWX3lc4Yf0rl0nhkasK8gHqtWXh/gEtpdvMtxKg0adgBmiMZX0DkqN+3GVnwJLyRWz7rOVz8s0xplYFmdTvsQN6qXsw8ek3UhyOTMTVcon4axMySSAscNHIMH4rtXRSRiXvnI0wzJsPvf5f0p3mQ6lzIQTthVGKz68TgmcxnzFbPuyIV/PFGwyRHfWOWxJpaCg+7t5HOpLxlUbhDgfpVfInEkQ4kWVM8geXwosNqXEchyN8cwaa2x1CFC38L4p0BUT3F2ML5Ew35j/I0xeI3kC+zLcae25H0q6ScTKysmGztgg7d6Y6L1IQcuVAiuXxPxe0OUu7pM/dUkZ+lFp/aTxeABJOJXA6DUob9aWS2XSVfGk/wjeh5eE27FcKMDpiikNWE/wCsbiGrUOIEP38pR+gr3+s7i/8A8qfy/wCmqxuCxLnB3P8ADUf7FXuf7tLFDyMIAe9O3J51Fk0oGedcR0jyzLscU+OTeoScqSe1NQZxQAcGGdjtXhJnkaggOV3qcKAOVADhIe+aeJKh5jPavA0wCA+1PWTHKhs08GmJlvZ8YuLf2S5dOzb1fWXFo5wBybrvWJ1GpY3ZSCGINaxm0Q4nQfOGnONqHuJAy6SNvWs1w+/uFkCF9SnvVw7llya2UrMnGhWVDtTkthjMczp/y8qhQkkA02SZkwVAG9ABTJfxL7KpOo5YbS3+FDtxSSHK3UckWn8S5NDrxG5Y41gbfhB/WoTZieYtNPMx541AD8hSYy44dxOBtUhibOMakGrI9RVgnErUkEMEyN9QK5+RxVCFjhh2hjYqObDOcVIb2VYRjTjoMbCqQmX32kNgjBXuCCKcsi812+BzVPaXLyjLKgPLIFFoc6qKEFyNnfA+m5+FM1H92/5/4ULgOTkYI2BBIpfL/jf+9QM//9k="/>
          <p:cNvSpPr>
            <a:spLocks noChangeAspect="1" noChangeArrowheads="1"/>
          </p:cNvSpPr>
          <p:nvPr/>
        </p:nvSpPr>
        <p:spPr bwMode="auto">
          <a:xfrm>
            <a:off x="5156455" y="5937090"/>
            <a:ext cx="17621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" name="AutoShape 4" descr="data:image/jpeg;base64,/9j/4AAQSkZJRgABAQAAAQABAAD/2wCEAAkGBwgHBgkIBwgKCgkLDRYPDQwMDRsUFRAWIB0iIiAdHx8kKDQsJCYxJx8fLT0tMTU3Ojo6Iys/RD84QzQ5OjcBCgoKDQwNGg8PGjclHyU3Nzc3Nzc3Nzc3Nzc3Nzc3Nzc3Nzc3Nzc3Nzc3Nzc3Nzc3Nzc3Nzc3Nzc3Nzc3Nzc3N//AABEIAHwAuQMBIgACEQEDEQH/xAAcAAABBQEBAQAAAAAAAAAAAAAEAQIDBQYHAAj/xABDEAACAQMCBAMFBQUECQUAAAABAgMABBESIQUxQVEGE2EiMnGBkRRCUqGxFVNigsEHktHhFhczQ1Ry0vDxI0RVg5P/xAAZAQADAQEBAAAAAAAAAAAAAAAAAQIDBAX/xAAjEQACAgICAgIDAQAAAAAAAAAAAQIREiEDMRNRFGEEQXEi/9oADAMBAAIRAxEAPwDjDtUeacxplAC16vV6gBaco3pUiY7sMD160RGqBts7d+tIZCmSdODtyqRVHXapgOeke1UkaBF1OwBPSgBqRZHtDHbNTiMAjG2eppA5Y7HHxpZMRoXkfbt3pAIXC5yAEHN2od7xnbTAh32BO5PwFQTStK2pz7I5A8hXUv7OfB62tn+1uLQNHdPvbo43jX8WOhP5CtIQydEylirKjwl4Ll82O/41AVjHtRwNzY927D0+tdU4ZcpAhAYDoBQg8tPfj1g/eY0TCiMDLHH7v4RtXox44wjSONzlKVl9az6wCwp9xOgjO1VEN86L/sz6E0k101xERgq3fpWfjdlZ6A+JXPmvoXkOVV13wfhnEoWivrVLhiMB+TL8GG4qXQxk586IEBhUOGxXQ4qsTFTd5HM/EvgK74a3mcMMt3CfeTSAyfn7Q58ht+dZC4tZoH8uaJ43xnS40n867s/trqZi7fkKBvOH219D5N7Ck0fQOOXwPSueX4ie0zaP5LWmjh+PSmlDvit7xzwK6apuEMXXGfIc+18j1+BrEzRPE5R1KspwQdiDXHyccuN1I6YTjNWgRqbvU7Ln403y27isygakpM1LbxGVjnIUczTASONn90elTxxKhwT7VTDGnSMLp7UqqEOVI1/DepsDw0q4ypz0NK2HlDYxTyvcn40uMbD5+vwoKEHbbA70sgXYMcUpGlRnmeQFFwWgTDTEmQ8lXmKLAH8lYgZJs6F5DqT2p/B+D8U8S8QFtwy1eZ+v4Ih3ZuQo4WCNPbycRVkgfJVVBI0ggEgdTXfPBfCYOFcBijsTm1mPnQlofLk0tuNY7+tVCNkt0ZLwj4A4f4bVLziWm+4oNw2MxQ/8oPM+p+WK00hE7bZJ7Yq7mCH3oxQD+WkmoJy7V2cdLo55W+yma3QudeV355oqO+FtGIogD8RUV0/mv7II+ApEtsrmVmHYDnXTprZz7vRI8jze0SqJ3JoaVXZjiZGHQL1otLD2Ax1fzGpRZqwGGXbpSyih4yfZX6UtyCG1NjkRtTjK0gwMA9BirocNhdAz7YGNqSG2htXLqQ3xFHkiHjZQPDKnvgr6YpoBzgDJq+vB5sekKPTvQMNpKZPZU1ceS1sl8dPRXmNy2yknsK5749sraXiIZHRJdGJMIdW/3j3GAdxXXZuErcWklvMMJIuGKbN9apOJ8BFzC5lkZ402QTZJbAOSTzAOfn2rn5p+RYo244YOzgTroPf55pmutJ4s4TFZXbNbRiOFmKqurLADbf8AP/Ks95fqPpXA006Z1rYNHEBuwqcDAwvLtUQc9TUqbjNIB+nY4xvTowASSM9j61HnSudhUiDO6/WkMkVmGTkEnv0pzYG5Ylq8oyQEQmpkjCTKpjaW4Y+xEvT40hjVIhUOU1yvvEnUnvU8QmLmGDVLeSNiRlGdHoPhXSfCHgOCK2i4zdTJf3MqasRgFLZu2Op6b9as14ZCOMC6KrE4iwSFC7Edu/57UrAz/wDZTwyz4jc3Vnx20hmmhxLC7Z8wEHcZ7DbbJ6dt+yySYXp8q5WbmTw94iHEre3LJdDQcnAfYZ+Bz69uldSZFPqOlb8TTRlLsr7i5oGRgd81bTwx6SdNVckWSQBtXXBowkmDqI2bA1Z9KPhhYDJU4xzaoIkEbam6elSPe4yFU1cnb0StdiStGDpYajTFPQLgUO7621Yw3evAv0NVjSJy2Hwsw2Ooj41MitJksoFDWgf7zD60Z5kYADSD5VjLRpHYkcQT3uVK9ykfu7fCvExNyLNXvZ6RD4ml/SqBZ71nHOgGlk1bKTVrLgf7tKgLknGkEegrSMkv0RJfZkPF3BpOJ8FuEhCiVQZUAUe0VBOn51xj7RF3b6GvpP2iR7GBWV/0Jtv3cf8AdrHmjm7NeKSiqbODjcVJCcHHeokNPU71ymwUCunAGcU+NtLajuMcqHRjk43NWFhAbi5ijO4zqb4Ckxljw6xeUqEHtyDOfwjvVstjFwtY1SPJm3aVz7Ugzg49PSrXhlqrNDbqMPO6r8icCtT4i4Za3ME0rNZXVpZyIqRIdDAY2IIOOo9dvSspdFUZrw/xe44NdDRO5hkO6ZYDHTPr60FxziHEIr+SSKeeW3um1sztkZGcAGoZeGETCfySEjc5YPkMOXP0z0q4dre64JBYoQZgwYknGQOvx61MVa2RTK+LidzfWf2SVvNEeZMDJIwudvln6VrvCXjyOSJLPigARAFWZfu9gw/rWL/Z91wm7S9tQfsyyqEOckbfe6kVHmSQnTGFwTuMDBzVKWDJa9nbY7u3vYRNDKGjbkR1pPJQ76vpXN/C3iUWoFjfQiKPUcMm2OXMcv8AsVruH8Zsr9/Ktp1MozmM5B27Z513QkpLTMXot5I0Ue9mhZIkyMHc0/mp1Ngj7tQzyRwQySyNpRFJLHpW0VW7Ik/ox8fi14eKTQXluotkkYBxnUFBIH9K1fDrm3u4Yjq0ysmooM7fXmK58THDC5KiVmyW2Pt7550alzKbYPZPJDOn3dyB3weo25VzLmd7NvGq0dAATkox6lqKjiXSCQPpVdaM/kReYWLaBqZlAJOKNiCtzkIrodGS72TEquwFNyDTSqcixNKqoORPzqLLPeUGpwjC9KXIHWkJH4qVjoTCcsZr3/017X2JpNR7mgKPk9KeDUaGnZrmNieHIYEc60fhmASTvIdgNviazKMQRitLwq6ighOMgnAHz5/pUsqJruHJFPdp9oXVD7RYb8gCenrijTHJbgRRjzlkcNPk5Lds+u+c/wCNUfCPENhYtNLdRvIFUKioMkthj8vdxn+KtXwy+4bPxC24dJIgvLoJKgQHASQZXPLDYxkeo71DVlUVt3Cyr5duspAZy5ccjn3SM9MGq+0mNpOXT3kBwCO4II/Sujt4XZmZ1kQyttlmbf8AKqyXwmt1cT2yyrFKM5kKkjYL8M+8O3Kk+tBizGXV3LPGyTlDnfPXPwqKKB5FZ445GhZc6jvgHoa2P+gzXMVvcG6EDBSGiniJ1Z74O1H2nhteERB1uYnlchJCu22++Ccf+alJ1TFic2N3EJDCRplQ7MDs30+VSmQvLbvanMjYETodOOmD251uL/wbYXnFrjiS36M0xBZIgcZwASMdTjNDQ+BI4GWSCRHQPrw7EYPfBHerSZDgXfhr7YtgIOJRMJIjpEhYNrX1wTuOvyoTxtcRrw+G0Bw1xIM4P3V3/XFMHCLxkMclzBrJ9/zCB+lU/FPC3iG4Y3nDIY7yMHy9Jm0lMDJPLeuty/zSMUqlsrkYMpB6DY0Rwu7micNDJoBfQxxkZxttQlz4e8V2uGubC3gDbqzTZz9BQlvYeIo3wFtVzswWQnUPpWNGjmjp0PEk8sm5MY0gAkDcn4fKpE4pZs2BKoPqCKw9pZ8TLeZMIUJzrHmk5226UalrcDeRVB076WJ3+Yro43qmYTmrtGwF9AxwJoz/ADCle9gUe1NGP5hWP+zy8gT9Ka1vN3P0rXFGPmRrP2laf8RH9a8OI2p/9wnzNZAwzLyJ+lMZZVG8uM98U8UL5CNj+0rUsFE6ZPrS/bYP38f98Vi/Ll0/7VsHlim+XN+9ejBew+Qjh2o9KlwVAzvntSTLg7URBGVj9oZVvaA/L+lcJ6BCcuQqgkHsKs7MXEjKkcJVeRYnAqNDjtREUpG3mY+BNKhpmt4THEOEtZrZwXdw0ciSadSv7YIznBzgY6DlVlwEWsPH4Lm7sr9ZV8sRyPh91GnOQB0A5dKpfDXiebg77WsVyh5l2IYeoPL8q20HjCyv8Z1256rkH9N6hp+jSLXs2T3inncAHtmhHmm/3V0h9CuarbS7t5jqt50b4PuPlzo2KUk7HPxIqVH2PIepuJfelA9c4/Si7eyuCwYXUeRyBlNRK/4kBHfFFWyxSNgkq33cCtVFGbkyztUmiYCWCBm769f61ZCYHZ9AJGdzVZJLqVAWOF67H9aQsmvoPWtKM22S3syYbThueSurArPXv2iU6YnJHTpVy6xk52PTODtQ8mmFtmwO+2PnTohmcuLTiWcsJTk4z5mc1G0NxbkeepTP4utWt/faHCyRwgHcMTt+VD28dreTaru6SGPbHlnNKiGiAEaQcr9RSaweoJ9MH9K0tvxDgPDIisBVmA7hmY9udVt3xrhzxmS44fJHq93ymAJ/7+Bq1ZDh9leICdwcHttSPbsR/UHBph4naSSaIGuv54xkfIGrCK1MqhlvYBn7r6kb6NV7RGCKxrYsN9QoaWwVuYJPxrRLwK/lOVVSvctjP6/rTZPD18qljFEfTzOf5UsgfCn+jLPwxumfSmfs6f8AEPqa1Q4UyZL2sx230nUPyFN+zR/8Def/AINTzJ+PE+Z5wNGcYINSxIY1Ck5PpTCrPscYPOpzjUSvI9zXMegeG/OnpjPam5AGMU4EUAEK+KmSZlOVJB7g0IDmng0wNNYzs9tHIWyxzuKs7e7nX3ZpAPRzWOguZoD/AOnIQO3Sj4ONSoR5qqw6kc6aSEzZw8Suk925mH85oiTxZdcOjMtxcw6B+9G/5YzWWj4xYyjRJK8ee6kH6ih+IWfCuIqAty7OPdy2cfWtEkRbNYP7YLWJFVrCWfu6HSPlq3qxsP7RbTi8bi1XyWX3lc4Yf0rl0nhkasK8gHqtWXh/gEtpdvMtxKg0adgBmiMZX0DkqN+3GVnwJLyRWz7rOVz8s0xplYFmdTvsQN6qXsw8ek3UhyOTMTVcon4axMySSAscNHIMH4rtXRSRiXvnI0wzJsPvf5f0p3mQ6lzIQTthVGKz68TgmcxnzFbPuyIV/PFGwyRHfWOWxJpaCg+7t5HOpLxlUbhDgfpVfInEkQ4kWVM8geXwosNqXEchyN8cwaa2x1CFC38L4p0BUT3F2ML5Ew35j/I0xeI3kC+zLcae25H0q6ScTKysmGztgg7d6Y6L1IQcuVAiuXxPxe0OUu7pM/dUkZ+lFp/aTxeABJOJXA6DUob9aWS2XSVfGk/wjeh5eE27FcKMDpiikNWE/wCsbiGrUOIEP38pR+gr3+s7i/8A8qfy/wCmqxuCxLnB3P8ADUf7FXuf7tLFDyMIAe9O3J51Fk0oGedcR0jyzLscU+OTeoScqSe1NQZxQAcGGdjtXhJnkaggOV3qcKAOVADhIe+aeJKh5jPavA0wCA+1PWTHKhs08GmJlvZ8YuLf2S5dOzb1fWXFo5wBybrvWJ1GpY3ZSCGINaxm0Q4nQfOGnONqHuJAy6SNvWs1w+/uFkCF9SnvVw7llya2UrMnGhWVDtTkthjMczp/y8qhQkkA02SZkwVAG9ABTJfxL7KpOo5YbS3+FDtxSSHK3UckWn8S5NDrxG5Y41gbfhB/WoTZieYtNPMx541AD8hSYy44dxOBtUhibOMakGrI9RVgnErUkEMEyN9QK5+RxVCFjhh2hjYqObDOcVIb2VYRjTjoMbCqQmX32kNgjBXuCCKcsi812+BzVPaXLyjLKgPLIFFoc6qKEFyNnfA+m5+FM1H92/5/4ULgOTkYI2BBIpfL/jf+9QM//9k="/>
          <p:cNvSpPr>
            <a:spLocks noChangeAspect="1" noChangeArrowheads="1"/>
          </p:cNvSpPr>
          <p:nvPr/>
        </p:nvSpPr>
        <p:spPr bwMode="auto">
          <a:xfrm>
            <a:off x="63501" y="-136525"/>
            <a:ext cx="17621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930105"/>
            <a:ext cx="914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en-NZ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3209925"/>
            <a:ext cx="914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5781675"/>
            <a:ext cx="914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en-NZ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8353425"/>
            <a:ext cx="914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NZ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NZ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2415880"/>
            <a:ext cx="914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NZ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0" y="4191000"/>
            <a:ext cx="914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NZ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NZ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6067425"/>
            <a:ext cx="914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44676"/>
              </p:ext>
            </p:extLst>
          </p:nvPr>
        </p:nvGraphicFramePr>
        <p:xfrm>
          <a:off x="353845" y="1355604"/>
          <a:ext cx="8437898" cy="3973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9667">
                  <a:extLst>
                    <a:ext uri="{9D8B030D-6E8A-4147-A177-3AD203B41FA5}">
                      <a16:colId xmlns:a16="http://schemas.microsoft.com/office/drawing/2014/main" xmlns="" val="329007583"/>
                    </a:ext>
                  </a:extLst>
                </a:gridCol>
                <a:gridCol w="5748231">
                  <a:extLst>
                    <a:ext uri="{9D8B030D-6E8A-4147-A177-3AD203B41FA5}">
                      <a16:colId xmlns:a16="http://schemas.microsoft.com/office/drawing/2014/main" xmlns="" val="1454497783"/>
                    </a:ext>
                  </a:extLst>
                </a:gridCol>
              </a:tblGrid>
              <a:tr h="566388">
                <a:tc>
                  <a:txBody>
                    <a:bodyPr/>
                    <a:lstStyle/>
                    <a:p>
                      <a:r>
                        <a:rPr lang="en-NZ" sz="2000" dirty="0"/>
                        <a:t>Target market</a:t>
                      </a:r>
                    </a:p>
                  </a:txBody>
                  <a:tcPr>
                    <a:solidFill>
                      <a:srgbClr val="58A4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000" dirty="0"/>
                        <a:t>Campaign</a:t>
                      </a:r>
                      <a:r>
                        <a:rPr lang="en-NZ" sz="2000" baseline="0" dirty="0"/>
                        <a:t> activity</a:t>
                      </a:r>
                      <a:endParaRPr lang="en-NZ" sz="2000" dirty="0"/>
                    </a:p>
                  </a:txBody>
                  <a:tcPr>
                    <a:solidFill>
                      <a:srgbClr val="58A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0788999"/>
                  </a:ext>
                </a:extLst>
              </a:tr>
              <a:tr h="476628">
                <a:tc>
                  <a:txBody>
                    <a:bodyPr/>
                    <a:lstStyle/>
                    <a:p>
                      <a:r>
                        <a:rPr lang="en-NZ" sz="2000" b="1" dirty="0">
                          <a:solidFill>
                            <a:srgbClr val="008080"/>
                          </a:solidFill>
                        </a:rPr>
                        <a:t>Australia</a:t>
                      </a:r>
                      <a:endParaRPr lang="en-NZ" sz="1800" b="1" dirty="0">
                        <a:solidFill>
                          <a:srgbClr val="008080"/>
                        </a:solidFill>
                      </a:endParaRPr>
                    </a:p>
                  </a:txBody>
                  <a:tcPr>
                    <a:solidFill>
                      <a:srgbClr val="E1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NZ" b="1" dirty="0"/>
                        <a:t>Tour</a:t>
                      </a:r>
                      <a:r>
                        <a:rPr lang="en-NZ" b="1" baseline="0" dirty="0"/>
                        <a:t> the North Island Campaign </a:t>
                      </a:r>
                      <a:r>
                        <a:rPr lang="en-NZ" sz="1600" baseline="0" dirty="0"/>
                        <a:t>(JV with Tourism NZ)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NZ" sz="1800" b="1" baseline="0" dirty="0"/>
                        <a:t>Social influencer hosting</a:t>
                      </a:r>
                      <a:endParaRPr lang="en-NZ" sz="1800" b="0" baseline="0" dirty="0"/>
                    </a:p>
                  </a:txBody>
                  <a:tcPr>
                    <a:solidFill>
                      <a:srgbClr val="E1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54460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rgbClr val="008080"/>
                          </a:solidFill>
                        </a:rPr>
                        <a:t>Canada &amp; the United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NZ" b="1" dirty="0"/>
                        <a:t>ECNI - </a:t>
                      </a:r>
                      <a:r>
                        <a:rPr lang="en-NZ" sz="1600" b="0" baseline="0" dirty="0"/>
                        <a:t>Thermal Explorer Highway @ KiwiLink events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NZ" b="1" baseline="0" dirty="0"/>
                        <a:t>ECNI North America Roadshow </a:t>
                      </a:r>
                      <a:r>
                        <a:rPr lang="en-NZ" sz="1600" b="0" baseline="0" dirty="0"/>
                        <a:t>(travel agent training)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5824911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rgbClr val="008080"/>
                          </a:solidFill>
                        </a:rPr>
                        <a:t>China, Philippines, Indonesia &amp; Malaysia</a:t>
                      </a:r>
                    </a:p>
                  </a:txBody>
                  <a:tcPr>
                    <a:solidFill>
                      <a:srgbClr val="E1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5079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b="1" dirty="0" err="1"/>
                        <a:t>Kiwilink</a:t>
                      </a:r>
                      <a:r>
                        <a:rPr lang="en-NZ" sz="1800" b="1" dirty="0"/>
                        <a:t> China &amp; South East Asia</a:t>
                      </a:r>
                      <a:r>
                        <a:rPr lang="en-NZ" sz="1600" b="1" dirty="0"/>
                        <a:t> </a:t>
                      </a:r>
                      <a:r>
                        <a:rPr lang="en-NZ" sz="1400" baseline="0" dirty="0"/>
                        <a:t>(with Tourism NZ)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NZ" sz="1800" b="1" dirty="0"/>
                        <a:t>Explore Central North Island</a:t>
                      </a:r>
                      <a:endParaRPr lang="en-NZ" sz="1800" b="0" baseline="0" dirty="0"/>
                    </a:p>
                  </a:txBody>
                  <a:tcPr>
                    <a:solidFill>
                      <a:srgbClr val="E1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0163832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rgbClr val="008080"/>
                          </a:solidFill>
                        </a:rPr>
                        <a:t>All international markets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NZ" b="1" baseline="0" dirty="0"/>
                        <a:t>International media hosting &amp; famil programmes 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NZ" sz="1800" b="1" baseline="0" dirty="0"/>
                        <a:t>International trade </a:t>
                      </a:r>
                      <a:r>
                        <a:rPr lang="en-NZ" sz="1800" b="1" baseline="0" dirty="0" err="1"/>
                        <a:t>trade</a:t>
                      </a:r>
                      <a:r>
                        <a:rPr lang="en-NZ" sz="1800" b="1" baseline="0" dirty="0"/>
                        <a:t> programme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NZ" b="1" dirty="0"/>
                        <a:t>Explore Central North Island (ECNI) Collective </a:t>
                      </a:r>
                      <a:r>
                        <a:rPr lang="en-NZ" sz="1600" b="0" dirty="0"/>
                        <a:t>(p</a:t>
                      </a:r>
                      <a:r>
                        <a:rPr lang="en-NZ" sz="1600" b="0" baseline="0" dirty="0"/>
                        <a:t>roduct manual, e-newsletters, website, trade show)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3122667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C2DE890-DC58-4D0E-8AB8-37A7501A29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1722" b="34500"/>
          <a:stretch/>
        </p:blipFill>
        <p:spPr>
          <a:xfrm>
            <a:off x="8087187" y="220104"/>
            <a:ext cx="1068467" cy="9664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32C2013-9D37-4C6C-9DE8-A0EDC2610C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1" y="51078"/>
            <a:ext cx="8334375" cy="12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69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" y="57744"/>
            <a:ext cx="9143735" cy="680184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853" y="-4841"/>
            <a:ext cx="9145588" cy="2195591"/>
          </a:xfrm>
          <a:prstGeom prst="rect">
            <a:avLst/>
          </a:prstGeom>
          <a:solidFill>
            <a:srgbClr val="58A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/>
          <p:cNvSpPr txBox="1"/>
          <p:nvPr/>
        </p:nvSpPr>
        <p:spPr>
          <a:xfrm>
            <a:off x="1496555" y="212672"/>
            <a:ext cx="184763" cy="3693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1722" b="34500"/>
          <a:stretch/>
        </p:blipFill>
        <p:spPr>
          <a:xfrm>
            <a:off x="8077121" y="1224276"/>
            <a:ext cx="1068467" cy="966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877505-8693-410B-B267-5C5415B98B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66"/>
            <a:ext cx="9145588" cy="1821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C62807B-3854-4A0D-8E24-B66C96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90750"/>
            <a:ext cx="9145588" cy="404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42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066" y="57744"/>
            <a:ext cx="9143735" cy="680184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0" y="3459"/>
            <a:ext cx="9145588" cy="1143089"/>
          </a:xfrm>
          <a:prstGeom prst="rect">
            <a:avLst/>
          </a:prstGeom>
          <a:solidFill>
            <a:srgbClr val="58A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1722" b="34500"/>
          <a:stretch/>
        </p:blipFill>
        <p:spPr>
          <a:xfrm>
            <a:off x="8087187" y="220104"/>
            <a:ext cx="1068467" cy="9664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2708" y="1567742"/>
            <a:ext cx="5931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rgbClr val="008080"/>
                </a:solidFill>
                <a:ea typeface="National Book" pitchFamily="50" charset="0"/>
              </a:rPr>
              <a:t>Overview of business events by region</a:t>
            </a:r>
            <a:r>
              <a:rPr lang="en-NZ" sz="2400" b="1" dirty="0">
                <a:ea typeface="National Book" pitchFamily="50" charset="0"/>
              </a:rPr>
              <a:t/>
            </a:r>
            <a:br>
              <a:rPr lang="en-NZ" sz="2400" b="1" dirty="0">
                <a:ea typeface="National Book" pitchFamily="50" charset="0"/>
              </a:rPr>
            </a:br>
            <a:r>
              <a:rPr lang="en-NZ" sz="1600" b="1" dirty="0">
                <a:ea typeface="National Book" pitchFamily="50" charset="0"/>
              </a:rPr>
              <a:t>Year ended December 2017</a:t>
            </a:r>
            <a:endParaRPr lang="en-NZ" sz="2400" b="1" dirty="0">
              <a:ea typeface="National Book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75" y="57744"/>
            <a:ext cx="7053566" cy="11430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4412" y="5679751"/>
            <a:ext cx="37469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91" marR="0" lvl="0" indent="0" algn="l" defTabSz="93507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Convention Activity Survey : year ending December 2017 (MBIE) </a:t>
            </a:r>
            <a:endParaRPr kumimoji="0" lang="en-NZ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xmlns="" id="{7B827DF4-9ADF-47ED-8FFA-1070593042B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1488" y="1403223"/>
            <a:ext cx="1448688" cy="11728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67FB908-78CA-4DDF-A37B-7510EC76A38F}"/>
              </a:ext>
            </a:extLst>
          </p:cNvPr>
          <p:cNvCxnSpPr>
            <a:cxnSpLocks/>
          </p:cNvCxnSpPr>
          <p:nvPr/>
        </p:nvCxnSpPr>
        <p:spPr>
          <a:xfrm>
            <a:off x="1081977" y="1520481"/>
            <a:ext cx="6002420" cy="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A1B9BCF-4816-476C-A603-D93521E40786}"/>
              </a:ext>
            </a:extLst>
          </p:cNvPr>
          <p:cNvCxnSpPr>
            <a:cxnSpLocks/>
          </p:cNvCxnSpPr>
          <p:nvPr/>
        </p:nvCxnSpPr>
        <p:spPr>
          <a:xfrm>
            <a:off x="1081977" y="2358681"/>
            <a:ext cx="6002420" cy="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2375BD3-CE0D-4C08-9780-3046998CF9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2" y="1600705"/>
            <a:ext cx="694985" cy="6949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9C53AC4-12C3-4D10-AE99-C4D0F14ABF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352" y="2493473"/>
            <a:ext cx="6097670" cy="31011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BF8D04E-D7EB-4B40-A275-9810080E3797}"/>
              </a:ext>
            </a:extLst>
          </p:cNvPr>
          <p:cNvSpPr/>
          <p:nvPr/>
        </p:nvSpPr>
        <p:spPr>
          <a:xfrm>
            <a:off x="7179647" y="3970196"/>
            <a:ext cx="1842381" cy="120032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447675" lvl="0" indent="-447675" fontAlgn="base"/>
            <a:r>
              <a:rPr lang="en-NZ" sz="2800" b="1" dirty="0">
                <a:solidFill>
                  <a:srgbClr val="008080"/>
                </a:solidFill>
                <a:sym typeface="Wingdings" panose="05000000000000000000" pitchFamily="2" charset="2"/>
              </a:rPr>
              <a:t></a:t>
            </a:r>
            <a:r>
              <a:rPr lang="en-NZ" sz="3600" b="1" dirty="0">
                <a:solidFill>
                  <a:srgbClr val="008080"/>
                </a:solidFill>
                <a:sym typeface="Wingdings" panose="05000000000000000000" pitchFamily="2" charset="2"/>
              </a:rPr>
              <a:t> 8.9</a:t>
            </a:r>
            <a:r>
              <a:rPr lang="en-NZ" sz="2800" b="1" dirty="0">
                <a:solidFill>
                  <a:srgbClr val="008080"/>
                </a:solidFill>
              </a:rPr>
              <a:t>%</a:t>
            </a:r>
            <a:r>
              <a:rPr lang="en-NZ" sz="4000" b="1" dirty="0">
                <a:solidFill>
                  <a:srgbClr val="008080"/>
                </a:solidFill>
              </a:rPr>
              <a:t> </a:t>
            </a:r>
            <a:r>
              <a:rPr lang="en-NZ" sz="1600" b="1" dirty="0"/>
              <a:t>market share of delegates</a:t>
            </a:r>
            <a:endParaRPr lang="en-NZ" sz="2400" b="1" dirty="0">
              <a:solidFill>
                <a:srgbClr val="009999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74F908C-565A-4A7F-862B-644AE8BF7D8C}"/>
              </a:ext>
            </a:extLst>
          </p:cNvPr>
          <p:cNvSpPr/>
          <p:nvPr/>
        </p:nvSpPr>
        <p:spPr>
          <a:xfrm>
            <a:off x="7179647" y="2564880"/>
            <a:ext cx="1770529" cy="120032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447675" indent="-447675" fontAlgn="base"/>
            <a:r>
              <a:rPr lang="en-NZ" sz="2800" b="1" dirty="0">
                <a:solidFill>
                  <a:srgbClr val="008080"/>
                </a:solidFill>
                <a:sym typeface="Wingdings" panose="05000000000000000000" pitchFamily="2" charset="2"/>
              </a:rPr>
              <a:t></a:t>
            </a:r>
            <a:r>
              <a:rPr lang="en-NZ" sz="3600" b="1" dirty="0">
                <a:solidFill>
                  <a:srgbClr val="008080"/>
                </a:solidFill>
                <a:sym typeface="Wingdings" panose="05000000000000000000" pitchFamily="2" charset="2"/>
              </a:rPr>
              <a:t> 10.7</a:t>
            </a:r>
            <a:r>
              <a:rPr lang="en-NZ" sz="2800" b="1" dirty="0">
                <a:solidFill>
                  <a:srgbClr val="008080"/>
                </a:solidFill>
              </a:rPr>
              <a:t>%</a:t>
            </a:r>
            <a:r>
              <a:rPr lang="en-NZ" sz="4000" b="1" dirty="0">
                <a:solidFill>
                  <a:srgbClr val="008080"/>
                </a:solidFill>
              </a:rPr>
              <a:t> </a:t>
            </a:r>
            <a:r>
              <a:rPr lang="en-NZ" sz="1600" b="1" dirty="0"/>
              <a:t>market share of events</a:t>
            </a:r>
            <a:endParaRPr lang="en-NZ" sz="1400" b="1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556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" y="57744"/>
            <a:ext cx="9143735" cy="680184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853" y="-4840"/>
            <a:ext cx="9145588" cy="1768355"/>
          </a:xfrm>
          <a:prstGeom prst="rect">
            <a:avLst/>
          </a:prstGeom>
          <a:solidFill>
            <a:srgbClr val="58A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/>
          <p:cNvSpPr txBox="1"/>
          <p:nvPr/>
        </p:nvSpPr>
        <p:spPr>
          <a:xfrm>
            <a:off x="1496555" y="212672"/>
            <a:ext cx="184763" cy="3693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1722" b="34500"/>
          <a:stretch/>
        </p:blipFill>
        <p:spPr>
          <a:xfrm>
            <a:off x="8082680" y="800637"/>
            <a:ext cx="1068467" cy="9664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256BC69-2BF1-48C6-AEA8-4B39C39F2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53" y="-162241"/>
            <a:ext cx="9145588" cy="19257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C3760EC-8C3B-4BA0-BE11-A2DF9ADE42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 b="22428"/>
          <a:stretch/>
        </p:blipFill>
        <p:spPr>
          <a:xfrm>
            <a:off x="1853" y="1763515"/>
            <a:ext cx="9145588" cy="44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28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" y="-10262"/>
            <a:ext cx="9144793" cy="6864691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wgHBgkIBwgKCgkLDRYPDQwMDRsUFRAWIB0iIiAdHx8kKDQsJCYxJx8fLT0tMTU3Ojo6Iys/RD84QzQ5OjcBCgoKDQwNGg8PGjclHyU3Nzc3Nzc3Nzc3Nzc3Nzc3Nzc3Nzc3Nzc3Nzc3Nzc3Nzc3Nzc3Nzc3Nzc3Nzc3Nzc3N//AABEIAHwAuQMBIgACEQEDEQH/xAAcAAABBQEBAQAAAAAAAAAAAAAEAQIDBQYHAAj/xABDEAACAQMCBAMFBQUECQUAAAABAgMABBESIQUxQVEGE2EiMnGBkRRCUqGxFVNigsEHktHhFhczQ1Ry0vDxI0RVg5P/xAAZAQADAQEBAAAAAAAAAAAAAAAAAQIDBAX/xAAjEQACAgICAgIDAQAAAAAAAAAAAQIREiEDMRNRFGEEQXEi/9oADAMBAAIRAxEAPwDjDtUeacxplAC16vV6gBaco3pUiY7sMD160RGqBts7d+tIZCmSdODtyqRVHXapgOeke1UkaBF1OwBPSgBqRZHtDHbNTiMAjG2eppA5Y7HHxpZMRoXkfbt3pAIXC5yAEHN2od7xnbTAh32BO5PwFQTStK2pz7I5A8hXUv7OfB62tn+1uLQNHdPvbo43jX8WOhP5CtIQydEylirKjwl4Ll82O/41AVjHtRwNzY927D0+tdU4ZcpAhAYDoBQg8tPfj1g/eY0TCiMDLHH7v4RtXox44wjSONzlKVl9az6wCwp9xOgjO1VEN86L/sz6E0k101xERgq3fpWfjdlZ6A+JXPmvoXkOVV13wfhnEoWivrVLhiMB+TL8GG4qXQxk586IEBhUOGxXQ4qsTFTd5HM/EvgK74a3mcMMt3CfeTSAyfn7Q58ht+dZC4tZoH8uaJ43xnS40n867s/trqZi7fkKBvOH219D5N7Ck0fQOOXwPSueX4ie0zaP5LWmjh+PSmlDvit7xzwK6apuEMXXGfIc+18j1+BrEzRPE5R1KspwQdiDXHyccuN1I6YTjNWgRqbvU7Ln403y27isygakpM1LbxGVjnIUczTASONn90elTxxKhwT7VTDGnSMLp7UqqEOVI1/DepsDw0q4ypz0NK2HlDYxTyvcn40uMbD5+vwoKEHbbA70sgXYMcUpGlRnmeQFFwWgTDTEmQ8lXmKLAH8lYgZJs6F5DqT2p/B+D8U8S8QFtwy1eZ+v4Ih3ZuQo4WCNPbycRVkgfJVVBI0ggEgdTXfPBfCYOFcBijsTm1mPnQlofLk0tuNY7+tVCNkt0ZLwj4A4f4bVLziWm+4oNw2MxQ/8oPM+p+WK00hE7bZJ7Yq7mCH3oxQD+WkmoJy7V2cdLo55W+yma3QudeV355oqO+FtGIogD8RUV0/mv7II+ApEtsrmVmHYDnXTprZz7vRI8jze0SqJ3JoaVXZjiZGHQL1otLD2Ax1fzGpRZqwGGXbpSyih4yfZX6UtyCG1NjkRtTjK0gwMA9BirocNhdAz7YGNqSG2htXLqQ3xFHkiHjZQPDKnvgr6YpoBzgDJq+vB5sekKPTvQMNpKZPZU1ceS1sl8dPRXmNy2yknsK5749sraXiIZHRJdGJMIdW/3j3GAdxXXZuErcWklvMMJIuGKbN9apOJ8BFzC5lkZ402QTZJbAOSTzAOfn2rn5p+RYo244YOzgTroPf55pmutJ4s4TFZXbNbRiOFmKqurLADbf8AP/Ks95fqPpXA006Z1rYNHEBuwqcDAwvLtUQc9TUqbjNIB+nY4xvTowASSM9j61HnSudhUiDO6/WkMkVmGTkEnv0pzYG5Ylq8oyQEQmpkjCTKpjaW4Y+xEvT40hjVIhUOU1yvvEnUnvU8QmLmGDVLeSNiRlGdHoPhXSfCHgOCK2i4zdTJf3MqasRgFLZu2Op6b9as14ZCOMC6KrE4iwSFC7Edu/57UrAz/wDZTwyz4jc3Vnx20hmmhxLC7Z8wEHcZ7DbbJ6dt+yySYXp8q5WbmTw94iHEre3LJdDQcnAfYZ+Bz69uldSZFPqOlb8TTRlLsr7i5oGRgd81bTwx6SdNVckWSQBtXXBowkmDqI2bA1Z9KPhhYDJU4xzaoIkEbam6elSPe4yFU1cnb0StdiStGDpYajTFPQLgUO7621Yw3evAv0NVjSJy2Hwsw2Ooj41MitJksoFDWgf7zD60Z5kYADSD5VjLRpHYkcQT3uVK9ykfu7fCvExNyLNXvZ6RD4ml/SqBZ71nHOgGlk1bKTVrLgf7tKgLknGkEegrSMkv0RJfZkPF3BpOJ8FuEhCiVQZUAUe0VBOn51xj7RF3b6GvpP2iR7GBWV/0Jtv3cf8AdrHmjm7NeKSiqbODjcVJCcHHeokNPU71ymwUCunAGcU+NtLajuMcqHRjk43NWFhAbi5ijO4zqb4Ckxljw6xeUqEHtyDOfwjvVstjFwtY1SPJm3aVz7Ugzg49PSrXhlqrNDbqMPO6r8icCtT4i4Za3ME0rNZXVpZyIqRIdDAY2IIOOo9dvSspdFUZrw/xe44NdDRO5hkO6ZYDHTPr60FxziHEIr+SSKeeW3um1sztkZGcAGoZeGETCfySEjc5YPkMOXP0z0q4dre64JBYoQZgwYknGQOvx61MVa2RTK+LidzfWf2SVvNEeZMDJIwudvln6VrvCXjyOSJLPigARAFWZfu9gw/rWL/Z91wm7S9tQfsyyqEOckbfe6kVHmSQnTGFwTuMDBzVKWDJa9nbY7u3vYRNDKGjbkR1pPJQ76vpXN/C3iUWoFjfQiKPUcMm2OXMcv8AsVruH8Zsr9/Ktp1MozmM5B27Z513QkpLTMXot5I0Ue9mhZIkyMHc0/mp1Ngj7tQzyRwQySyNpRFJLHpW0VW7Ik/ox8fi14eKTQXluotkkYBxnUFBIH9K1fDrm3u4Yjq0ysmooM7fXmK58THDC5KiVmyW2Pt7550alzKbYPZPJDOn3dyB3weo25VzLmd7NvGq0dAATkox6lqKjiXSCQPpVdaM/kReYWLaBqZlAJOKNiCtzkIrodGS72TEquwFNyDTSqcixNKqoORPzqLLPeUGpwjC9KXIHWkJH4qVjoTCcsZr3/017X2JpNR7mgKPk9KeDUaGnZrmNieHIYEc60fhmASTvIdgNviazKMQRitLwq6ighOMgnAHz5/pUsqJruHJFPdp9oXVD7RYb8gCenrijTHJbgRRjzlkcNPk5Lds+u+c/wCNUfCPENhYtNLdRvIFUKioMkthj8vdxn+KtXwy+4bPxC24dJIgvLoJKgQHASQZXPLDYxkeo71DVlUVt3Cyr5duspAZy5ccjn3SM9MGq+0mNpOXT3kBwCO4II/Sujt4XZmZ1kQyttlmbf8AKqyXwmt1cT2yyrFKM5kKkjYL8M+8O3Kk+tBizGXV3LPGyTlDnfPXPwqKKB5FZ445GhZc6jvgHoa2P+gzXMVvcG6EDBSGiniJ1Z74O1H2nhteERB1uYnlchJCu22++Ccf+alJ1TFic2N3EJDCRplQ7MDs30+VSmQvLbvanMjYETodOOmD251uL/wbYXnFrjiS36M0xBZIgcZwASMdTjNDQ+BI4GWSCRHQPrw7EYPfBHerSZDgXfhr7YtgIOJRMJIjpEhYNrX1wTuOvyoTxtcRrw+G0Bw1xIM4P3V3/XFMHCLxkMclzBrJ9/zCB+lU/FPC3iG4Y3nDIY7yMHy9Jm0lMDJPLeuty/zSMUqlsrkYMpB6DY0Rwu7micNDJoBfQxxkZxttQlz4e8V2uGubC3gDbqzTZz9BQlvYeIo3wFtVzswWQnUPpWNGjmjp0PEk8sm5MY0gAkDcn4fKpE4pZs2BKoPqCKw9pZ8TLeZMIUJzrHmk5226UalrcDeRVB076WJ3+Yro43qmYTmrtGwF9AxwJoz/ADCle9gUe1NGP5hWP+zy8gT9Ka1vN3P0rXFGPmRrP2laf8RH9a8OI2p/9wnzNZAwzLyJ+lMZZVG8uM98U8UL5CNj+0rUsFE6ZPrS/bYP38f98Vi/Ll0/7VsHlim+XN+9ejBew+Qjh2o9KlwVAzvntSTLg7URBGVj9oZVvaA/L+lcJ6BCcuQqgkHsKs7MXEjKkcJVeRYnAqNDjtREUpG3mY+BNKhpmt4THEOEtZrZwXdw0ciSadSv7YIznBzgY6DlVlwEWsPH4Lm7sr9ZV8sRyPh91GnOQB0A5dKpfDXiebg77WsVyh5l2IYeoPL8q20HjCyv8Z1256rkH9N6hp+jSLXs2T3inncAHtmhHmm/3V0h9CuarbS7t5jqt50b4PuPlzo2KUk7HPxIqVH2PIepuJfelA9c4/Si7eyuCwYXUeRyBlNRK/4kBHfFFWyxSNgkq33cCtVFGbkyztUmiYCWCBm769f61ZCYHZ9AJGdzVZJLqVAWOF67H9aQsmvoPWtKM22S3syYbThueSurArPXv2iU6YnJHTpVy6xk52PTODtQ8mmFtmwO+2PnTohmcuLTiWcsJTk4z5mc1G0NxbkeepTP4utWt/faHCyRwgHcMTt+VD28dreTaru6SGPbHlnNKiGiAEaQcr9RSaweoJ9MH9K0tvxDgPDIisBVmA7hmY9udVt3xrhzxmS44fJHq93ymAJ/7+Bq1ZDh9leICdwcHttSPbsR/UHBph4naSSaIGuv54xkfIGrCK1MqhlvYBn7r6kb6NV7RGCKxrYsN9QoaWwVuYJPxrRLwK/lOVVSvctjP6/rTZPD18qljFEfTzOf5UsgfCn+jLPwxumfSmfs6f8AEPqa1Q4UyZL2sx230nUPyFN+zR/8Def/AINTzJ+PE+Z5wNGcYINSxIY1Ck5PpTCrPscYPOpzjUSvI9zXMegeG/OnpjPam5AGMU4EUAEK+KmSZlOVJB7g0IDmng0wNNYzs9tHIWyxzuKs7e7nX3ZpAPRzWOguZoD/AOnIQO3Sj4ONSoR5qqw6kc6aSEzZw8Suk925mH85oiTxZdcOjMtxcw6B+9G/5YzWWj4xYyjRJK8ee6kH6ih+IWfCuIqAty7OPdy2cfWtEkRbNYP7YLWJFVrCWfu6HSPlq3qxsP7RbTi8bi1XyWX3lc4Yf0rl0nhkasK8gHqtWXh/gEtpdvMtxKg0adgBmiMZX0DkqN+3GVnwJLyRWz7rOVz8s0xplYFmdTvsQN6qXsw8ek3UhyOTMTVcon4axMySSAscNHIMH4rtXRSRiXvnI0wzJsPvf5f0p3mQ6lzIQTthVGKz68TgmcxnzFbPuyIV/PFGwyRHfWOWxJpaCg+7t5HOpLxlUbhDgfpVfInEkQ4kWVM8geXwosNqXEchyN8cwaa2x1CFC38L4p0BUT3F2ML5Ew35j/I0xeI3kC+zLcae25H0q6ScTKysmGztgg7d6Y6L1IQcuVAiuXxPxe0OUu7pM/dUkZ+lFp/aTxeABJOJXA6DUob9aWS2XSVfGk/wjeh5eE27FcKMDpiikNWE/wCsbiGrUOIEP38pR+gr3+s7i/8A8qfy/wCmqxuCxLnB3P8ADUf7FXuf7tLFDyMIAe9O3J51Fk0oGedcR0jyzLscU+OTeoScqSe1NQZxQAcGGdjtXhJnkaggOV3qcKAOVADhIe+aeJKh5jPavA0wCA+1PWTHKhs08GmJlvZ8YuLf2S5dOzb1fWXFo5wBybrvWJ1GpY3ZSCGINaxm0Q4nQfOGnONqHuJAy6SNvWs1w+/uFkCF9SnvVw7llya2UrMnGhWVDtTkthjMczp/y8qhQkkA02SZkwVAG9ABTJfxL7KpOo5YbS3+FDtxSSHK3UckWn8S5NDrxG5Y41gbfhB/WoTZieYtNPMx541AD8hSYy44dxOBtUhibOMakGrI9RVgnErUkEMEyN9QK5+RxVCFjhh2hjYqObDOcVIb2VYRjTjoMbCqQmX32kNgjBXuCCKcsi812+BzVPaXLyjLKgPLIFFoc6qKEFyNnfA+m5+FM1H92/5/4ULgOTkYI2BBIpfL/jf+9QM//9k="/>
          <p:cNvSpPr>
            <a:spLocks noChangeAspect="1" noChangeArrowheads="1"/>
          </p:cNvSpPr>
          <p:nvPr/>
        </p:nvSpPr>
        <p:spPr bwMode="auto">
          <a:xfrm>
            <a:off x="5156454" y="5937090"/>
            <a:ext cx="17621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" name="AutoShape 4" descr="data:image/jpeg;base64,/9j/4AAQSkZJRgABAQAAAQABAAD/2wCEAAkGBwgHBgkIBwgKCgkLDRYPDQwMDRsUFRAWIB0iIiAdHx8kKDQsJCYxJx8fLT0tMTU3Ojo6Iys/RD84QzQ5OjcBCgoKDQwNGg8PGjclHyU3Nzc3Nzc3Nzc3Nzc3Nzc3Nzc3Nzc3Nzc3Nzc3Nzc3Nzc3Nzc3Nzc3Nzc3Nzc3Nzc3N//AABEIAHwAuQMBIgACEQEDEQH/xAAcAAABBQEBAQAAAAAAAAAAAAAEAQIDBQYHAAj/xABDEAACAQMCBAMFBQUECQUAAAABAgMABBESIQUxQVEGE2EiMnGBkRRCUqGxFVNigsEHktHhFhczQ1Ry0vDxI0RVg5P/xAAZAQADAQEBAAAAAAAAAAAAAAAAAQIDBAX/xAAjEQACAgICAgIDAQAAAAAAAAAAAQIREiEDMRNRFGEEQXEi/9oADAMBAAIRAxEAPwDjDtUeacxplAC16vV6gBaco3pUiY7sMD160RGqBts7d+tIZCmSdODtyqRVHXapgOeke1UkaBF1OwBPSgBqRZHtDHbNTiMAjG2eppA5Y7HHxpZMRoXkfbt3pAIXC5yAEHN2od7xnbTAh32BO5PwFQTStK2pz7I5A8hXUv7OfB62tn+1uLQNHdPvbo43jX8WOhP5CtIQydEylirKjwl4Ll82O/41AVjHtRwNzY927D0+tdU4ZcpAhAYDoBQg8tPfj1g/eY0TCiMDLHH7v4RtXox44wjSONzlKVl9az6wCwp9xOgjO1VEN86L/sz6E0k101xERgq3fpWfjdlZ6A+JXPmvoXkOVV13wfhnEoWivrVLhiMB+TL8GG4qXQxk586IEBhUOGxXQ4qsTFTd5HM/EvgK74a3mcMMt3CfeTSAyfn7Q58ht+dZC4tZoH8uaJ43xnS40n867s/trqZi7fkKBvOH219D5N7Ck0fQOOXwPSueX4ie0zaP5LWmjh+PSmlDvit7xzwK6apuEMXXGfIc+18j1+BrEzRPE5R1KspwQdiDXHyccuN1I6YTjNWgRqbvU7Ln403y27isygakpM1LbxGVjnIUczTASONn90elTxxKhwT7VTDGnSMLp7UqqEOVI1/DepsDw0q4ypz0NK2HlDYxTyvcn40uMbD5+vwoKEHbbA70sgXYMcUpGlRnmeQFFwWgTDTEmQ8lXmKLAH8lYgZJs6F5DqT2p/B+D8U8S8QFtwy1eZ+v4Ih3ZuQo4WCNPbycRVkgfJVVBI0ggEgdTXfPBfCYOFcBijsTm1mPnQlofLk0tuNY7+tVCNkt0ZLwj4A4f4bVLziWm+4oNw2MxQ/8oPM+p+WK00hE7bZJ7Yq7mCH3oxQD+WkmoJy7V2cdLo55W+yma3QudeV355oqO+FtGIogD8RUV0/mv7II+ApEtsrmVmHYDnXTprZz7vRI8jze0SqJ3JoaVXZjiZGHQL1otLD2Ax1fzGpRZqwGGXbpSyih4yfZX6UtyCG1NjkRtTjK0gwMA9BirocNhdAz7YGNqSG2htXLqQ3xFHkiHjZQPDKnvgr6YpoBzgDJq+vB5sekKPTvQMNpKZPZU1ceS1sl8dPRXmNy2yknsK5749sraXiIZHRJdGJMIdW/3j3GAdxXXZuErcWklvMMJIuGKbN9apOJ8BFzC5lkZ402QTZJbAOSTzAOfn2rn5p+RYo244YOzgTroPf55pmutJ4s4TFZXbNbRiOFmKqurLADbf8AP/Ks95fqPpXA006Z1rYNHEBuwqcDAwvLtUQc9TUqbjNIB+nY4xvTowASSM9j61HnSudhUiDO6/WkMkVmGTkEnv0pzYG5Ylq8oyQEQmpkjCTKpjaW4Y+xEvT40hjVIhUOU1yvvEnUnvU8QmLmGDVLeSNiRlGdHoPhXSfCHgOCK2i4zdTJf3MqasRgFLZu2Op6b9as14ZCOMC6KrE4iwSFC7Edu/57UrAz/wDZTwyz4jc3Vnx20hmmhxLC7Z8wEHcZ7DbbJ6dt+yySYXp8q5WbmTw94iHEre3LJdDQcnAfYZ+Bz69uldSZFPqOlb8TTRlLsr7i5oGRgd81bTwx6SdNVckWSQBtXXBowkmDqI2bA1Z9KPhhYDJU4xzaoIkEbam6elSPe4yFU1cnb0StdiStGDpYajTFPQLgUO7621Yw3evAv0NVjSJy2Hwsw2Ooj41MitJksoFDWgf7zD60Z5kYADSD5VjLRpHYkcQT3uVK9ykfu7fCvExNyLNXvZ6RD4ml/SqBZ71nHOgGlk1bKTVrLgf7tKgLknGkEegrSMkv0RJfZkPF3BpOJ8FuEhCiVQZUAUe0VBOn51xj7RF3b6GvpP2iR7GBWV/0Jtv3cf8AdrHmjm7NeKSiqbODjcVJCcHHeokNPU71ymwUCunAGcU+NtLajuMcqHRjk43NWFhAbi5ijO4zqb4Ckxljw6xeUqEHtyDOfwjvVstjFwtY1SPJm3aVz7Ugzg49PSrXhlqrNDbqMPO6r8icCtT4i4Za3ME0rNZXVpZyIqRIdDAY2IIOOo9dvSspdFUZrw/xe44NdDRO5hkO6ZYDHTPr60FxziHEIr+SSKeeW3um1sztkZGcAGoZeGETCfySEjc5YPkMOXP0z0q4dre64JBYoQZgwYknGQOvx61MVa2RTK+LidzfWf2SVvNEeZMDJIwudvln6VrvCXjyOSJLPigARAFWZfu9gw/rWL/Z91wm7S9tQfsyyqEOckbfe6kVHmSQnTGFwTuMDBzVKWDJa9nbY7u3vYRNDKGjbkR1pPJQ76vpXN/C3iUWoFjfQiKPUcMm2OXMcv8AsVruH8Zsr9/Ktp1MozmM5B27Z513QkpLTMXot5I0Ue9mhZIkyMHc0/mp1Ngj7tQzyRwQySyNpRFJLHpW0VW7Ik/ox8fi14eKTQXluotkkYBxnUFBIH9K1fDrm3u4Yjq0ysmooM7fXmK58THDC5KiVmyW2Pt7550alzKbYPZPJDOn3dyB3weo25VzLmd7NvGq0dAATkox6lqKjiXSCQPpVdaM/kReYWLaBqZlAJOKNiCtzkIrodGS72TEquwFNyDTSqcixNKqoORPzqLLPeUGpwjC9KXIHWkJH4qVjoTCcsZr3/017X2JpNR7mgKPk9KeDUaGnZrmNieHIYEc60fhmASTvIdgNviazKMQRitLwq6ighOMgnAHz5/pUsqJruHJFPdp9oXVD7RYb8gCenrijTHJbgRRjzlkcNPk5Lds+u+c/wCNUfCPENhYtNLdRvIFUKioMkthj8vdxn+KtXwy+4bPxC24dJIgvLoJKgQHASQZXPLDYxkeo71DVlUVt3Cyr5duspAZy5ccjn3SM9MGq+0mNpOXT3kBwCO4II/Sujt4XZmZ1kQyttlmbf8AKqyXwmt1cT2yyrFKM5kKkjYL8M+8O3Kk+tBizGXV3LPGyTlDnfPXPwqKKB5FZ445GhZc6jvgHoa2P+gzXMVvcG6EDBSGiniJ1Z74O1H2nhteERB1uYnlchJCu22++Ccf+alJ1TFic2N3EJDCRplQ7MDs30+VSmQvLbvanMjYETodOOmD251uL/wbYXnFrjiS36M0xBZIgcZwASMdTjNDQ+BI4GWSCRHQPrw7EYPfBHerSZDgXfhr7YtgIOJRMJIjpEhYNrX1wTuOvyoTxtcRrw+G0Bw1xIM4P3V3/XFMHCLxkMclzBrJ9/zCB+lU/FPC3iG4Y3nDIY7yMHy9Jm0lMDJPLeuty/zSMUqlsrkYMpB6DY0Rwu7micNDJoBfQxxkZxttQlz4e8V2uGubC3gDbqzTZz9BQlvYeIo3wFtVzswWQnUPpWNGjmjp0PEk8sm5MY0gAkDcn4fKpE4pZs2BKoPqCKw9pZ8TLeZMIUJzrHmk5226UalrcDeRVB076WJ3+Yro43qmYTmrtGwF9AxwJoz/ADCle9gUe1NGP5hWP+zy8gT9Ka1vN3P0rXFGPmRrP2laf8RH9a8OI2p/9wnzNZAwzLyJ+lMZZVG8uM98U8UL5CNj+0rUsFE6ZPrS/bYP38f98Vi/Ll0/7VsHlim+XN+9ejBew+Qjh2o9KlwVAzvntSTLg7URBGVj9oZVvaA/L+lcJ6BCcuQqgkHsKs7MXEjKkcJVeRYnAqNDjtREUpG3mY+BNKhpmt4THEOEtZrZwXdw0ciSadSv7YIznBzgY6DlVlwEWsPH4Lm7sr9ZV8sRyPh91GnOQB0A5dKpfDXiebg77WsVyh5l2IYeoPL8q20HjCyv8Z1256rkH9N6hp+jSLXs2T3inncAHtmhHmm/3V0h9CuarbS7t5jqt50b4PuPlzo2KUk7HPxIqVH2PIepuJfelA9c4/Si7eyuCwYXUeRyBlNRK/4kBHfFFWyxSNgkq33cCtVFGbkyztUmiYCWCBm769f61ZCYHZ9AJGdzVZJLqVAWOF67H9aQsmvoPWtKM22S3syYbThueSurArPXv2iU6YnJHTpVy6xk52PTODtQ8mmFtmwO+2PnTohmcuLTiWcsJTk4z5mc1G0NxbkeepTP4utWt/faHCyRwgHcMTt+VD28dreTaru6SGPbHlnNKiGiAEaQcr9RSaweoJ9MH9K0tvxDgPDIisBVmA7hmY9udVt3xrhzxmS44fJHq93ymAJ/7+Bq1ZDh9leICdwcHttSPbsR/UHBph4naSSaIGuv54xkfIGrCK1MqhlvYBn7r6kb6NV7RGCKxrYsN9QoaWwVuYJPxrRLwK/lOVVSvctjP6/rTZPD18qljFEfTzOf5UsgfCn+jLPwxumfSmfs6f8AEPqa1Q4UyZL2sx230nUPyFN+zR/8Def/AINTzJ+PE+Z5wNGcYINSxIY1Ck5PpTCrPscYPOpzjUSvI9zXMegeG/OnpjPam5AGMU4EUAEK+KmSZlOVJB7g0IDmng0wNNYzs9tHIWyxzuKs7e7nX3ZpAPRzWOguZoD/AOnIQO3Sj4ONSoR5qqw6kc6aSEzZw8Suk925mH85oiTxZdcOjMtxcw6B+9G/5YzWWj4xYyjRJK8ee6kH6ih+IWfCuIqAty7OPdy2cfWtEkRbNYP7YLWJFVrCWfu6HSPlq3qxsP7RbTi8bi1XyWX3lc4Yf0rl0nhkasK8gHqtWXh/gEtpdvMtxKg0adgBmiMZX0DkqN+3GVnwJLyRWz7rOVz8s0xplYFmdTvsQN6qXsw8ek3UhyOTMTVcon4axMySSAscNHIMH4rtXRSRiXvnI0wzJsPvf5f0p3mQ6lzIQTthVGKz68TgmcxnzFbPuyIV/PFGwyRHfWOWxJpaCg+7t5HOpLxlUbhDgfpVfInEkQ4kWVM8geXwosNqXEchyN8cwaa2x1CFC38L4p0BUT3F2ML5Ew35j/I0xeI3kC+zLcae25H0q6ScTKysmGztgg7d6Y6L1IQcuVAiuXxPxe0OUu7pM/dUkZ+lFp/aTxeABJOJXA6DUob9aWS2XSVfGk/wjeh5eE27FcKMDpiikNWE/wCsbiGrUOIEP38pR+gr3+s7i/8A8qfy/wCmqxuCxLnB3P8ADUf7FXuf7tLFDyMIAe9O3J51Fk0oGedcR0jyzLscU+OTeoScqSe1NQZxQAcGGdjtXhJnkaggOV3qcKAOVADhIe+aeJKh5jPavA0wCA+1PWTHKhs08GmJlvZ8YuLf2S5dOzb1fWXFo5wBybrvWJ1GpY3ZSCGINaxm0Q4nQfOGnONqHuJAy6SNvWs1w+/uFkCF9SnvVw7llya2UrMnGhWVDtTkthjMczp/y8qhQkkA02SZkwVAG9ABTJfxL7KpOo5YbS3+FDtxSSHK3UckWn8S5NDrxG5Y41gbfhB/WoTZieYtNPMx541AD8hSYy44dxOBtUhibOMakGrI9RVgnErUkEMEyN9QK5+RxVCFjhh2hjYqObDOcVIb2VYRjTjoMbCqQmX32kNgjBXuCCKcsi812+BzVPaXLyjLKgPLIFFoc6qKEFyNnfA+m5+FM1H92/5/4ULgOTkYI2BBIpfL/jf+9QM//9k="/>
          <p:cNvSpPr>
            <a:spLocks noChangeAspect="1" noChangeArrowheads="1"/>
          </p:cNvSpPr>
          <p:nvPr/>
        </p:nvSpPr>
        <p:spPr bwMode="auto">
          <a:xfrm>
            <a:off x="63500" y="-136525"/>
            <a:ext cx="17621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2" name="Rectangle 11"/>
          <p:cNvSpPr/>
          <p:nvPr/>
        </p:nvSpPr>
        <p:spPr>
          <a:xfrm>
            <a:off x="1853" y="-4841"/>
            <a:ext cx="9145588" cy="1143089"/>
          </a:xfrm>
          <a:prstGeom prst="rect">
            <a:avLst/>
          </a:prstGeom>
          <a:solidFill>
            <a:srgbClr val="58A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1722" b="34500"/>
          <a:stretch/>
        </p:blipFill>
        <p:spPr>
          <a:xfrm>
            <a:off x="8077848" y="190780"/>
            <a:ext cx="1068467" cy="966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95" y="5159"/>
            <a:ext cx="9145588" cy="123516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EBEA8136-0FA6-4E6A-9BB5-A733F8ED1587}"/>
              </a:ext>
            </a:extLst>
          </p:cNvPr>
          <p:cNvCxnSpPr/>
          <p:nvPr/>
        </p:nvCxnSpPr>
        <p:spPr>
          <a:xfrm>
            <a:off x="631173" y="2341102"/>
            <a:ext cx="7768492" cy="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6D89BA77-F6FF-4880-9D8C-413205BC6955}"/>
              </a:ext>
            </a:extLst>
          </p:cNvPr>
          <p:cNvCxnSpPr/>
          <p:nvPr/>
        </p:nvCxnSpPr>
        <p:spPr>
          <a:xfrm>
            <a:off x="631173" y="4738295"/>
            <a:ext cx="7768492" cy="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1244CC1-28E8-49C7-933A-AB72E33CA759}"/>
              </a:ext>
            </a:extLst>
          </p:cNvPr>
          <p:cNvSpPr/>
          <p:nvPr/>
        </p:nvSpPr>
        <p:spPr>
          <a:xfrm>
            <a:off x="2638836" y="4756749"/>
            <a:ext cx="5910366" cy="1292653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0" marR="0" lvl="0" indent="0" algn="l" defTabSz="93507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2400" b="1" dirty="0">
                <a:solidFill>
                  <a:srgbClr val="008080"/>
                </a:solidFill>
                <a:latin typeface="Calibri"/>
              </a:rPr>
              <a:t>Product development</a:t>
            </a:r>
            <a:endParaRPr kumimoji="0" lang="en-NZ" sz="2400" b="1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defRPr/>
            </a:pPr>
            <a:r>
              <a:rPr lang="en-NZ" b="1" dirty="0">
                <a:solidFill>
                  <a:prstClr val="black"/>
                </a:solidFill>
                <a:latin typeface="Calibri"/>
              </a:rPr>
              <a:t>Te Awa Lakes water adventure park, Open </a:t>
            </a:r>
            <a:r>
              <a:rPr lang="en-NZ" b="1" dirty="0">
                <a:solidFill>
                  <a:prstClr val="black"/>
                </a:solidFill>
              </a:rPr>
              <a:t>Up </a:t>
            </a:r>
            <a:r>
              <a:rPr lang="en-NZ" b="1" dirty="0" err="1">
                <a:solidFill>
                  <a:prstClr val="black"/>
                </a:solidFill>
              </a:rPr>
              <a:t>Ngāruawāhia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>
                <a:solidFill>
                  <a:prstClr val="black"/>
                </a:solidFill>
                <a:latin typeface="Calibri"/>
              </a:rPr>
              <a:t>Soft Leaf Glamping, River Riders NZ, Raglan destination management, Hampton Downs development</a:t>
            </a:r>
            <a:endParaRPr kumimoji="0" lang="en-A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045842E-154A-409C-8DF1-8D12A4C45104}"/>
              </a:ext>
            </a:extLst>
          </p:cNvPr>
          <p:cNvSpPr/>
          <p:nvPr/>
        </p:nvSpPr>
        <p:spPr>
          <a:xfrm>
            <a:off x="2704635" y="1216923"/>
            <a:ext cx="5793748" cy="101565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0" marR="0" lvl="0" indent="0" algn="l" defTabSz="93507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Regional </a:t>
            </a:r>
            <a:r>
              <a:rPr lang="en-NZ" sz="2400" b="1" dirty="0">
                <a:solidFill>
                  <a:srgbClr val="008080"/>
                </a:solidFill>
                <a:latin typeface="Calibri"/>
              </a:rPr>
              <a:t>Major </a:t>
            </a:r>
            <a:r>
              <a:rPr kumimoji="0" lang="en-NZ" sz="24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Events Strategy</a:t>
            </a:r>
          </a:p>
          <a:p>
            <a:pPr marL="0" marR="0" lvl="0" indent="0" algn="l" defTabSz="93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Audit complete, discovery phase underway, draft strategy development</a:t>
            </a:r>
            <a:endParaRPr kumimoji="0" lang="en-A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978731D-C321-41E5-8398-87C08CD3F2D0}"/>
              </a:ext>
            </a:extLst>
          </p:cNvPr>
          <p:cNvSpPr/>
          <p:nvPr/>
        </p:nvSpPr>
        <p:spPr>
          <a:xfrm>
            <a:off x="2704635" y="2395309"/>
            <a:ext cx="5895386" cy="101565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0" marR="0" lvl="0" indent="0" algn="l" defTabSz="93507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2400" b="1" dirty="0">
                <a:solidFill>
                  <a:srgbClr val="008080"/>
                </a:solidFill>
                <a:latin typeface="Calibri"/>
              </a:rPr>
              <a:t>Regional Brand Proposition &amp; Strategy</a:t>
            </a:r>
            <a:endParaRPr kumimoji="0" lang="en-NZ" sz="2400" b="1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3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Regional audit completed, industry workshops held, draft story developed, creative development begins</a:t>
            </a:r>
            <a:endParaRPr kumimoji="0" lang="en-A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4" descr="Image result for the waikato story">
            <a:extLst>
              <a:ext uri="{FF2B5EF4-FFF2-40B4-BE49-F238E27FC236}">
                <a16:creationId xmlns:a16="http://schemas.microsoft.com/office/drawing/2014/main" xmlns="" id="{623D9C4A-B52D-4BCC-B179-3C4D12DAA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1437" y="2412578"/>
            <a:ext cx="1597913" cy="91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4538942-62F9-47B1-BDB3-78F8BB7D3E43}"/>
              </a:ext>
            </a:extLst>
          </p:cNvPr>
          <p:cNvSpPr/>
          <p:nvPr/>
        </p:nvSpPr>
        <p:spPr>
          <a:xfrm>
            <a:off x="2653816" y="3427189"/>
            <a:ext cx="5895386" cy="1292653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0" marR="0" lvl="0" indent="0" algn="l" defTabSz="93507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2400" b="1" dirty="0">
                <a:solidFill>
                  <a:srgbClr val="008080"/>
                </a:solidFill>
                <a:latin typeface="Calibri"/>
              </a:rPr>
              <a:t>Home of Kiingitanga</a:t>
            </a:r>
            <a:endParaRPr kumimoji="0" lang="en-NZ" sz="2400" b="1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3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Tourism symposium held, products piloted, Waikato Region Maori Economic Action Plan released, </a:t>
            </a:r>
            <a:r>
              <a:rPr kumimoji="0" lang="en-NZ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Hakarimata</a:t>
            </a:r>
            <a:r>
              <a:rPr kumimoji="0" lang="en-NZ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app, </a:t>
            </a:r>
            <a:r>
              <a:rPr kumimoji="0" lang="en-NZ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Taniwha</a:t>
            </a:r>
            <a:r>
              <a:rPr kumimoji="0" lang="en-NZ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Ventures, Waikato-Tainui College campus</a:t>
            </a:r>
            <a:endParaRPr kumimoji="0" lang="en-A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0BE86E47-54CB-4BFD-8685-6C205AF77518}"/>
              </a:ext>
            </a:extLst>
          </p:cNvPr>
          <p:cNvCxnSpPr/>
          <p:nvPr/>
        </p:nvCxnSpPr>
        <p:spPr>
          <a:xfrm>
            <a:off x="688548" y="3429794"/>
            <a:ext cx="7768492" cy="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7C96CF5-2CCD-40B0-908C-D9BA4CF8AFD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35"/>
          <a:stretch/>
        </p:blipFill>
        <p:spPr>
          <a:xfrm>
            <a:off x="820123" y="3525780"/>
            <a:ext cx="1594272" cy="1043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FAAA3EA-5E0D-4920-BC9D-7D8740F13CD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8550"/>
          <a:stretch/>
        </p:blipFill>
        <p:spPr>
          <a:xfrm>
            <a:off x="821437" y="1264511"/>
            <a:ext cx="1592958" cy="974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02BD1A8-342D-4964-A7E1-BC08E848D36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406"/>
          <a:stretch/>
        </p:blipFill>
        <p:spPr>
          <a:xfrm>
            <a:off x="849612" y="4834278"/>
            <a:ext cx="1564783" cy="110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9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" y="-10262"/>
            <a:ext cx="9144793" cy="6864691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wgHBgkIBwgKCgkLDRYPDQwMDRsUFRAWIB0iIiAdHx8kKDQsJCYxJx8fLT0tMTU3Ojo6Iys/RD84QzQ5OjcBCgoKDQwNGg8PGjclHyU3Nzc3Nzc3Nzc3Nzc3Nzc3Nzc3Nzc3Nzc3Nzc3Nzc3Nzc3Nzc3Nzc3Nzc3Nzc3Nzc3N//AABEIAHwAuQMBIgACEQEDEQH/xAAcAAABBQEBAQAAAAAAAAAAAAAEAQIDBQYHAAj/xABDEAACAQMCBAMFBQUECQUAAAABAgMABBESIQUxQVEGE2EiMnGBkRRCUqGxFVNigsEHktHhFhczQ1Ry0vDxI0RVg5P/xAAZAQADAQEBAAAAAAAAAAAAAAAAAQIDBAX/xAAjEQACAgICAgIDAQAAAAAAAAAAAQIREiEDMRNRFGEEQXEi/9oADAMBAAIRAxEAPwDjDtUeacxplAC16vV6gBaco3pUiY7sMD160RGqBts7d+tIZCmSdODtyqRVHXapgOeke1UkaBF1OwBPSgBqRZHtDHbNTiMAjG2eppA5Y7HHxpZMRoXkfbt3pAIXC5yAEHN2od7xnbTAh32BO5PwFQTStK2pz7I5A8hXUv7OfB62tn+1uLQNHdPvbo43jX8WOhP5CtIQydEylirKjwl4Ll82O/41AVjHtRwNzY927D0+tdU4ZcpAhAYDoBQg8tPfj1g/eY0TCiMDLHH7v4RtXox44wjSONzlKVl9az6wCwp9xOgjO1VEN86L/sz6E0k101xERgq3fpWfjdlZ6A+JXPmvoXkOVV13wfhnEoWivrVLhiMB+TL8GG4qXQxk586IEBhUOGxXQ4qsTFTd5HM/EvgK74a3mcMMt3CfeTSAyfn7Q58ht+dZC4tZoH8uaJ43xnS40n867s/trqZi7fkKBvOH219D5N7Ck0fQOOXwPSueX4ie0zaP5LWmjh+PSmlDvit7xzwK6apuEMXXGfIc+18j1+BrEzRPE5R1KspwQdiDXHyccuN1I6YTjNWgRqbvU7Ln403y27isygakpM1LbxGVjnIUczTASONn90elTxxKhwT7VTDGnSMLp7UqqEOVI1/DepsDw0q4ypz0NK2HlDYxTyvcn40uMbD5+vwoKEHbbA70sgXYMcUpGlRnmeQFFwWgTDTEmQ8lXmKLAH8lYgZJs6F5DqT2p/B+D8U8S8QFtwy1eZ+v4Ih3ZuQo4WCNPbycRVkgfJVVBI0ggEgdTXfPBfCYOFcBijsTm1mPnQlofLk0tuNY7+tVCNkt0ZLwj4A4f4bVLziWm+4oNw2MxQ/8oPM+p+WK00hE7bZJ7Yq7mCH3oxQD+WkmoJy7V2cdLo55W+yma3QudeV355oqO+FtGIogD8RUV0/mv7II+ApEtsrmVmHYDnXTprZz7vRI8jze0SqJ3JoaVXZjiZGHQL1otLD2Ax1fzGpRZqwGGXbpSyih4yfZX6UtyCG1NjkRtTjK0gwMA9BirocNhdAz7YGNqSG2htXLqQ3xFHkiHjZQPDKnvgr6YpoBzgDJq+vB5sekKPTvQMNpKZPZU1ceS1sl8dPRXmNy2yknsK5749sraXiIZHRJdGJMIdW/3j3GAdxXXZuErcWklvMMJIuGKbN9apOJ8BFzC5lkZ402QTZJbAOSTzAOfn2rn5p+RYo244YOzgTroPf55pmutJ4s4TFZXbNbRiOFmKqurLADbf8AP/Ks95fqPpXA006Z1rYNHEBuwqcDAwvLtUQc9TUqbjNIB+nY4xvTowASSM9j61HnSudhUiDO6/WkMkVmGTkEnv0pzYG5Ylq8oyQEQmpkjCTKpjaW4Y+xEvT40hjVIhUOU1yvvEnUnvU8QmLmGDVLeSNiRlGdHoPhXSfCHgOCK2i4zdTJf3MqasRgFLZu2Op6b9as14ZCOMC6KrE4iwSFC7Edu/57UrAz/wDZTwyz4jc3Vnx20hmmhxLC7Z8wEHcZ7DbbJ6dt+yySYXp8q5WbmTw94iHEre3LJdDQcnAfYZ+Bz69uldSZFPqOlb8TTRlLsr7i5oGRgd81bTwx6SdNVckWSQBtXXBowkmDqI2bA1Z9KPhhYDJU4xzaoIkEbam6elSPe4yFU1cnb0StdiStGDpYajTFPQLgUO7621Yw3evAv0NVjSJy2Hwsw2Ooj41MitJksoFDWgf7zD60Z5kYADSD5VjLRpHYkcQT3uVK9ykfu7fCvExNyLNXvZ6RD4ml/SqBZ71nHOgGlk1bKTVrLgf7tKgLknGkEegrSMkv0RJfZkPF3BpOJ8FuEhCiVQZUAUe0VBOn51xj7RF3b6GvpP2iR7GBWV/0Jtv3cf8AdrHmjm7NeKSiqbODjcVJCcHHeokNPU71ymwUCunAGcU+NtLajuMcqHRjk43NWFhAbi5ijO4zqb4Ckxljw6xeUqEHtyDOfwjvVstjFwtY1SPJm3aVz7Ugzg49PSrXhlqrNDbqMPO6r8icCtT4i4Za3ME0rNZXVpZyIqRIdDAY2IIOOo9dvSspdFUZrw/xe44NdDRO5hkO6ZYDHTPr60FxziHEIr+SSKeeW3um1sztkZGcAGoZeGETCfySEjc5YPkMOXP0z0q4dre64JBYoQZgwYknGQOvx61MVa2RTK+LidzfWf2SVvNEeZMDJIwudvln6VrvCXjyOSJLPigARAFWZfu9gw/rWL/Z91wm7S9tQfsyyqEOckbfe6kVHmSQnTGFwTuMDBzVKWDJa9nbY7u3vYRNDKGjbkR1pPJQ76vpXN/C3iUWoFjfQiKPUcMm2OXMcv8AsVruH8Zsr9/Ktp1MozmM5B27Z513QkpLTMXot5I0Ue9mhZIkyMHc0/mp1Ngj7tQzyRwQySyNpRFJLHpW0VW7Ik/ox8fi14eKTQXluotkkYBxnUFBIH9K1fDrm3u4Yjq0ysmooM7fXmK58THDC5KiVmyW2Pt7550alzKbYPZPJDOn3dyB3weo25VzLmd7NvGq0dAATkox6lqKjiXSCQPpVdaM/kReYWLaBqZlAJOKNiCtzkIrodGS72TEquwFNyDTSqcixNKqoORPzqLLPeUGpwjC9KXIHWkJH4qVjoTCcsZr3/017X2JpNR7mgKPk9KeDUaGnZrmNieHIYEc60fhmASTvIdgNviazKMQRitLwq6ighOMgnAHz5/pUsqJruHJFPdp9oXVD7RYb8gCenrijTHJbgRRjzlkcNPk5Lds+u+c/wCNUfCPENhYtNLdRvIFUKioMkthj8vdxn+KtXwy+4bPxC24dJIgvLoJKgQHASQZXPLDYxkeo71DVlUVt3Cyr5duspAZy5ccjn3SM9MGq+0mNpOXT3kBwCO4II/Sujt4XZmZ1kQyttlmbf8AKqyXwmt1cT2yyrFKM5kKkjYL8M+8O3Kk+tBizGXV3LPGyTlDnfPXPwqKKB5FZ445GhZc6jvgHoa2P+gzXMVvcG6EDBSGiniJ1Z74O1H2nhteERB1uYnlchJCu22++Ccf+alJ1TFic2N3EJDCRplQ7MDs30+VSmQvLbvanMjYETodOOmD251uL/wbYXnFrjiS36M0xBZIgcZwASMdTjNDQ+BI4GWSCRHQPrw7EYPfBHerSZDgXfhr7YtgIOJRMJIjpEhYNrX1wTuOvyoTxtcRrw+G0Bw1xIM4P3V3/XFMHCLxkMclzBrJ9/zCB+lU/FPC3iG4Y3nDIY7yMHy9Jm0lMDJPLeuty/zSMUqlsrkYMpB6DY0Rwu7micNDJoBfQxxkZxttQlz4e8V2uGubC3gDbqzTZz9BQlvYeIo3wFtVzswWQnUPpWNGjmjp0PEk8sm5MY0gAkDcn4fKpE4pZs2BKoPqCKw9pZ8TLeZMIUJzrHmk5226UalrcDeRVB076WJ3+Yro43qmYTmrtGwF9AxwJoz/ADCle9gUe1NGP5hWP+zy8gT9Ka1vN3P0rXFGPmRrP2laf8RH9a8OI2p/9wnzNZAwzLyJ+lMZZVG8uM98U8UL5CNj+0rUsFE6ZPrS/bYP38f98Vi/Ll0/7VsHlim+XN+9ejBew+Qjh2o9KlwVAzvntSTLg7URBGVj9oZVvaA/L+lcJ6BCcuQqgkHsKs7MXEjKkcJVeRYnAqNDjtREUpG3mY+BNKhpmt4THEOEtZrZwXdw0ciSadSv7YIznBzgY6DlVlwEWsPH4Lm7sr9ZV8sRyPh91GnOQB0A5dKpfDXiebg77WsVyh5l2IYeoPL8q20HjCyv8Z1256rkH9N6hp+jSLXs2T3inncAHtmhHmm/3V0h9CuarbS7t5jqt50b4PuPlzo2KUk7HPxIqVH2PIepuJfelA9c4/Si7eyuCwYXUeRyBlNRK/4kBHfFFWyxSNgkq33cCtVFGbkyztUmiYCWCBm769f61ZCYHZ9AJGdzVZJLqVAWOF67H9aQsmvoPWtKM22S3syYbThueSurArPXv2iU6YnJHTpVy6xk52PTODtQ8mmFtmwO+2PnTohmcuLTiWcsJTk4z5mc1G0NxbkeepTP4utWt/faHCyRwgHcMTt+VD28dreTaru6SGPbHlnNKiGiAEaQcr9RSaweoJ9MH9K0tvxDgPDIisBVmA7hmY9udVt3xrhzxmS44fJHq93ymAJ/7+Bq1ZDh9leICdwcHttSPbsR/UHBph4naSSaIGuv54xkfIGrCK1MqhlvYBn7r6kb6NV7RGCKxrYsN9QoaWwVuYJPxrRLwK/lOVVSvctjP6/rTZPD18qljFEfTzOf5UsgfCn+jLPwxumfSmfs6f8AEPqa1Q4UyZL2sx230nUPyFN+zR/8Def/AINTzJ+PE+Z5wNGcYINSxIY1Ck5PpTCrPscYPOpzjUSvI9zXMegeG/OnpjPam5AGMU4EUAEK+KmSZlOVJB7g0IDmng0wNNYzs9tHIWyxzuKs7e7nX3ZpAPRzWOguZoD/AOnIQO3Sj4ONSoR5qqw6kc6aSEzZw8Suk925mH85oiTxZdcOjMtxcw6B+9G/5YzWWj4xYyjRJK8ee6kH6ih+IWfCuIqAty7OPdy2cfWtEkRbNYP7YLWJFVrCWfu6HSPlq3qxsP7RbTi8bi1XyWX3lc4Yf0rl0nhkasK8gHqtWXh/gEtpdvMtxKg0adgBmiMZX0DkqN+3GVnwJLyRWz7rOVz8s0xplYFmdTvsQN6qXsw8ek3UhyOTMTVcon4axMySSAscNHIMH4rtXRSRiXvnI0wzJsPvf5f0p3mQ6lzIQTthVGKz68TgmcxnzFbPuyIV/PFGwyRHfWOWxJpaCg+7t5HOpLxlUbhDgfpVfInEkQ4kWVM8geXwosNqXEchyN8cwaa2x1CFC38L4p0BUT3F2ML5Ew35j/I0xeI3kC+zLcae25H0q6ScTKysmGztgg7d6Y6L1IQcuVAiuXxPxe0OUu7pM/dUkZ+lFp/aTxeABJOJXA6DUob9aWS2XSVfGk/wjeh5eE27FcKMDpiikNWE/wCsbiGrUOIEP38pR+gr3+s7i/8A8qfy/wCmqxuCxLnB3P8ADUf7FXuf7tLFDyMIAe9O3J51Fk0oGedcR0jyzLscU+OTeoScqSe1NQZxQAcGGdjtXhJnkaggOV3qcKAOVADhIe+aeJKh5jPavA0wCA+1PWTHKhs08GmJlvZ8YuLf2S5dOzb1fWXFo5wBybrvWJ1GpY3ZSCGINaxm0Q4nQfOGnONqHuJAy6SNvWs1w+/uFkCF9SnvVw7llya2UrMnGhWVDtTkthjMczp/y8qhQkkA02SZkwVAG9ABTJfxL7KpOo5YbS3+FDtxSSHK3UckWn8S5NDrxG5Y41gbfhB/WoTZieYtNPMx541AD8hSYy44dxOBtUhibOMakGrI9RVgnErUkEMEyN9QK5+RxVCFjhh2hjYqObDOcVIb2VYRjTjoMbCqQmX32kNgjBXuCCKcsi812+BzVPaXLyjLKgPLIFFoc6qKEFyNnfA+m5+FM1H92/5/4ULgOTkYI2BBIpfL/jf+9QM//9k="/>
          <p:cNvSpPr>
            <a:spLocks noChangeAspect="1" noChangeArrowheads="1"/>
          </p:cNvSpPr>
          <p:nvPr/>
        </p:nvSpPr>
        <p:spPr bwMode="auto">
          <a:xfrm>
            <a:off x="5156454" y="5937090"/>
            <a:ext cx="17621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" name="AutoShape 4" descr="data:image/jpeg;base64,/9j/4AAQSkZJRgABAQAAAQABAAD/2wCEAAkGBwgHBgkIBwgKCgkLDRYPDQwMDRsUFRAWIB0iIiAdHx8kKDQsJCYxJx8fLT0tMTU3Ojo6Iys/RD84QzQ5OjcBCgoKDQwNGg8PGjclHyU3Nzc3Nzc3Nzc3Nzc3Nzc3Nzc3Nzc3Nzc3Nzc3Nzc3Nzc3Nzc3Nzc3Nzc3Nzc3Nzc3N//AABEIAHwAuQMBIgACEQEDEQH/xAAcAAABBQEBAQAAAAAAAAAAAAAEAQIDBQYHAAj/xABDEAACAQMCBAMFBQUECQUAAAABAgMABBESIQUxQVEGE2EiMnGBkRRCUqGxFVNigsEHktHhFhczQ1Ry0vDxI0RVg5P/xAAZAQADAQEBAAAAAAAAAAAAAAAAAQIDBAX/xAAjEQACAgICAgIDAQAAAAAAAAAAAQIREiEDMRNRFGEEQXEi/9oADAMBAAIRAxEAPwDjDtUeacxplAC16vV6gBaco3pUiY7sMD160RGqBts7d+tIZCmSdODtyqRVHXapgOeke1UkaBF1OwBPSgBqRZHtDHbNTiMAjG2eppA5Y7HHxpZMRoXkfbt3pAIXC5yAEHN2od7xnbTAh32BO5PwFQTStK2pz7I5A8hXUv7OfB62tn+1uLQNHdPvbo43jX8WOhP5CtIQydEylirKjwl4Ll82O/41AVjHtRwNzY927D0+tdU4ZcpAhAYDoBQg8tPfj1g/eY0TCiMDLHH7v4RtXox44wjSONzlKVl9az6wCwp9xOgjO1VEN86L/sz6E0k101xERgq3fpWfjdlZ6A+JXPmvoXkOVV13wfhnEoWivrVLhiMB+TL8GG4qXQxk586IEBhUOGxXQ4qsTFTd5HM/EvgK74a3mcMMt3CfeTSAyfn7Q58ht+dZC4tZoH8uaJ43xnS40n867s/trqZi7fkKBvOH219D5N7Ck0fQOOXwPSueX4ie0zaP5LWmjh+PSmlDvit7xzwK6apuEMXXGfIc+18j1+BrEzRPE5R1KspwQdiDXHyccuN1I6YTjNWgRqbvU7Ln403y27isygakpM1LbxGVjnIUczTASONn90elTxxKhwT7VTDGnSMLp7UqqEOVI1/DepsDw0q4ypz0NK2HlDYxTyvcn40uMbD5+vwoKEHbbA70sgXYMcUpGlRnmeQFFwWgTDTEmQ8lXmKLAH8lYgZJs6F5DqT2p/B+D8U8S8QFtwy1eZ+v4Ih3ZuQo4WCNPbycRVkgfJVVBI0ggEgdTXfPBfCYOFcBijsTm1mPnQlofLk0tuNY7+tVCNkt0ZLwj4A4f4bVLziWm+4oNw2MxQ/8oPM+p+WK00hE7bZJ7Yq7mCH3oxQD+WkmoJy7V2cdLo55W+yma3QudeV355oqO+FtGIogD8RUV0/mv7II+ApEtsrmVmHYDnXTprZz7vRI8jze0SqJ3JoaVXZjiZGHQL1otLD2Ax1fzGpRZqwGGXbpSyih4yfZX6UtyCG1NjkRtTjK0gwMA9BirocNhdAz7YGNqSG2htXLqQ3xFHkiHjZQPDKnvgr6YpoBzgDJq+vB5sekKPTvQMNpKZPZU1ceS1sl8dPRXmNy2yknsK5749sraXiIZHRJdGJMIdW/3j3GAdxXXZuErcWklvMMJIuGKbN9apOJ8BFzC5lkZ402QTZJbAOSTzAOfn2rn5p+RYo244YOzgTroPf55pmutJ4s4TFZXbNbRiOFmKqurLADbf8AP/Ks95fqPpXA006Z1rYNHEBuwqcDAwvLtUQc9TUqbjNIB+nY4xvTowASSM9j61HnSudhUiDO6/WkMkVmGTkEnv0pzYG5Ylq8oyQEQmpkjCTKpjaW4Y+xEvT40hjVIhUOU1yvvEnUnvU8QmLmGDVLeSNiRlGdHoPhXSfCHgOCK2i4zdTJf3MqasRgFLZu2Op6b9as14ZCOMC6KrE4iwSFC7Edu/57UrAz/wDZTwyz4jc3Vnx20hmmhxLC7Z8wEHcZ7DbbJ6dt+yySYXp8q5WbmTw94iHEre3LJdDQcnAfYZ+Bz69uldSZFPqOlb8TTRlLsr7i5oGRgd81bTwx6SdNVckWSQBtXXBowkmDqI2bA1Z9KPhhYDJU4xzaoIkEbam6elSPe4yFU1cnb0StdiStGDpYajTFPQLgUO7621Yw3evAv0NVjSJy2Hwsw2Ooj41MitJksoFDWgf7zD60Z5kYADSD5VjLRpHYkcQT3uVK9ykfu7fCvExNyLNXvZ6RD4ml/SqBZ71nHOgGlk1bKTVrLgf7tKgLknGkEegrSMkv0RJfZkPF3BpOJ8FuEhCiVQZUAUe0VBOn51xj7RF3b6GvpP2iR7GBWV/0Jtv3cf8AdrHmjm7NeKSiqbODjcVJCcHHeokNPU71ymwUCunAGcU+NtLajuMcqHRjk43NWFhAbi5ijO4zqb4Ckxljw6xeUqEHtyDOfwjvVstjFwtY1SPJm3aVz7Ugzg49PSrXhlqrNDbqMPO6r8icCtT4i4Za3ME0rNZXVpZyIqRIdDAY2IIOOo9dvSspdFUZrw/xe44NdDRO5hkO6ZYDHTPr60FxziHEIr+SSKeeW3um1sztkZGcAGoZeGETCfySEjc5YPkMOXP0z0q4dre64JBYoQZgwYknGQOvx61MVa2RTK+LidzfWf2SVvNEeZMDJIwudvln6VrvCXjyOSJLPigARAFWZfu9gw/rWL/Z91wm7S9tQfsyyqEOckbfe6kVHmSQnTGFwTuMDBzVKWDJa9nbY7u3vYRNDKGjbkR1pPJQ76vpXN/C3iUWoFjfQiKPUcMm2OXMcv8AsVruH8Zsr9/Ktp1MozmM5B27Z513QkpLTMXot5I0Ue9mhZIkyMHc0/mp1Ngj7tQzyRwQySyNpRFJLHpW0VW7Ik/ox8fi14eKTQXluotkkYBxnUFBIH9K1fDrm3u4Yjq0ysmooM7fXmK58THDC5KiVmyW2Pt7550alzKbYPZPJDOn3dyB3weo25VzLmd7NvGq0dAATkox6lqKjiXSCQPpVdaM/kReYWLaBqZlAJOKNiCtzkIrodGS72TEquwFNyDTSqcixNKqoORPzqLLPeUGpwjC9KXIHWkJH4qVjoTCcsZr3/017X2JpNR7mgKPk9KeDUaGnZrmNieHIYEc60fhmASTvIdgNviazKMQRitLwq6ighOMgnAHz5/pUsqJruHJFPdp9oXVD7RYb8gCenrijTHJbgRRjzlkcNPk5Lds+u+c/wCNUfCPENhYtNLdRvIFUKioMkthj8vdxn+KtXwy+4bPxC24dJIgvLoJKgQHASQZXPLDYxkeo71DVlUVt3Cyr5duspAZy5ccjn3SM9MGq+0mNpOXT3kBwCO4II/Sujt4XZmZ1kQyttlmbf8AKqyXwmt1cT2yyrFKM5kKkjYL8M+8O3Kk+tBizGXV3LPGyTlDnfPXPwqKKB5FZ445GhZc6jvgHoa2P+gzXMVvcG6EDBSGiniJ1Z74O1H2nhteERB1uYnlchJCu22++Ccf+alJ1TFic2N3EJDCRplQ7MDs30+VSmQvLbvanMjYETodOOmD251uL/wbYXnFrjiS36M0xBZIgcZwASMdTjNDQ+BI4GWSCRHQPrw7EYPfBHerSZDgXfhr7YtgIOJRMJIjpEhYNrX1wTuOvyoTxtcRrw+G0Bw1xIM4P3V3/XFMHCLxkMclzBrJ9/zCB+lU/FPC3iG4Y3nDIY7yMHy9Jm0lMDJPLeuty/zSMUqlsrkYMpB6DY0Rwu7micNDJoBfQxxkZxttQlz4e8V2uGubC3gDbqzTZz9BQlvYeIo3wFtVzswWQnUPpWNGjmjp0PEk8sm5MY0gAkDcn4fKpE4pZs2BKoPqCKw9pZ8TLeZMIUJzrHmk5226UalrcDeRVB076WJ3+Yro43qmYTmrtGwF9AxwJoz/ADCle9gUe1NGP5hWP+zy8gT9Ka1vN3P0rXFGPmRrP2laf8RH9a8OI2p/9wnzNZAwzLyJ+lMZZVG8uM98U8UL5CNj+0rUsFE6ZPrS/bYP38f98Vi/Ll0/7VsHlim+XN+9ejBew+Qjh2o9KlwVAzvntSTLg7URBGVj9oZVvaA/L+lcJ6BCcuQqgkHsKs7MXEjKkcJVeRYnAqNDjtREUpG3mY+BNKhpmt4THEOEtZrZwXdw0ciSadSv7YIznBzgY6DlVlwEWsPH4Lm7sr9ZV8sRyPh91GnOQB0A5dKpfDXiebg77WsVyh5l2IYeoPL8q20HjCyv8Z1256rkH9N6hp+jSLXs2T3inncAHtmhHmm/3V0h9CuarbS7t5jqt50b4PuPlzo2KUk7HPxIqVH2PIepuJfelA9c4/Si7eyuCwYXUeRyBlNRK/4kBHfFFWyxSNgkq33cCtVFGbkyztUmiYCWCBm769f61ZCYHZ9AJGdzVZJLqVAWOF67H9aQsmvoPWtKM22S3syYbThueSurArPXv2iU6YnJHTpVy6xk52PTODtQ8mmFtmwO+2PnTohmcuLTiWcsJTk4z5mc1G0NxbkeepTP4utWt/faHCyRwgHcMTt+VD28dreTaru6SGPbHlnNKiGiAEaQcr9RSaweoJ9MH9K0tvxDgPDIisBVmA7hmY9udVt3xrhzxmS44fJHq93ymAJ/7+Bq1ZDh9leICdwcHttSPbsR/UHBph4naSSaIGuv54xkfIGrCK1MqhlvYBn7r6kb6NV7RGCKxrYsN9QoaWwVuYJPxrRLwK/lOVVSvctjP6/rTZPD18qljFEfTzOf5UsgfCn+jLPwxumfSmfs6f8AEPqa1Q4UyZL2sx230nUPyFN+zR/8Def/AINTzJ+PE+Z5wNGcYINSxIY1Ck5PpTCrPscYPOpzjUSvI9zXMegeG/OnpjPam5AGMU4EUAEK+KmSZlOVJB7g0IDmng0wNNYzs9tHIWyxzuKs7e7nX3ZpAPRzWOguZoD/AOnIQO3Sj4ONSoR5qqw6kc6aSEzZw8Suk925mH85oiTxZdcOjMtxcw6B+9G/5YzWWj4xYyjRJK8ee6kH6ih+IWfCuIqAty7OPdy2cfWtEkRbNYP7YLWJFVrCWfu6HSPlq3qxsP7RbTi8bi1XyWX3lc4Yf0rl0nhkasK8gHqtWXh/gEtpdvMtxKg0adgBmiMZX0DkqN+3GVnwJLyRWz7rOVz8s0xplYFmdTvsQN6qXsw8ek3UhyOTMTVcon4axMySSAscNHIMH4rtXRSRiXvnI0wzJsPvf5f0p3mQ6lzIQTthVGKz68TgmcxnzFbPuyIV/PFGwyRHfWOWxJpaCg+7t5HOpLxlUbhDgfpVfInEkQ4kWVM8geXwosNqXEchyN8cwaa2x1CFC38L4p0BUT3F2ML5Ew35j/I0xeI3kC+zLcae25H0q6ScTKysmGztgg7d6Y6L1IQcuVAiuXxPxe0OUu7pM/dUkZ+lFp/aTxeABJOJXA6DUob9aWS2XSVfGk/wjeh5eE27FcKMDpiikNWE/wCsbiGrUOIEP38pR+gr3+s7i/8A8qfy/wCmqxuCxLnB3P8ADUf7FXuf7tLFDyMIAe9O3J51Fk0oGedcR0jyzLscU+OTeoScqSe1NQZxQAcGGdjtXhJnkaggOV3qcKAOVADhIe+aeJKh5jPavA0wCA+1PWTHKhs08GmJlvZ8YuLf2S5dOzb1fWXFo5wBybrvWJ1GpY3ZSCGINaxm0Q4nQfOGnONqHuJAy6SNvWs1w+/uFkCF9SnvVw7llya2UrMnGhWVDtTkthjMczp/y8qhQkkA02SZkwVAG9ABTJfxL7KpOo5YbS3+FDtxSSHK3UckWn8S5NDrxG5Y41gbfhB/WoTZieYtNPMx541AD8hSYy44dxOBtUhibOMakGrI9RVgnErUkEMEyN9QK5+RxVCFjhh2hjYqObDOcVIb2VYRjTjoMbCqQmX32kNgjBXuCCKcsi812+BzVPaXLyjLKgPLIFFoc6qKEFyNnfA+m5+FM1H92/5/4ULgOTkYI2BBIpfL/jf+9QM//9k="/>
          <p:cNvSpPr>
            <a:spLocks noChangeAspect="1" noChangeArrowheads="1"/>
          </p:cNvSpPr>
          <p:nvPr/>
        </p:nvSpPr>
        <p:spPr bwMode="auto">
          <a:xfrm>
            <a:off x="63500" y="-136525"/>
            <a:ext cx="17621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2" name="Rectangle 11"/>
          <p:cNvSpPr/>
          <p:nvPr/>
        </p:nvSpPr>
        <p:spPr>
          <a:xfrm>
            <a:off x="1853" y="-4841"/>
            <a:ext cx="9145588" cy="1143089"/>
          </a:xfrm>
          <a:prstGeom prst="rect">
            <a:avLst/>
          </a:prstGeom>
          <a:solidFill>
            <a:srgbClr val="58A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1722" b="34500"/>
          <a:stretch/>
        </p:blipFill>
        <p:spPr>
          <a:xfrm>
            <a:off x="8077848" y="190780"/>
            <a:ext cx="1068467" cy="9664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84A5933-7A46-4A42-B968-174DDCB94D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60" y="103466"/>
            <a:ext cx="7608467" cy="1072989"/>
          </a:xfrm>
          <a:prstGeom prst="rect">
            <a:avLst/>
          </a:prstGeom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xmlns="" id="{785C39C2-AA40-4BDF-B1F7-2289A179F3E3}"/>
              </a:ext>
            </a:extLst>
          </p:cNvPr>
          <p:cNvSpPr/>
          <p:nvPr/>
        </p:nvSpPr>
        <p:spPr>
          <a:xfrm>
            <a:off x="1065609" y="2871531"/>
            <a:ext cx="7014369" cy="2764014"/>
          </a:xfrm>
          <a:prstGeom prst="wedgeRectCallout">
            <a:avLst>
              <a:gd name="adj1" fmla="val -8201"/>
              <a:gd name="adj2" fmla="val 66760"/>
            </a:avLst>
          </a:prstGeom>
          <a:solidFill>
            <a:srgbClr val="008080"/>
          </a:solidFill>
          <a:ln w="571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C5E3CEB-E78A-428A-88A3-2207C1050325}"/>
              </a:ext>
            </a:extLst>
          </p:cNvPr>
          <p:cNvSpPr/>
          <p:nvPr/>
        </p:nvSpPr>
        <p:spPr>
          <a:xfrm>
            <a:off x="1335798" y="2978163"/>
            <a:ext cx="6448500" cy="243142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0" marR="0" lvl="0" indent="0" algn="l" defTabSz="93507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Waikato River Trail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NZ" sz="2000" b="1" dirty="0">
                <a:solidFill>
                  <a:schemeClr val="bg1"/>
                </a:solidFill>
              </a:rPr>
              <a:t>$150,000 of funding for enhancements on the Lake Karapiro section of the trail, including retaining wall upgrades and trail widening.</a:t>
            </a:r>
            <a:br>
              <a:rPr lang="en-NZ" sz="2000" b="1" dirty="0">
                <a:solidFill>
                  <a:schemeClr val="bg1"/>
                </a:solidFill>
              </a:rPr>
            </a:br>
            <a:endParaRPr lang="en-NZ" sz="2000" b="1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NZ" sz="2000" b="1" dirty="0">
                <a:solidFill>
                  <a:schemeClr val="bg1"/>
                </a:solidFill>
              </a:rPr>
              <a:t>$52,500 of funding for extreme event recovery works to repair damage to the trail caused by heavy rainfall.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D249E38-77A5-4597-A9E5-C5BB0AF930C0}"/>
              </a:ext>
            </a:extLst>
          </p:cNvPr>
          <p:cNvSpPr/>
          <p:nvPr/>
        </p:nvSpPr>
        <p:spPr>
          <a:xfrm>
            <a:off x="944562" y="1439793"/>
            <a:ext cx="7818033" cy="126187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NZ" sz="2800" b="1" dirty="0">
                <a:solidFill>
                  <a:prstClr val="black"/>
                </a:solidFill>
              </a:rPr>
              <a:t>$8 million over four years from 2014/15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NZ" sz="2800" b="1" dirty="0">
                <a:solidFill>
                  <a:prstClr val="black"/>
                </a:solidFill>
              </a:rPr>
              <a:t>50% co-funding available – maximum $300,000</a:t>
            </a:r>
          </a:p>
          <a:p>
            <a:pPr>
              <a:defRPr/>
            </a:pPr>
            <a:endParaRPr lang="en-NZ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77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" y="-10262"/>
            <a:ext cx="9144793" cy="6864691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wgHBgkIBwgKCgkLDRYPDQwMDRsUFRAWIB0iIiAdHx8kKDQsJCYxJx8fLT0tMTU3Ojo6Iys/RD84QzQ5OjcBCgoKDQwNGg8PGjclHyU3Nzc3Nzc3Nzc3Nzc3Nzc3Nzc3Nzc3Nzc3Nzc3Nzc3Nzc3Nzc3Nzc3Nzc3Nzc3Nzc3N//AABEIAHwAuQMBIgACEQEDEQH/xAAcAAABBQEBAQAAAAAAAAAAAAAEAQIDBQYHAAj/xABDEAACAQMCBAMFBQUECQUAAAABAgMABBESIQUxQVEGE2EiMnGBkRRCUqGxFVNigsEHktHhFhczQ1Ry0vDxI0RVg5P/xAAZAQADAQEBAAAAAAAAAAAAAAAAAQIDBAX/xAAjEQACAgICAgIDAQAAAAAAAAAAAQIREiEDMRNRFGEEQXEi/9oADAMBAAIRAxEAPwDjDtUeacxplAC16vV6gBaco3pUiY7sMD160RGqBts7d+tIZCmSdODtyqRVHXapgOeke1UkaBF1OwBPSgBqRZHtDHbNTiMAjG2eppA5Y7HHxpZMRoXkfbt3pAIXC5yAEHN2od7xnbTAh32BO5PwFQTStK2pz7I5A8hXUv7OfB62tn+1uLQNHdPvbo43jX8WOhP5CtIQydEylirKjwl4Ll82O/41AVjHtRwNzY927D0+tdU4ZcpAhAYDoBQg8tPfj1g/eY0TCiMDLHH7v4RtXox44wjSONzlKVl9az6wCwp9xOgjO1VEN86L/sz6E0k101xERgq3fpWfjdlZ6A+JXPmvoXkOVV13wfhnEoWivrVLhiMB+TL8GG4qXQxk586IEBhUOGxXQ4qsTFTd5HM/EvgK74a3mcMMt3CfeTSAyfn7Q58ht+dZC4tZoH8uaJ43xnS40n867s/trqZi7fkKBvOH219D5N7Ck0fQOOXwPSueX4ie0zaP5LWmjh+PSmlDvit7xzwK6apuEMXXGfIc+18j1+BrEzRPE5R1KspwQdiDXHyccuN1I6YTjNWgRqbvU7Ln403y27isygakpM1LbxGVjnIUczTASONn90elTxxKhwT7VTDGnSMLp7UqqEOVI1/DepsDw0q4ypz0NK2HlDYxTyvcn40uMbD5+vwoKEHbbA70sgXYMcUpGlRnmeQFFwWgTDTEmQ8lXmKLAH8lYgZJs6F5DqT2p/B+D8U8S8QFtwy1eZ+v4Ih3ZuQo4WCNPbycRVkgfJVVBI0ggEgdTXfPBfCYOFcBijsTm1mPnQlofLk0tuNY7+tVCNkt0ZLwj4A4f4bVLziWm+4oNw2MxQ/8oPM+p+WK00hE7bZJ7Yq7mCH3oxQD+WkmoJy7V2cdLo55W+yma3QudeV355oqO+FtGIogD8RUV0/mv7II+ApEtsrmVmHYDnXTprZz7vRI8jze0SqJ3JoaVXZjiZGHQL1otLD2Ax1fzGpRZqwGGXbpSyih4yfZX6UtyCG1NjkRtTjK0gwMA9BirocNhdAz7YGNqSG2htXLqQ3xFHkiHjZQPDKnvgr6YpoBzgDJq+vB5sekKPTvQMNpKZPZU1ceS1sl8dPRXmNy2yknsK5749sraXiIZHRJdGJMIdW/3j3GAdxXXZuErcWklvMMJIuGKbN9apOJ8BFzC5lkZ402QTZJbAOSTzAOfn2rn5p+RYo244YOzgTroPf55pmutJ4s4TFZXbNbRiOFmKqurLADbf8AP/Ks95fqPpXA006Z1rYNHEBuwqcDAwvLtUQc9TUqbjNIB+nY4xvTowASSM9j61HnSudhUiDO6/WkMkVmGTkEnv0pzYG5Ylq8oyQEQmpkjCTKpjaW4Y+xEvT40hjVIhUOU1yvvEnUnvU8QmLmGDVLeSNiRlGdHoPhXSfCHgOCK2i4zdTJf3MqasRgFLZu2Op6b9as14ZCOMC6KrE4iwSFC7Edu/57UrAz/wDZTwyz4jc3Vnx20hmmhxLC7Z8wEHcZ7DbbJ6dt+yySYXp8q5WbmTw94iHEre3LJdDQcnAfYZ+Bz69uldSZFPqOlb8TTRlLsr7i5oGRgd81bTwx6SdNVckWSQBtXXBowkmDqI2bA1Z9KPhhYDJU4xzaoIkEbam6elSPe4yFU1cnb0StdiStGDpYajTFPQLgUO7621Yw3evAv0NVjSJy2Hwsw2Ooj41MitJksoFDWgf7zD60Z5kYADSD5VjLRpHYkcQT3uVK9ykfu7fCvExNyLNXvZ6RD4ml/SqBZ71nHOgGlk1bKTVrLgf7tKgLknGkEegrSMkv0RJfZkPF3BpOJ8FuEhCiVQZUAUe0VBOn51xj7RF3b6GvpP2iR7GBWV/0Jtv3cf8AdrHmjm7NeKSiqbODjcVJCcHHeokNPU71ymwUCunAGcU+NtLajuMcqHRjk43NWFhAbi5ijO4zqb4Ckxljw6xeUqEHtyDOfwjvVstjFwtY1SPJm3aVz7Ugzg49PSrXhlqrNDbqMPO6r8icCtT4i4Za3ME0rNZXVpZyIqRIdDAY2IIOOo9dvSspdFUZrw/xe44NdDRO5hkO6ZYDHTPr60FxziHEIr+SSKeeW3um1sztkZGcAGoZeGETCfySEjc5YPkMOXP0z0q4dre64JBYoQZgwYknGQOvx61MVa2RTK+LidzfWf2SVvNEeZMDJIwudvln6VrvCXjyOSJLPigARAFWZfu9gw/rWL/Z91wm7S9tQfsyyqEOckbfe6kVHmSQnTGFwTuMDBzVKWDJa9nbY7u3vYRNDKGjbkR1pPJQ76vpXN/C3iUWoFjfQiKPUcMm2OXMcv8AsVruH8Zsr9/Ktp1MozmM5B27Z513QkpLTMXot5I0Ue9mhZIkyMHc0/mp1Ngj7tQzyRwQySyNpRFJLHpW0VW7Ik/ox8fi14eKTQXluotkkYBxnUFBIH9K1fDrm3u4Yjq0ysmooM7fXmK58THDC5KiVmyW2Pt7550alzKbYPZPJDOn3dyB3weo25VzLmd7NvGq0dAATkox6lqKjiXSCQPpVdaM/kReYWLaBqZlAJOKNiCtzkIrodGS72TEquwFNyDTSqcixNKqoORPzqLLPeUGpwjC9KXIHWkJH4qVjoTCcsZr3/017X2JpNR7mgKPk9KeDUaGnZrmNieHIYEc60fhmASTvIdgNviazKMQRitLwq6ighOMgnAHz5/pUsqJruHJFPdp9oXVD7RYb8gCenrijTHJbgRRjzlkcNPk5Lds+u+c/wCNUfCPENhYtNLdRvIFUKioMkthj8vdxn+KtXwy+4bPxC24dJIgvLoJKgQHASQZXPLDYxkeo71DVlUVt3Cyr5duspAZy5ccjn3SM9MGq+0mNpOXT3kBwCO4II/Sujt4XZmZ1kQyttlmbf8AKqyXwmt1cT2yyrFKM5kKkjYL8M+8O3Kk+tBizGXV3LPGyTlDnfPXPwqKKB5FZ445GhZc6jvgHoa2P+gzXMVvcG6EDBSGiniJ1Z74O1H2nhteERB1uYnlchJCu22++Ccf+alJ1TFic2N3EJDCRplQ7MDs30+VSmQvLbvanMjYETodOOmD251uL/wbYXnFrjiS36M0xBZIgcZwASMdTjNDQ+BI4GWSCRHQPrw7EYPfBHerSZDgXfhr7YtgIOJRMJIjpEhYNrX1wTuOvyoTxtcRrw+G0Bw1xIM4P3V3/XFMHCLxkMclzBrJ9/zCB+lU/FPC3iG4Y3nDIY7yMHy9Jm0lMDJPLeuty/zSMUqlsrkYMpB6DY0Rwu7micNDJoBfQxxkZxttQlz4e8V2uGubC3gDbqzTZz9BQlvYeIo3wFtVzswWQnUPpWNGjmjp0PEk8sm5MY0gAkDcn4fKpE4pZs2BKoPqCKw9pZ8TLeZMIUJzrHmk5226UalrcDeRVB076WJ3+Yro43qmYTmrtGwF9AxwJoz/ADCle9gUe1NGP5hWP+zy8gT9Ka1vN3P0rXFGPmRrP2laf8RH9a8OI2p/9wnzNZAwzLyJ+lMZZVG8uM98U8UL5CNj+0rUsFE6ZPrS/bYP38f98Vi/Ll0/7VsHlim+XN+9ejBew+Qjh2o9KlwVAzvntSTLg7URBGVj9oZVvaA/L+lcJ6BCcuQqgkHsKs7MXEjKkcJVeRYnAqNDjtREUpG3mY+BNKhpmt4THEOEtZrZwXdw0ciSadSv7YIznBzgY6DlVlwEWsPH4Lm7sr9ZV8sRyPh91GnOQB0A5dKpfDXiebg77WsVyh5l2IYeoPL8q20HjCyv8Z1256rkH9N6hp+jSLXs2T3inncAHtmhHmm/3V0h9CuarbS7t5jqt50b4PuPlzo2KUk7HPxIqVH2PIepuJfelA9c4/Si7eyuCwYXUeRyBlNRK/4kBHfFFWyxSNgkq33cCtVFGbkyztUmiYCWCBm769f61ZCYHZ9AJGdzVZJLqVAWOF67H9aQsmvoPWtKM22S3syYbThueSurArPXv2iU6YnJHTpVy6xk52PTODtQ8mmFtmwO+2PnTohmcuLTiWcsJTk4z5mc1G0NxbkeepTP4utWt/faHCyRwgHcMTt+VD28dreTaru6SGPbHlnNKiGiAEaQcr9RSaweoJ9MH9K0tvxDgPDIisBVmA7hmY9udVt3xrhzxmS44fJHq93ymAJ/7+Bq1ZDh9leICdwcHttSPbsR/UHBph4naSSaIGuv54xkfIGrCK1MqhlvYBn7r6kb6NV7RGCKxrYsN9QoaWwVuYJPxrRLwK/lOVVSvctjP6/rTZPD18qljFEfTzOf5UsgfCn+jLPwxumfSmfs6f8AEPqa1Q4UyZL2sx230nUPyFN+zR/8Def/AINTzJ+PE+Z5wNGcYINSxIY1Ck5PpTCrPscYPOpzjUSvI9zXMegeG/OnpjPam5AGMU4EUAEK+KmSZlOVJB7g0IDmng0wNNYzs9tHIWyxzuKs7e7nX3ZpAPRzWOguZoD/AOnIQO3Sj4ONSoR5qqw6kc6aSEzZw8Suk925mH85oiTxZdcOjMtxcw6B+9G/5YzWWj4xYyjRJK8ee6kH6ih+IWfCuIqAty7OPdy2cfWtEkRbNYP7YLWJFVrCWfu6HSPlq3qxsP7RbTi8bi1XyWX3lc4Yf0rl0nhkasK8gHqtWXh/gEtpdvMtxKg0adgBmiMZX0DkqN+3GVnwJLyRWz7rOVz8s0xplYFmdTvsQN6qXsw8ek3UhyOTMTVcon4axMySSAscNHIMH4rtXRSRiXvnI0wzJsPvf5f0p3mQ6lzIQTthVGKz68TgmcxnzFbPuyIV/PFGwyRHfWOWxJpaCg+7t5HOpLxlUbhDgfpVfInEkQ4kWVM8geXwosNqXEchyN8cwaa2x1CFC38L4p0BUT3F2ML5Ew35j/I0xeI3kC+zLcae25H0q6ScTKysmGztgg7d6Y6L1IQcuVAiuXxPxe0OUu7pM/dUkZ+lFp/aTxeABJOJXA6DUob9aWS2XSVfGk/wjeh5eE27FcKMDpiikNWE/wCsbiGrUOIEP38pR+gr3+s7i/8A8qfy/wCmqxuCxLnB3P8ADUf7FXuf7tLFDyMIAe9O3J51Fk0oGedcR0jyzLscU+OTeoScqSe1NQZxQAcGGdjtXhJnkaggOV3qcKAOVADhIe+aeJKh5jPavA0wCA+1PWTHKhs08GmJlvZ8YuLf2S5dOzb1fWXFo5wBybrvWJ1GpY3ZSCGINaxm0Q4nQfOGnONqHuJAy6SNvWs1w+/uFkCF9SnvVw7llya2UrMnGhWVDtTkthjMczp/y8qhQkkA02SZkwVAG9ABTJfxL7KpOo5YbS3+FDtxSSHK3UckWn8S5NDrxG5Y41gbfhB/WoTZieYtNPMx541AD8hSYy44dxOBtUhibOMakGrI9RVgnErUkEMEyN9QK5+RxVCFjhh2hjYqObDOcVIb2VYRjTjoMbCqQmX32kNgjBXuCCKcsi812+BzVPaXLyjLKgPLIFFoc6qKEFyNnfA+m5+FM1H92/5/4ULgOTkYI2BBIpfL/jf+9QM//9k="/>
          <p:cNvSpPr>
            <a:spLocks noChangeAspect="1" noChangeArrowheads="1"/>
          </p:cNvSpPr>
          <p:nvPr/>
        </p:nvSpPr>
        <p:spPr bwMode="auto">
          <a:xfrm>
            <a:off x="5156454" y="5937090"/>
            <a:ext cx="17621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" name="AutoShape 4" descr="data:image/jpeg;base64,/9j/4AAQSkZJRgABAQAAAQABAAD/2wCEAAkGBwgHBgkIBwgKCgkLDRYPDQwMDRsUFRAWIB0iIiAdHx8kKDQsJCYxJx8fLT0tMTU3Ojo6Iys/RD84QzQ5OjcBCgoKDQwNGg8PGjclHyU3Nzc3Nzc3Nzc3Nzc3Nzc3Nzc3Nzc3Nzc3Nzc3Nzc3Nzc3Nzc3Nzc3Nzc3Nzc3Nzc3N//AABEIAHwAuQMBIgACEQEDEQH/xAAcAAABBQEBAQAAAAAAAAAAAAAEAQIDBQYHAAj/xABDEAACAQMCBAMFBQUECQUAAAABAgMABBESIQUxQVEGE2EiMnGBkRRCUqGxFVNigsEHktHhFhczQ1Ry0vDxI0RVg5P/xAAZAQADAQEBAAAAAAAAAAAAAAAAAQIDBAX/xAAjEQACAgICAgIDAQAAAAAAAAAAAQIREiEDMRNRFGEEQXEi/9oADAMBAAIRAxEAPwDjDtUeacxplAC16vV6gBaco3pUiY7sMD160RGqBts7d+tIZCmSdODtyqRVHXapgOeke1UkaBF1OwBPSgBqRZHtDHbNTiMAjG2eppA5Y7HHxpZMRoXkfbt3pAIXC5yAEHN2od7xnbTAh32BO5PwFQTStK2pz7I5A8hXUv7OfB62tn+1uLQNHdPvbo43jX8WOhP5CtIQydEylirKjwl4Ll82O/41AVjHtRwNzY927D0+tdU4ZcpAhAYDoBQg8tPfj1g/eY0TCiMDLHH7v4RtXox44wjSONzlKVl9az6wCwp9xOgjO1VEN86L/sz6E0k101xERgq3fpWfjdlZ6A+JXPmvoXkOVV13wfhnEoWivrVLhiMB+TL8GG4qXQxk586IEBhUOGxXQ4qsTFTd5HM/EvgK74a3mcMMt3CfeTSAyfn7Q58ht+dZC4tZoH8uaJ43xnS40n867s/trqZi7fkKBvOH219D5N7Ck0fQOOXwPSueX4ie0zaP5LWmjh+PSmlDvit7xzwK6apuEMXXGfIc+18j1+BrEzRPE5R1KspwQdiDXHyccuN1I6YTjNWgRqbvU7Ln403y27isygakpM1LbxGVjnIUczTASONn90elTxxKhwT7VTDGnSMLp7UqqEOVI1/DepsDw0q4ypz0NK2HlDYxTyvcn40uMbD5+vwoKEHbbA70sgXYMcUpGlRnmeQFFwWgTDTEmQ8lXmKLAH8lYgZJs6F5DqT2p/B+D8U8S8QFtwy1eZ+v4Ih3ZuQo4WCNPbycRVkgfJVVBI0ggEgdTXfPBfCYOFcBijsTm1mPnQlofLk0tuNY7+tVCNkt0ZLwj4A4f4bVLziWm+4oNw2MxQ/8oPM+p+WK00hE7bZJ7Yq7mCH3oxQD+WkmoJy7V2cdLo55W+yma3QudeV355oqO+FtGIogD8RUV0/mv7II+ApEtsrmVmHYDnXTprZz7vRI8jze0SqJ3JoaVXZjiZGHQL1otLD2Ax1fzGpRZqwGGXbpSyih4yfZX6UtyCG1NjkRtTjK0gwMA9BirocNhdAz7YGNqSG2htXLqQ3xFHkiHjZQPDKnvgr6YpoBzgDJq+vB5sekKPTvQMNpKZPZU1ceS1sl8dPRXmNy2yknsK5749sraXiIZHRJdGJMIdW/3j3GAdxXXZuErcWklvMMJIuGKbN9apOJ8BFzC5lkZ402QTZJbAOSTzAOfn2rn5p+RYo244YOzgTroPf55pmutJ4s4TFZXbNbRiOFmKqurLADbf8AP/Ks95fqPpXA006Z1rYNHEBuwqcDAwvLtUQc9TUqbjNIB+nY4xvTowASSM9j61HnSudhUiDO6/WkMkVmGTkEnv0pzYG5Ylq8oyQEQmpkjCTKpjaW4Y+xEvT40hjVIhUOU1yvvEnUnvU8QmLmGDVLeSNiRlGdHoPhXSfCHgOCK2i4zdTJf3MqasRgFLZu2Op6b9as14ZCOMC6KrE4iwSFC7Edu/57UrAz/wDZTwyz4jc3Vnx20hmmhxLC7Z8wEHcZ7DbbJ6dt+yySYXp8q5WbmTw94iHEre3LJdDQcnAfYZ+Bz69uldSZFPqOlb8TTRlLsr7i5oGRgd81bTwx6SdNVckWSQBtXXBowkmDqI2bA1Z9KPhhYDJU4xzaoIkEbam6elSPe4yFU1cnb0StdiStGDpYajTFPQLgUO7621Yw3evAv0NVjSJy2Hwsw2Ooj41MitJksoFDWgf7zD60Z5kYADSD5VjLRpHYkcQT3uVK9ykfu7fCvExNyLNXvZ6RD4ml/SqBZ71nHOgGlk1bKTVrLgf7tKgLknGkEegrSMkv0RJfZkPF3BpOJ8FuEhCiVQZUAUe0VBOn51xj7RF3b6GvpP2iR7GBWV/0Jtv3cf8AdrHmjm7NeKSiqbODjcVJCcHHeokNPU71ymwUCunAGcU+NtLajuMcqHRjk43NWFhAbi5ijO4zqb4Ckxljw6xeUqEHtyDOfwjvVstjFwtY1SPJm3aVz7Ugzg49PSrXhlqrNDbqMPO6r8icCtT4i4Za3ME0rNZXVpZyIqRIdDAY2IIOOo9dvSspdFUZrw/xe44NdDRO5hkO6ZYDHTPr60FxziHEIr+SSKeeW3um1sztkZGcAGoZeGETCfySEjc5YPkMOXP0z0q4dre64JBYoQZgwYknGQOvx61MVa2RTK+LidzfWf2SVvNEeZMDJIwudvln6VrvCXjyOSJLPigARAFWZfu9gw/rWL/Z91wm7S9tQfsyyqEOckbfe6kVHmSQnTGFwTuMDBzVKWDJa9nbY7u3vYRNDKGjbkR1pPJQ76vpXN/C3iUWoFjfQiKPUcMm2OXMcv8AsVruH8Zsr9/Ktp1MozmM5B27Z513QkpLTMXot5I0Ue9mhZIkyMHc0/mp1Ngj7tQzyRwQySyNpRFJLHpW0VW7Ik/ox8fi14eKTQXluotkkYBxnUFBIH9K1fDrm3u4Yjq0ysmooM7fXmK58THDC5KiVmyW2Pt7550alzKbYPZPJDOn3dyB3weo25VzLmd7NvGq0dAATkox6lqKjiXSCQPpVdaM/kReYWLaBqZlAJOKNiCtzkIrodGS72TEquwFNyDTSqcixNKqoORPzqLLPeUGpwjC9KXIHWkJH4qVjoTCcsZr3/017X2JpNR7mgKPk9KeDUaGnZrmNieHIYEc60fhmASTvIdgNviazKMQRitLwq6ighOMgnAHz5/pUsqJruHJFPdp9oXVD7RYb8gCenrijTHJbgRRjzlkcNPk5Lds+u+c/wCNUfCPENhYtNLdRvIFUKioMkthj8vdxn+KtXwy+4bPxC24dJIgvLoJKgQHASQZXPLDYxkeo71DVlUVt3Cyr5duspAZy5ccjn3SM9MGq+0mNpOXT3kBwCO4II/Sujt4XZmZ1kQyttlmbf8AKqyXwmt1cT2yyrFKM5kKkjYL8M+8O3Kk+tBizGXV3LPGyTlDnfPXPwqKKB5FZ445GhZc6jvgHoa2P+gzXMVvcG6EDBSGiniJ1Z74O1H2nhteERB1uYnlchJCu22++Ccf+alJ1TFic2N3EJDCRplQ7MDs30+VSmQvLbvanMjYETodOOmD251uL/wbYXnFrjiS36M0xBZIgcZwASMdTjNDQ+BI4GWSCRHQPrw7EYPfBHerSZDgXfhr7YtgIOJRMJIjpEhYNrX1wTuOvyoTxtcRrw+G0Bw1xIM4P3V3/XFMHCLxkMclzBrJ9/zCB+lU/FPC3iG4Y3nDIY7yMHy9Jm0lMDJPLeuty/zSMUqlsrkYMpB6DY0Rwu7micNDJoBfQxxkZxttQlz4e8V2uGubC3gDbqzTZz9BQlvYeIo3wFtVzswWQnUPpWNGjmjp0PEk8sm5MY0gAkDcn4fKpE4pZs2BKoPqCKw9pZ8TLeZMIUJzrHmk5226UalrcDeRVB076WJ3+Yro43qmYTmrtGwF9AxwJoz/ADCle9gUe1NGP5hWP+zy8gT9Ka1vN3P0rXFGPmRrP2laf8RH9a8OI2p/9wnzNZAwzLyJ+lMZZVG8uM98U8UL5CNj+0rUsFE6ZPrS/bYP38f98Vi/Ll0/7VsHlim+XN+9ejBew+Qjh2o9KlwVAzvntSTLg7URBGVj9oZVvaA/L+lcJ6BCcuQqgkHsKs7MXEjKkcJVeRYnAqNDjtREUpG3mY+BNKhpmt4THEOEtZrZwXdw0ciSadSv7YIznBzgY6DlVlwEWsPH4Lm7sr9ZV8sRyPh91GnOQB0A5dKpfDXiebg77WsVyh5l2IYeoPL8q20HjCyv8Z1256rkH9N6hp+jSLXs2T3inncAHtmhHmm/3V0h9CuarbS7t5jqt50b4PuPlzo2KUk7HPxIqVH2PIepuJfelA9c4/Si7eyuCwYXUeRyBlNRK/4kBHfFFWyxSNgkq33cCtVFGbkyztUmiYCWCBm769f61ZCYHZ9AJGdzVZJLqVAWOF67H9aQsmvoPWtKM22S3syYbThueSurArPXv2iU6YnJHTpVy6xk52PTODtQ8mmFtmwO+2PnTohmcuLTiWcsJTk4z5mc1G0NxbkeepTP4utWt/faHCyRwgHcMTt+VD28dreTaru6SGPbHlnNKiGiAEaQcr9RSaweoJ9MH9K0tvxDgPDIisBVmA7hmY9udVt3xrhzxmS44fJHq93ymAJ/7+Bq1ZDh9leICdwcHttSPbsR/UHBph4naSSaIGuv54xkfIGrCK1MqhlvYBn7r6kb6NV7RGCKxrYsN9QoaWwVuYJPxrRLwK/lOVVSvctjP6/rTZPD18qljFEfTzOf5UsgfCn+jLPwxumfSmfs6f8AEPqa1Q4UyZL2sx230nUPyFN+zR/8Def/AINTzJ+PE+Z5wNGcYINSxIY1Ck5PpTCrPscYPOpzjUSvI9zXMegeG/OnpjPam5AGMU4EUAEK+KmSZlOVJB7g0IDmng0wNNYzs9tHIWyxzuKs7e7nX3ZpAPRzWOguZoD/AOnIQO3Sj4ONSoR5qqw6kc6aSEzZw8Suk925mH85oiTxZdcOjMtxcw6B+9G/5YzWWj4xYyjRJK8ee6kH6ih+IWfCuIqAty7OPdy2cfWtEkRbNYP7YLWJFVrCWfu6HSPlq3qxsP7RbTi8bi1XyWX3lc4Yf0rl0nhkasK8gHqtWXh/gEtpdvMtxKg0adgBmiMZX0DkqN+3GVnwJLyRWz7rOVz8s0xplYFmdTvsQN6qXsw8ek3UhyOTMTVcon4axMySSAscNHIMH4rtXRSRiXvnI0wzJsPvf5f0p3mQ6lzIQTthVGKz68TgmcxnzFbPuyIV/PFGwyRHfWOWxJpaCg+7t5HOpLxlUbhDgfpVfInEkQ4kWVM8geXwosNqXEchyN8cwaa2x1CFC38L4p0BUT3F2ML5Ew35j/I0xeI3kC+zLcae25H0q6ScTKysmGztgg7d6Y6L1IQcuVAiuXxPxe0OUu7pM/dUkZ+lFp/aTxeABJOJXA6DUob9aWS2XSVfGk/wjeh5eE27FcKMDpiikNWE/wCsbiGrUOIEP38pR+gr3+s7i/8A8qfy/wCmqxuCxLnB3P8ADUf7FXuf7tLFDyMIAe9O3J51Fk0oGedcR0jyzLscU+OTeoScqSe1NQZxQAcGGdjtXhJnkaggOV3qcKAOVADhIe+aeJKh5jPavA0wCA+1PWTHKhs08GmJlvZ8YuLf2S5dOzb1fWXFo5wBybrvWJ1GpY3ZSCGINaxm0Q4nQfOGnONqHuJAy6SNvWs1w+/uFkCF9SnvVw7llya2UrMnGhWVDtTkthjMczp/y8qhQkkA02SZkwVAG9ABTJfxL7KpOo5YbS3+FDtxSSHK3UckWn8S5NDrxG5Y41gbfhB/WoTZieYtNPMx541AD8hSYy44dxOBtUhibOMakGrI9RVgnErUkEMEyN9QK5+RxVCFjhh2hjYqObDOcVIb2VYRjTjoMbCqQmX32kNgjBXuCCKcsi812+BzVPaXLyjLKgPLIFFoc6qKEFyNnfA+m5+FM1H92/5/4ULgOTkYI2BBIpfL/jf+9QM//9k="/>
          <p:cNvSpPr>
            <a:spLocks noChangeAspect="1" noChangeArrowheads="1"/>
          </p:cNvSpPr>
          <p:nvPr/>
        </p:nvSpPr>
        <p:spPr bwMode="auto">
          <a:xfrm>
            <a:off x="63500" y="-136525"/>
            <a:ext cx="17621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2" name="Rectangle 11"/>
          <p:cNvSpPr/>
          <p:nvPr/>
        </p:nvSpPr>
        <p:spPr>
          <a:xfrm>
            <a:off x="1853" y="-4841"/>
            <a:ext cx="9145588" cy="1143089"/>
          </a:xfrm>
          <a:prstGeom prst="rect">
            <a:avLst/>
          </a:prstGeom>
          <a:solidFill>
            <a:srgbClr val="58A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1722" b="34500"/>
          <a:stretch/>
        </p:blipFill>
        <p:spPr>
          <a:xfrm>
            <a:off x="8077848" y="190780"/>
            <a:ext cx="1068467" cy="966474"/>
          </a:xfrm>
          <a:prstGeom prst="rect">
            <a:avLst/>
          </a:prstGeom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xmlns="" id="{785C39C2-AA40-4BDF-B1F7-2289A179F3E3}"/>
              </a:ext>
            </a:extLst>
          </p:cNvPr>
          <p:cNvSpPr/>
          <p:nvPr/>
        </p:nvSpPr>
        <p:spPr>
          <a:xfrm>
            <a:off x="1065609" y="3229799"/>
            <a:ext cx="7014369" cy="2539920"/>
          </a:xfrm>
          <a:prstGeom prst="wedgeRectCallout">
            <a:avLst>
              <a:gd name="adj1" fmla="val -8201"/>
              <a:gd name="adj2" fmla="val 66760"/>
            </a:avLst>
          </a:prstGeom>
          <a:solidFill>
            <a:srgbClr val="008080"/>
          </a:solidFill>
          <a:ln w="571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C5E3CEB-E78A-428A-88A3-2207C1050325}"/>
              </a:ext>
            </a:extLst>
          </p:cNvPr>
          <p:cNvSpPr/>
          <p:nvPr/>
        </p:nvSpPr>
        <p:spPr>
          <a:xfrm>
            <a:off x="1335798" y="3344391"/>
            <a:ext cx="6742050" cy="2092873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0" marR="0" lvl="0" indent="0" algn="l" defTabSz="93507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Matamata-Piako District Council:</a:t>
            </a:r>
          </a:p>
          <a:p>
            <a:pPr lvl="0"/>
            <a:r>
              <a:rPr lang="en-NZ" sz="2400" b="1" dirty="0">
                <a:solidFill>
                  <a:schemeClr val="bg1"/>
                </a:solidFill>
              </a:rPr>
              <a:t>$221,000 for Wairere Falls carpark</a:t>
            </a:r>
          </a:p>
          <a:p>
            <a:pPr lvl="0"/>
            <a:r>
              <a:rPr lang="en-NZ" b="1" dirty="0">
                <a:solidFill>
                  <a:schemeClr val="bg1"/>
                </a:solidFill>
              </a:rPr>
              <a:t/>
            </a:r>
            <a:br>
              <a:rPr lang="en-NZ" b="1" dirty="0">
                <a:solidFill>
                  <a:schemeClr val="bg1"/>
                </a:solidFill>
              </a:rPr>
            </a:br>
            <a:r>
              <a:rPr lang="en-NZ" sz="3200" b="1" dirty="0">
                <a:solidFill>
                  <a:schemeClr val="bg1"/>
                </a:solidFill>
              </a:rPr>
              <a:t>Waikato District Council:</a:t>
            </a:r>
            <a:endParaRPr lang="en-NZ" sz="2000" b="1" dirty="0">
              <a:solidFill>
                <a:schemeClr val="bg1"/>
              </a:solidFill>
            </a:endParaRPr>
          </a:p>
          <a:p>
            <a:pPr lvl="0"/>
            <a:r>
              <a:rPr lang="en-NZ" sz="2400" b="1" dirty="0">
                <a:solidFill>
                  <a:schemeClr val="bg1"/>
                </a:solidFill>
              </a:rPr>
              <a:t>$868,000 for new toilet &amp; rubbish facilities, Raglan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D249E38-77A5-4597-A9E5-C5BB0AF930C0}"/>
              </a:ext>
            </a:extLst>
          </p:cNvPr>
          <p:cNvSpPr/>
          <p:nvPr/>
        </p:nvSpPr>
        <p:spPr>
          <a:xfrm>
            <a:off x="1021166" y="1246555"/>
            <a:ext cx="7818033" cy="181587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NZ" sz="2800" b="1" dirty="0">
                <a:solidFill>
                  <a:prstClr val="black"/>
                </a:solidFill>
              </a:rPr>
              <a:t>Provides up to $25million per year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NZ" sz="2800" b="1" dirty="0">
                <a:solidFill>
                  <a:prstClr val="black"/>
                </a:solidFill>
              </a:rPr>
              <a:t>development of tourism-related infrastructure such as carparks, freedom camping facilities, sewerage &amp; water, and transport projects.</a:t>
            </a:r>
            <a:endParaRPr lang="en-NZ" sz="2000" b="1" dirty="0">
              <a:solidFill>
                <a:prstClr val="black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98D7B28-453F-41DA-AE98-0F8A8F67BE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90" y="103466"/>
            <a:ext cx="718780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2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" y="10048"/>
            <a:ext cx="9143735" cy="691429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-11625"/>
            <a:ext cx="9145588" cy="1143089"/>
          </a:xfrm>
          <a:prstGeom prst="rect">
            <a:avLst/>
          </a:prstGeom>
          <a:solidFill>
            <a:srgbClr val="58A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22" b="34500"/>
          <a:stretch/>
        </p:blipFill>
        <p:spPr>
          <a:xfrm>
            <a:off x="8087187" y="220104"/>
            <a:ext cx="1068467" cy="9664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7" y="35260"/>
            <a:ext cx="8234326" cy="1140791"/>
          </a:xfrm>
          <a:prstGeom prst="rect">
            <a:avLst/>
          </a:prstGeom>
        </p:spPr>
      </p:pic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xmlns="" id="{CB1E752A-3D18-4D13-9AA2-9F7E41765E9A}"/>
              </a:ext>
            </a:extLst>
          </p:cNvPr>
          <p:cNvSpPr/>
          <p:nvPr/>
        </p:nvSpPr>
        <p:spPr>
          <a:xfrm>
            <a:off x="206514" y="1208251"/>
            <a:ext cx="2750920" cy="2390581"/>
          </a:xfrm>
          <a:prstGeom prst="wedgeRectCallout">
            <a:avLst>
              <a:gd name="adj1" fmla="val -6937"/>
              <a:gd name="adj2" fmla="val 6050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1CD85D5-C029-4AF0-B045-057DCF71C800}"/>
              </a:ext>
            </a:extLst>
          </p:cNvPr>
          <p:cNvSpPr/>
          <p:nvPr/>
        </p:nvSpPr>
        <p:spPr>
          <a:xfrm>
            <a:off x="413797" y="1342431"/>
            <a:ext cx="2410339" cy="220008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lvl="0" algn="ctr" fontAlgn="base"/>
            <a:r>
              <a:rPr lang="en-NZ" sz="4500" b="1" dirty="0">
                <a:solidFill>
                  <a:schemeClr val="bg1"/>
                </a:solidFill>
              </a:rPr>
              <a:t>$</a:t>
            </a:r>
            <a:r>
              <a:rPr lang="en-NZ" sz="6000" b="1" dirty="0">
                <a:solidFill>
                  <a:schemeClr val="bg1"/>
                </a:solidFill>
              </a:rPr>
              <a:t>35.9 </a:t>
            </a:r>
            <a:r>
              <a:rPr lang="en-NZ" sz="5000" b="1" dirty="0">
                <a:solidFill>
                  <a:schemeClr val="bg1"/>
                </a:solidFill>
              </a:rPr>
              <a:t>billion</a:t>
            </a:r>
            <a:r>
              <a:rPr lang="en-NZ" b="1" dirty="0">
                <a:solidFill>
                  <a:schemeClr val="bg1"/>
                </a:solidFill>
              </a:rPr>
              <a:t/>
            </a:r>
            <a:br>
              <a:rPr lang="en-NZ" b="1" dirty="0">
                <a:solidFill>
                  <a:schemeClr val="bg1"/>
                </a:solidFill>
              </a:rPr>
            </a:br>
            <a:r>
              <a:rPr lang="en-NZ" b="1" dirty="0">
                <a:solidFill>
                  <a:schemeClr val="bg1"/>
                </a:solidFill>
              </a:rPr>
              <a:t>Visitor expenditure</a:t>
            </a:r>
            <a:br>
              <a:rPr lang="en-NZ" b="1" dirty="0">
                <a:solidFill>
                  <a:schemeClr val="bg1"/>
                </a:solidFill>
              </a:rPr>
            </a:br>
            <a:endParaRPr lang="en-NZ" sz="900" b="1" dirty="0">
              <a:solidFill>
                <a:schemeClr val="bg1"/>
              </a:solidFill>
            </a:endParaRP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xmlns="" id="{017578F1-7396-41A4-95E5-EC9162C34606}"/>
              </a:ext>
            </a:extLst>
          </p:cNvPr>
          <p:cNvSpPr/>
          <p:nvPr/>
        </p:nvSpPr>
        <p:spPr>
          <a:xfrm>
            <a:off x="3166974" y="1208252"/>
            <a:ext cx="3151204" cy="4648833"/>
          </a:xfrm>
          <a:prstGeom prst="wedgeRectCallout">
            <a:avLst>
              <a:gd name="adj1" fmla="val -7943"/>
              <a:gd name="adj2" fmla="val 5691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3538BAE-000B-479B-A977-F3EFEB897220}"/>
              </a:ext>
            </a:extLst>
          </p:cNvPr>
          <p:cNvSpPr/>
          <p:nvPr/>
        </p:nvSpPr>
        <p:spPr>
          <a:xfrm>
            <a:off x="3295206" y="1342432"/>
            <a:ext cx="2878474" cy="358558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lvl="0" algn="ctr" fontAlgn="base"/>
            <a:r>
              <a:rPr lang="en-NZ" sz="5500" b="1" dirty="0">
                <a:solidFill>
                  <a:schemeClr val="bg1"/>
                </a:solidFill>
              </a:rPr>
              <a:t>399,150</a:t>
            </a:r>
          </a:p>
          <a:p>
            <a:pPr lvl="0" algn="ctr" fontAlgn="base"/>
            <a:r>
              <a:rPr lang="en-NZ" sz="3600" b="1" dirty="0">
                <a:solidFill>
                  <a:schemeClr val="bg1"/>
                </a:solidFill>
              </a:rPr>
              <a:t>employees</a:t>
            </a:r>
          </a:p>
          <a:p>
            <a:pPr lvl="0" algn="ctr" fontAlgn="base"/>
            <a:endParaRPr lang="en-US" b="1" dirty="0">
              <a:solidFill>
                <a:schemeClr val="bg1"/>
              </a:solidFill>
            </a:endParaRPr>
          </a:p>
          <a:p>
            <a:pPr lvl="0" algn="ctr" fontAlgn="base"/>
            <a:r>
              <a:rPr lang="en-US" sz="4800" b="1" dirty="0">
                <a:solidFill>
                  <a:schemeClr val="bg1"/>
                </a:solidFill>
              </a:rPr>
              <a:t>14.5%</a:t>
            </a:r>
          </a:p>
          <a:p>
            <a:pPr lvl="0" algn="ctr" fontAlgn="base"/>
            <a:r>
              <a:rPr lang="en-US" b="1" dirty="0">
                <a:solidFill>
                  <a:schemeClr val="bg1"/>
                </a:solidFill>
              </a:rPr>
              <a:t>NZ workforce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employed in tourism*</a:t>
            </a:r>
            <a:endParaRPr lang="en-NZ" b="1" dirty="0">
              <a:solidFill>
                <a:schemeClr val="bg1"/>
              </a:solidFill>
            </a:endParaRPr>
          </a:p>
          <a:p>
            <a:pPr lvl="0" algn="ctr" fontAlgn="base"/>
            <a:endParaRPr lang="en-US" b="1" dirty="0">
              <a:solidFill>
                <a:schemeClr val="bg1"/>
              </a:solidFill>
            </a:endParaRPr>
          </a:p>
          <a:p>
            <a:pPr lvl="0" algn="ctr" fontAlgn="base"/>
            <a:endParaRPr lang="en-NZ" sz="1600" b="1" dirty="0">
              <a:solidFill>
                <a:schemeClr val="bg1"/>
              </a:solidFill>
            </a:endParaRPr>
          </a:p>
        </p:txBody>
      </p:sp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xmlns="" id="{3FB95D6E-5187-476C-8F64-87345C4B559F}"/>
              </a:ext>
            </a:extLst>
          </p:cNvPr>
          <p:cNvSpPr/>
          <p:nvPr/>
        </p:nvSpPr>
        <p:spPr>
          <a:xfrm>
            <a:off x="6572777" y="1208251"/>
            <a:ext cx="2266423" cy="1971409"/>
          </a:xfrm>
          <a:prstGeom prst="wedgeRectCallout">
            <a:avLst>
              <a:gd name="adj1" fmla="val -6157"/>
              <a:gd name="adj2" fmla="val 6115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CDC3036-8173-41B2-A614-21174240C23A}"/>
              </a:ext>
            </a:extLst>
          </p:cNvPr>
          <p:cNvSpPr/>
          <p:nvPr/>
        </p:nvSpPr>
        <p:spPr>
          <a:xfrm>
            <a:off x="6712506" y="1404133"/>
            <a:ext cx="2019286" cy="1708152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lvl="0" algn="ctr" fontAlgn="base"/>
            <a:r>
              <a:rPr lang="en-NZ" sz="6000" b="1" dirty="0">
                <a:solidFill>
                  <a:schemeClr val="bg1"/>
                </a:solidFill>
              </a:rPr>
              <a:t>$3.3b </a:t>
            </a:r>
            <a:r>
              <a:rPr lang="en-NZ" sz="3600" b="1" dirty="0">
                <a:solidFill>
                  <a:schemeClr val="bg1"/>
                </a:solidFill>
              </a:rPr>
              <a:t>GST</a:t>
            </a:r>
            <a:r>
              <a:rPr lang="en-NZ" b="1" dirty="0">
                <a:solidFill>
                  <a:schemeClr val="bg1"/>
                </a:solidFill>
              </a:rPr>
              <a:t/>
            </a:r>
            <a:br>
              <a:rPr lang="en-NZ" b="1" dirty="0">
                <a:solidFill>
                  <a:schemeClr val="bg1"/>
                </a:solidFill>
              </a:rPr>
            </a:br>
            <a:endParaRPr lang="en-NZ" sz="900" b="1" dirty="0">
              <a:solidFill>
                <a:schemeClr val="bg1"/>
              </a:solidFill>
            </a:endParaRPr>
          </a:p>
        </p:txBody>
      </p:sp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xmlns="" id="{3A45B440-56DE-4DCB-98A5-49DC70C51E66}"/>
              </a:ext>
            </a:extLst>
          </p:cNvPr>
          <p:cNvSpPr/>
          <p:nvPr/>
        </p:nvSpPr>
        <p:spPr>
          <a:xfrm>
            <a:off x="6572777" y="3542517"/>
            <a:ext cx="2366297" cy="2314568"/>
          </a:xfrm>
          <a:prstGeom prst="wedgeRectCallout">
            <a:avLst>
              <a:gd name="adj1" fmla="val 7020"/>
              <a:gd name="adj2" fmla="val -602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1522915-5CFA-4F82-B5E5-61C9C54F678A}"/>
              </a:ext>
            </a:extLst>
          </p:cNvPr>
          <p:cNvSpPr txBox="1"/>
          <p:nvPr/>
        </p:nvSpPr>
        <p:spPr>
          <a:xfrm>
            <a:off x="206514" y="6027126"/>
            <a:ext cx="5072917" cy="21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Statistics NZ: Tourism Satellite Account (YE March 2017)</a:t>
            </a:r>
            <a:endParaRPr lang="en-NZ" sz="8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4AA87B53-DB5E-403D-B38B-88258585F2A8}"/>
              </a:ext>
            </a:extLst>
          </p:cNvPr>
          <p:cNvSpPr/>
          <p:nvPr/>
        </p:nvSpPr>
        <p:spPr>
          <a:xfrm>
            <a:off x="6712505" y="3667320"/>
            <a:ext cx="2126695" cy="200007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lvl="0" algn="ctr" fontAlgn="base"/>
            <a:r>
              <a:rPr lang="en-NZ" sz="6000" b="1" dirty="0">
                <a:solidFill>
                  <a:schemeClr val="bg1"/>
                </a:solidFill>
              </a:rPr>
              <a:t>10.5% </a:t>
            </a:r>
            <a:r>
              <a:rPr lang="en-NZ" sz="2800" b="1" dirty="0">
                <a:solidFill>
                  <a:schemeClr val="bg1"/>
                </a:solidFill>
              </a:rPr>
              <a:t>contribution</a:t>
            </a:r>
            <a:r>
              <a:rPr lang="en-NZ" sz="3200" b="1" dirty="0">
                <a:solidFill>
                  <a:schemeClr val="bg1"/>
                </a:solidFill>
              </a:rPr>
              <a:t> </a:t>
            </a:r>
            <a:r>
              <a:rPr lang="en-NZ" sz="2800" b="1" dirty="0">
                <a:solidFill>
                  <a:schemeClr val="bg1"/>
                </a:solidFill>
              </a:rPr>
              <a:t>to GDP</a:t>
            </a:r>
          </a:p>
        </p:txBody>
      </p:sp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xmlns="" id="{F586486C-5668-4757-BA18-DBCB150E921D}"/>
              </a:ext>
            </a:extLst>
          </p:cNvPr>
          <p:cNvSpPr/>
          <p:nvPr/>
        </p:nvSpPr>
        <p:spPr>
          <a:xfrm>
            <a:off x="206514" y="3946099"/>
            <a:ext cx="2750920" cy="1910986"/>
          </a:xfrm>
          <a:prstGeom prst="wedgeRectCallout">
            <a:avLst>
              <a:gd name="adj1" fmla="val 6673"/>
              <a:gd name="adj2" fmla="val -62717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B7FA4359-880F-4B02-9B9B-F3B1D0F130C5}"/>
              </a:ext>
            </a:extLst>
          </p:cNvPr>
          <p:cNvSpPr/>
          <p:nvPr/>
        </p:nvSpPr>
        <p:spPr>
          <a:xfrm>
            <a:off x="413796" y="4037425"/>
            <a:ext cx="2405899" cy="1784683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lvl="0" algn="ctr" fontAlgn="base"/>
            <a:r>
              <a:rPr lang="en-US" sz="6000" b="1" dirty="0">
                <a:solidFill>
                  <a:schemeClr val="bg1"/>
                </a:solidFill>
              </a:rPr>
              <a:t>No.1 </a:t>
            </a:r>
          </a:p>
          <a:p>
            <a:pPr lvl="0" algn="ctr" fontAlgn="base"/>
            <a:r>
              <a:rPr lang="en-US" sz="2800" b="1" dirty="0">
                <a:solidFill>
                  <a:schemeClr val="bg1"/>
                </a:solidFill>
              </a:rPr>
              <a:t>export earner</a:t>
            </a:r>
          </a:p>
          <a:p>
            <a:pPr lvl="0" algn="ctr" fontAlgn="base"/>
            <a:r>
              <a:rPr lang="en-US" b="1" dirty="0">
                <a:solidFill>
                  <a:schemeClr val="bg1"/>
                </a:solidFill>
              </a:rPr>
              <a:t>($2b ahead of dairy)</a:t>
            </a:r>
            <a:endParaRPr lang="en-NZ" sz="4400" b="1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4EA3F384-338B-487C-9243-797976FB3411}"/>
              </a:ext>
            </a:extLst>
          </p:cNvPr>
          <p:cNvCxnSpPr/>
          <p:nvPr/>
        </p:nvCxnSpPr>
        <p:spPr>
          <a:xfrm>
            <a:off x="3505297" y="2994975"/>
            <a:ext cx="2521090" cy="92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80F77DA6-3757-4B80-BA01-05CF9BA54DAD}"/>
              </a:ext>
            </a:extLst>
          </p:cNvPr>
          <p:cNvSpPr/>
          <p:nvPr/>
        </p:nvSpPr>
        <p:spPr>
          <a:xfrm>
            <a:off x="3595550" y="5328307"/>
            <a:ext cx="22777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en-US" sz="2000" b="1" i="1" dirty="0">
                <a:solidFill>
                  <a:schemeClr val="bg1"/>
                </a:solidFill>
              </a:rPr>
              <a:t>(168,357 </a:t>
            </a:r>
            <a:r>
              <a:rPr lang="en-US" b="1" i="1" dirty="0">
                <a:solidFill>
                  <a:schemeClr val="bg1"/>
                </a:solidFill>
              </a:rPr>
              <a:t>indirect)</a:t>
            </a:r>
            <a:endParaRPr lang="en-NZ" i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3833A463-E556-44AC-8DFB-37CA858D79F9}"/>
              </a:ext>
            </a:extLst>
          </p:cNvPr>
          <p:cNvSpPr/>
          <p:nvPr/>
        </p:nvSpPr>
        <p:spPr>
          <a:xfrm>
            <a:off x="3295205" y="4501575"/>
            <a:ext cx="2878473" cy="800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en-US" sz="2800" b="1" dirty="0">
                <a:solidFill>
                  <a:schemeClr val="bg1"/>
                </a:solidFill>
              </a:rPr>
              <a:t>*230,793</a:t>
            </a:r>
          </a:p>
          <a:p>
            <a:pPr lvl="0" algn="ctr" fontAlgn="base"/>
            <a:r>
              <a:rPr lang="en-US" b="1" dirty="0">
                <a:solidFill>
                  <a:schemeClr val="bg1"/>
                </a:solidFill>
              </a:rPr>
              <a:t>direct employment</a:t>
            </a:r>
          </a:p>
        </p:txBody>
      </p:sp>
    </p:spTree>
    <p:extLst>
      <p:ext uri="{BB962C8B-B14F-4D97-AF65-F5344CB8AC3E}">
        <p14:creationId xmlns:p14="http://schemas.microsoft.com/office/powerpoint/2010/main" val="761685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" y="-10262"/>
            <a:ext cx="9144793" cy="6864691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wgHBgkIBwgKCgkLDRYPDQwMDRsUFRAWIB0iIiAdHx8kKDQsJCYxJx8fLT0tMTU3Ojo6Iys/RD84QzQ5OjcBCgoKDQwNGg8PGjclHyU3Nzc3Nzc3Nzc3Nzc3Nzc3Nzc3Nzc3Nzc3Nzc3Nzc3Nzc3Nzc3Nzc3Nzc3Nzc3Nzc3N//AABEIAHwAuQMBIgACEQEDEQH/xAAcAAABBQEBAQAAAAAAAAAAAAAEAQIDBQYHAAj/xABDEAACAQMCBAMFBQUECQUAAAABAgMABBESIQUxQVEGE2EiMnGBkRRCUqGxFVNigsEHktHhFhczQ1Ry0vDxI0RVg5P/xAAZAQADAQEBAAAAAAAAAAAAAAAAAQIDBAX/xAAjEQACAgICAgIDAQAAAAAAAAAAAQIREiEDMRNRFGEEQXEi/9oADAMBAAIRAxEAPwDjDtUeacxplAC16vV6gBaco3pUiY7sMD160RGqBts7d+tIZCmSdODtyqRVHXapgOeke1UkaBF1OwBPSgBqRZHtDHbNTiMAjG2eppA5Y7HHxpZMRoXkfbt3pAIXC5yAEHN2od7xnbTAh32BO5PwFQTStK2pz7I5A8hXUv7OfB62tn+1uLQNHdPvbo43jX8WOhP5CtIQydEylirKjwl4Ll82O/41AVjHtRwNzY927D0+tdU4ZcpAhAYDoBQg8tPfj1g/eY0TCiMDLHH7v4RtXox44wjSONzlKVl9az6wCwp9xOgjO1VEN86L/sz6E0k101xERgq3fpWfjdlZ6A+JXPmvoXkOVV13wfhnEoWivrVLhiMB+TL8GG4qXQxk586IEBhUOGxXQ4qsTFTd5HM/EvgK74a3mcMMt3CfeTSAyfn7Q58ht+dZC4tZoH8uaJ43xnS40n867s/trqZi7fkKBvOH219D5N7Ck0fQOOXwPSueX4ie0zaP5LWmjh+PSmlDvit7xzwK6apuEMXXGfIc+18j1+BrEzRPE5R1KspwQdiDXHyccuN1I6YTjNWgRqbvU7Ln403y27isygakpM1LbxGVjnIUczTASONn90elTxxKhwT7VTDGnSMLp7UqqEOVI1/DepsDw0q4ypz0NK2HlDYxTyvcn40uMbD5+vwoKEHbbA70sgXYMcUpGlRnmeQFFwWgTDTEmQ8lXmKLAH8lYgZJs6F5DqT2p/B+D8U8S8QFtwy1eZ+v4Ih3ZuQo4WCNPbycRVkgfJVVBI0ggEgdTXfPBfCYOFcBijsTm1mPnQlofLk0tuNY7+tVCNkt0ZLwj4A4f4bVLziWm+4oNw2MxQ/8oPM+p+WK00hE7bZJ7Yq7mCH3oxQD+WkmoJy7V2cdLo55W+yma3QudeV355oqO+FtGIogD8RUV0/mv7II+ApEtsrmVmHYDnXTprZz7vRI8jze0SqJ3JoaVXZjiZGHQL1otLD2Ax1fzGpRZqwGGXbpSyih4yfZX6UtyCG1NjkRtTjK0gwMA9BirocNhdAz7YGNqSG2htXLqQ3xFHkiHjZQPDKnvgr6YpoBzgDJq+vB5sekKPTvQMNpKZPZU1ceS1sl8dPRXmNy2yknsK5749sraXiIZHRJdGJMIdW/3j3GAdxXXZuErcWklvMMJIuGKbN9apOJ8BFzC5lkZ402QTZJbAOSTzAOfn2rn5p+RYo244YOzgTroPf55pmutJ4s4TFZXbNbRiOFmKqurLADbf8AP/Ks95fqPpXA006Z1rYNHEBuwqcDAwvLtUQc9TUqbjNIB+nY4xvTowASSM9j61HnSudhUiDO6/WkMkVmGTkEnv0pzYG5Ylq8oyQEQmpkjCTKpjaW4Y+xEvT40hjVIhUOU1yvvEnUnvU8QmLmGDVLeSNiRlGdHoPhXSfCHgOCK2i4zdTJf3MqasRgFLZu2Op6b9as14ZCOMC6KrE4iwSFC7Edu/57UrAz/wDZTwyz4jc3Vnx20hmmhxLC7Z8wEHcZ7DbbJ6dt+yySYXp8q5WbmTw94iHEre3LJdDQcnAfYZ+Bz69uldSZFPqOlb8TTRlLsr7i5oGRgd81bTwx6SdNVckWSQBtXXBowkmDqI2bA1Z9KPhhYDJU4xzaoIkEbam6elSPe4yFU1cnb0StdiStGDpYajTFPQLgUO7621Yw3evAv0NVjSJy2Hwsw2Ooj41MitJksoFDWgf7zD60Z5kYADSD5VjLRpHYkcQT3uVK9ykfu7fCvExNyLNXvZ6RD4ml/SqBZ71nHOgGlk1bKTVrLgf7tKgLknGkEegrSMkv0RJfZkPF3BpOJ8FuEhCiVQZUAUe0VBOn51xj7RF3b6GvpP2iR7GBWV/0Jtv3cf8AdrHmjm7NeKSiqbODjcVJCcHHeokNPU71ymwUCunAGcU+NtLajuMcqHRjk43NWFhAbi5ijO4zqb4Ckxljw6xeUqEHtyDOfwjvVstjFwtY1SPJm3aVz7Ugzg49PSrXhlqrNDbqMPO6r8icCtT4i4Za3ME0rNZXVpZyIqRIdDAY2IIOOo9dvSspdFUZrw/xe44NdDRO5hkO6ZYDHTPr60FxziHEIr+SSKeeW3um1sztkZGcAGoZeGETCfySEjc5YPkMOXP0z0q4dre64JBYoQZgwYknGQOvx61MVa2RTK+LidzfWf2SVvNEeZMDJIwudvln6VrvCXjyOSJLPigARAFWZfu9gw/rWL/Z91wm7S9tQfsyyqEOckbfe6kVHmSQnTGFwTuMDBzVKWDJa9nbY7u3vYRNDKGjbkR1pPJQ76vpXN/C3iUWoFjfQiKPUcMm2OXMcv8AsVruH8Zsr9/Ktp1MozmM5B27Z513QkpLTMXot5I0Ue9mhZIkyMHc0/mp1Ngj7tQzyRwQySyNpRFJLHpW0VW7Ik/ox8fi14eKTQXluotkkYBxnUFBIH9K1fDrm3u4Yjq0ysmooM7fXmK58THDC5KiVmyW2Pt7550alzKbYPZPJDOn3dyB3weo25VzLmd7NvGq0dAATkox6lqKjiXSCQPpVdaM/kReYWLaBqZlAJOKNiCtzkIrodGS72TEquwFNyDTSqcixNKqoORPzqLLPeUGpwjC9KXIHWkJH4qVjoTCcsZr3/017X2JpNR7mgKPk9KeDUaGnZrmNieHIYEc60fhmASTvIdgNviazKMQRitLwq6ighOMgnAHz5/pUsqJruHJFPdp9oXVD7RYb8gCenrijTHJbgRRjzlkcNPk5Lds+u+c/wCNUfCPENhYtNLdRvIFUKioMkthj8vdxn+KtXwy+4bPxC24dJIgvLoJKgQHASQZXPLDYxkeo71DVlUVt3Cyr5duspAZy5ccjn3SM9MGq+0mNpOXT3kBwCO4II/Sujt4XZmZ1kQyttlmbf8AKqyXwmt1cT2yyrFKM5kKkjYL8M+8O3Kk+tBizGXV3LPGyTlDnfPXPwqKKB5FZ445GhZc6jvgHoa2P+gzXMVvcG6EDBSGiniJ1Z74O1H2nhteERB1uYnlchJCu22++Ccf+alJ1TFic2N3EJDCRplQ7MDs30+VSmQvLbvanMjYETodOOmD251uL/wbYXnFrjiS36M0xBZIgcZwASMdTjNDQ+BI4GWSCRHQPrw7EYPfBHerSZDgXfhr7YtgIOJRMJIjpEhYNrX1wTuOvyoTxtcRrw+G0Bw1xIM4P3V3/XFMHCLxkMclzBrJ9/zCB+lU/FPC3iG4Y3nDIY7yMHy9Jm0lMDJPLeuty/zSMUqlsrkYMpB6DY0Rwu7micNDJoBfQxxkZxttQlz4e8V2uGubC3gDbqzTZz9BQlvYeIo3wFtVzswWQnUPpWNGjmjp0PEk8sm5MY0gAkDcn4fKpE4pZs2BKoPqCKw9pZ8TLeZMIUJzrHmk5226UalrcDeRVB076WJ3+Yro43qmYTmrtGwF9AxwJoz/ADCle9gUe1NGP5hWP+zy8gT9Ka1vN3P0rXFGPmRrP2laf8RH9a8OI2p/9wnzNZAwzLyJ+lMZZVG8uM98U8UL5CNj+0rUsFE6ZPrS/bYP38f98Vi/Ll0/7VsHlim+XN+9ejBew+Qjh2o9KlwVAzvntSTLg7URBGVj9oZVvaA/L+lcJ6BCcuQqgkHsKs7MXEjKkcJVeRYnAqNDjtREUpG3mY+BNKhpmt4THEOEtZrZwXdw0ciSadSv7YIznBzgY6DlVlwEWsPH4Lm7sr9ZV8sRyPh91GnOQB0A5dKpfDXiebg77WsVyh5l2IYeoPL8q20HjCyv8Z1256rkH9N6hp+jSLXs2T3inncAHtmhHmm/3V0h9CuarbS7t5jqt50b4PuPlzo2KUk7HPxIqVH2PIepuJfelA9c4/Si7eyuCwYXUeRyBlNRK/4kBHfFFWyxSNgkq33cCtVFGbkyztUmiYCWCBm769f61ZCYHZ9AJGdzVZJLqVAWOF67H9aQsmvoPWtKM22S3syYbThueSurArPXv2iU6YnJHTpVy6xk52PTODtQ8mmFtmwO+2PnTohmcuLTiWcsJTk4z5mc1G0NxbkeepTP4utWt/faHCyRwgHcMTt+VD28dreTaru6SGPbHlnNKiGiAEaQcr9RSaweoJ9MH9K0tvxDgPDIisBVmA7hmY9udVt3xrhzxmS44fJHq93ymAJ/7+Bq1ZDh9leICdwcHttSPbsR/UHBph4naSSaIGuv54xkfIGrCK1MqhlvYBn7r6kb6NV7RGCKxrYsN9QoaWwVuYJPxrRLwK/lOVVSvctjP6/rTZPD18qljFEfTzOf5UsgfCn+jLPwxumfSmfs6f8AEPqa1Q4UyZL2sx230nUPyFN+zR/8Def/AINTzJ+PE+Z5wNGcYINSxIY1Ck5PpTCrPscYPOpzjUSvI9zXMegeG/OnpjPam5AGMU4EUAEK+KmSZlOVJB7g0IDmng0wNNYzs9tHIWyxzuKs7e7nX3ZpAPRzWOguZoD/AOnIQO3Sj4ONSoR5qqw6kc6aSEzZw8Suk925mH85oiTxZdcOjMtxcw6B+9G/5YzWWj4xYyjRJK8ee6kH6ih+IWfCuIqAty7OPdy2cfWtEkRbNYP7YLWJFVrCWfu6HSPlq3qxsP7RbTi8bi1XyWX3lc4Yf0rl0nhkasK8gHqtWXh/gEtpdvMtxKg0adgBmiMZX0DkqN+3GVnwJLyRWz7rOVz8s0xplYFmdTvsQN6qXsw8ek3UhyOTMTVcon4axMySSAscNHIMH4rtXRSRiXvnI0wzJsPvf5f0p3mQ6lzIQTthVGKz68TgmcxnzFbPuyIV/PFGwyRHfWOWxJpaCg+7t5HOpLxlUbhDgfpVfInEkQ4kWVM8geXwosNqXEchyN8cwaa2x1CFC38L4p0BUT3F2ML5Ew35j/I0xeI3kC+zLcae25H0q6ScTKysmGztgg7d6Y6L1IQcuVAiuXxPxe0OUu7pM/dUkZ+lFp/aTxeABJOJXA6DUob9aWS2XSVfGk/wjeh5eE27FcKMDpiikNWE/wCsbiGrUOIEP38pR+gr3+s7i/8A8qfy/wCmqxuCxLnB3P8ADUf7FXuf7tLFDyMIAe9O3J51Fk0oGedcR0jyzLscU+OTeoScqSe1NQZxQAcGGdjtXhJnkaggOV3qcKAOVADhIe+aeJKh5jPavA0wCA+1PWTHKhs08GmJlvZ8YuLf2S5dOzb1fWXFo5wBybrvWJ1GpY3ZSCGINaxm0Q4nQfOGnONqHuJAy6SNvWs1w+/uFkCF9SnvVw7llya2UrMnGhWVDtTkthjMczp/y8qhQkkA02SZkwVAG9ABTJfxL7KpOo5YbS3+FDtxSSHK3UckWn8S5NDrxG5Y41gbfhB/WoTZieYtNPMx541AD8hSYy44dxOBtUhibOMakGrI9RVgnErUkEMEyN9QK5+RxVCFjhh2hjYqObDOcVIb2VYRjTjoMbCqQmX32kNgjBXuCCKcsi812+BzVPaXLyjLKgPLIFFoc6qKEFyNnfA+m5+FM1H92/5/4ULgOTkYI2BBIpfL/jf+9QM//9k="/>
          <p:cNvSpPr>
            <a:spLocks noChangeAspect="1" noChangeArrowheads="1"/>
          </p:cNvSpPr>
          <p:nvPr/>
        </p:nvSpPr>
        <p:spPr bwMode="auto">
          <a:xfrm>
            <a:off x="5156454" y="5937090"/>
            <a:ext cx="17621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" name="AutoShape 4" descr="data:image/jpeg;base64,/9j/4AAQSkZJRgABAQAAAQABAAD/2wCEAAkGBwgHBgkIBwgKCgkLDRYPDQwMDRsUFRAWIB0iIiAdHx8kKDQsJCYxJx8fLT0tMTU3Ojo6Iys/RD84QzQ5OjcBCgoKDQwNGg8PGjclHyU3Nzc3Nzc3Nzc3Nzc3Nzc3Nzc3Nzc3Nzc3Nzc3Nzc3Nzc3Nzc3Nzc3Nzc3Nzc3Nzc3N//AABEIAHwAuQMBIgACEQEDEQH/xAAcAAABBQEBAQAAAAAAAAAAAAAEAQIDBQYHAAj/xABDEAACAQMCBAMFBQUECQUAAAABAgMABBESIQUxQVEGE2EiMnGBkRRCUqGxFVNigsEHktHhFhczQ1Ry0vDxI0RVg5P/xAAZAQADAQEBAAAAAAAAAAAAAAAAAQIDBAX/xAAjEQACAgICAgIDAQAAAAAAAAAAAQIREiEDMRNRFGEEQXEi/9oADAMBAAIRAxEAPwDjDtUeacxplAC16vV6gBaco3pUiY7sMD160RGqBts7d+tIZCmSdODtyqRVHXapgOeke1UkaBF1OwBPSgBqRZHtDHbNTiMAjG2eppA5Y7HHxpZMRoXkfbt3pAIXC5yAEHN2od7xnbTAh32BO5PwFQTStK2pz7I5A8hXUv7OfB62tn+1uLQNHdPvbo43jX8WOhP5CtIQydEylirKjwl4Ll82O/41AVjHtRwNzY927D0+tdU4ZcpAhAYDoBQg8tPfj1g/eY0TCiMDLHH7v4RtXox44wjSONzlKVl9az6wCwp9xOgjO1VEN86L/sz6E0k101xERgq3fpWfjdlZ6A+JXPmvoXkOVV13wfhnEoWivrVLhiMB+TL8GG4qXQxk586IEBhUOGxXQ4qsTFTd5HM/EvgK74a3mcMMt3CfeTSAyfn7Q58ht+dZC4tZoH8uaJ43xnS40n867s/trqZi7fkKBvOH219D5N7Ck0fQOOXwPSueX4ie0zaP5LWmjh+PSmlDvit7xzwK6apuEMXXGfIc+18j1+BrEzRPE5R1KspwQdiDXHyccuN1I6YTjNWgRqbvU7Ln403y27isygakpM1LbxGVjnIUczTASONn90elTxxKhwT7VTDGnSMLp7UqqEOVI1/DepsDw0q4ypz0NK2HlDYxTyvcn40uMbD5+vwoKEHbbA70sgXYMcUpGlRnmeQFFwWgTDTEmQ8lXmKLAH8lYgZJs6F5DqT2p/B+D8U8S8QFtwy1eZ+v4Ih3ZuQo4WCNPbycRVkgfJVVBI0ggEgdTXfPBfCYOFcBijsTm1mPnQlofLk0tuNY7+tVCNkt0ZLwj4A4f4bVLziWm+4oNw2MxQ/8oPM+p+WK00hE7bZJ7Yq7mCH3oxQD+WkmoJy7V2cdLo55W+yma3QudeV355oqO+FtGIogD8RUV0/mv7II+ApEtsrmVmHYDnXTprZz7vRI8jze0SqJ3JoaVXZjiZGHQL1otLD2Ax1fzGpRZqwGGXbpSyih4yfZX6UtyCG1NjkRtTjK0gwMA9BirocNhdAz7YGNqSG2htXLqQ3xFHkiHjZQPDKnvgr6YpoBzgDJq+vB5sekKPTvQMNpKZPZU1ceS1sl8dPRXmNy2yknsK5749sraXiIZHRJdGJMIdW/3j3GAdxXXZuErcWklvMMJIuGKbN9apOJ8BFzC5lkZ402QTZJbAOSTzAOfn2rn5p+RYo244YOzgTroPf55pmutJ4s4TFZXbNbRiOFmKqurLADbf8AP/Ks95fqPpXA006Z1rYNHEBuwqcDAwvLtUQc9TUqbjNIB+nY4xvTowASSM9j61HnSudhUiDO6/WkMkVmGTkEnv0pzYG5Ylq8oyQEQmpkjCTKpjaW4Y+xEvT40hjVIhUOU1yvvEnUnvU8QmLmGDVLeSNiRlGdHoPhXSfCHgOCK2i4zdTJf3MqasRgFLZu2Op6b9as14ZCOMC6KrE4iwSFC7Edu/57UrAz/wDZTwyz4jc3Vnx20hmmhxLC7Z8wEHcZ7DbbJ6dt+yySYXp8q5WbmTw94iHEre3LJdDQcnAfYZ+Bz69uldSZFPqOlb8TTRlLsr7i5oGRgd81bTwx6SdNVckWSQBtXXBowkmDqI2bA1Z9KPhhYDJU4xzaoIkEbam6elSPe4yFU1cnb0StdiStGDpYajTFPQLgUO7621Yw3evAv0NVjSJy2Hwsw2Ooj41MitJksoFDWgf7zD60Z5kYADSD5VjLRpHYkcQT3uVK9ykfu7fCvExNyLNXvZ6RD4ml/SqBZ71nHOgGlk1bKTVrLgf7tKgLknGkEegrSMkv0RJfZkPF3BpOJ8FuEhCiVQZUAUe0VBOn51xj7RF3b6GvpP2iR7GBWV/0Jtv3cf8AdrHmjm7NeKSiqbODjcVJCcHHeokNPU71ymwUCunAGcU+NtLajuMcqHRjk43NWFhAbi5ijO4zqb4Ckxljw6xeUqEHtyDOfwjvVstjFwtY1SPJm3aVz7Ugzg49PSrXhlqrNDbqMPO6r8icCtT4i4Za3ME0rNZXVpZyIqRIdDAY2IIOOo9dvSspdFUZrw/xe44NdDRO5hkO6ZYDHTPr60FxziHEIr+SSKeeW3um1sztkZGcAGoZeGETCfySEjc5YPkMOXP0z0q4dre64JBYoQZgwYknGQOvx61MVa2RTK+LidzfWf2SVvNEeZMDJIwudvln6VrvCXjyOSJLPigARAFWZfu9gw/rWL/Z91wm7S9tQfsyyqEOckbfe6kVHmSQnTGFwTuMDBzVKWDJa9nbY7u3vYRNDKGjbkR1pPJQ76vpXN/C3iUWoFjfQiKPUcMm2OXMcv8AsVruH8Zsr9/Ktp1MozmM5B27Z513QkpLTMXot5I0Ue9mhZIkyMHc0/mp1Ngj7tQzyRwQySyNpRFJLHpW0VW7Ik/ox8fi14eKTQXluotkkYBxnUFBIH9K1fDrm3u4Yjq0ysmooM7fXmK58THDC5KiVmyW2Pt7550alzKbYPZPJDOn3dyB3weo25VzLmd7NvGq0dAATkox6lqKjiXSCQPpVdaM/kReYWLaBqZlAJOKNiCtzkIrodGS72TEquwFNyDTSqcixNKqoORPzqLLPeUGpwjC9KXIHWkJH4qVjoTCcsZr3/017X2JpNR7mgKPk9KeDUaGnZrmNieHIYEc60fhmASTvIdgNviazKMQRitLwq6ighOMgnAHz5/pUsqJruHJFPdp9oXVD7RYb8gCenrijTHJbgRRjzlkcNPk5Lds+u+c/wCNUfCPENhYtNLdRvIFUKioMkthj8vdxn+KtXwy+4bPxC24dJIgvLoJKgQHASQZXPLDYxkeo71DVlUVt3Cyr5duspAZy5ccjn3SM9MGq+0mNpOXT3kBwCO4II/Sujt4XZmZ1kQyttlmbf8AKqyXwmt1cT2yyrFKM5kKkjYL8M+8O3Kk+tBizGXV3LPGyTlDnfPXPwqKKB5FZ445GhZc6jvgHoa2P+gzXMVvcG6EDBSGiniJ1Z74O1H2nhteERB1uYnlchJCu22++Ccf+alJ1TFic2N3EJDCRplQ7MDs30+VSmQvLbvanMjYETodOOmD251uL/wbYXnFrjiS36M0xBZIgcZwASMdTjNDQ+BI4GWSCRHQPrw7EYPfBHerSZDgXfhr7YtgIOJRMJIjpEhYNrX1wTuOvyoTxtcRrw+G0Bw1xIM4P3V3/XFMHCLxkMclzBrJ9/zCB+lU/FPC3iG4Y3nDIY7yMHy9Jm0lMDJPLeuty/zSMUqlsrkYMpB6DY0Rwu7micNDJoBfQxxkZxttQlz4e8V2uGubC3gDbqzTZz9BQlvYeIo3wFtVzswWQnUPpWNGjmjp0PEk8sm5MY0gAkDcn4fKpE4pZs2BKoPqCKw9pZ8TLeZMIUJzrHmk5226UalrcDeRVB076WJ3+Yro43qmYTmrtGwF9AxwJoz/ADCle9gUe1NGP5hWP+zy8gT9Ka1vN3P0rXFGPmRrP2laf8RH9a8OI2p/9wnzNZAwzLyJ+lMZZVG8uM98U8UL5CNj+0rUsFE6ZPrS/bYP38f98Vi/Ll0/7VsHlim+XN+9ejBew+Qjh2o9KlwVAzvntSTLg7URBGVj9oZVvaA/L+lcJ6BCcuQqgkHsKs7MXEjKkcJVeRYnAqNDjtREUpG3mY+BNKhpmt4THEOEtZrZwXdw0ciSadSv7YIznBzgY6DlVlwEWsPH4Lm7sr9ZV8sRyPh91GnOQB0A5dKpfDXiebg77WsVyh5l2IYeoPL8q20HjCyv8Z1256rkH9N6hp+jSLXs2T3inncAHtmhHmm/3V0h9CuarbS7t5jqt50b4PuPlzo2KUk7HPxIqVH2PIepuJfelA9c4/Si7eyuCwYXUeRyBlNRK/4kBHfFFWyxSNgkq33cCtVFGbkyztUmiYCWCBm769f61ZCYHZ9AJGdzVZJLqVAWOF67H9aQsmvoPWtKM22S3syYbThueSurArPXv2iU6YnJHTpVy6xk52PTODtQ8mmFtmwO+2PnTohmcuLTiWcsJTk4z5mc1G0NxbkeepTP4utWt/faHCyRwgHcMTt+VD28dreTaru6SGPbHlnNKiGiAEaQcr9RSaweoJ9MH9K0tvxDgPDIisBVmA7hmY9udVt3xrhzxmS44fJHq93ymAJ/7+Bq1ZDh9leICdwcHttSPbsR/UHBph4naSSaIGuv54xkfIGrCK1MqhlvYBn7r6kb6NV7RGCKxrYsN9QoaWwVuYJPxrRLwK/lOVVSvctjP6/rTZPD18qljFEfTzOf5UsgfCn+jLPwxumfSmfs6f8AEPqa1Q4UyZL2sx230nUPyFN+zR/8Def/AINTzJ+PE+Z5wNGcYINSxIY1Ck5PpTCrPscYPOpzjUSvI9zXMegeG/OnpjPam5AGMU4EUAEK+KmSZlOVJB7g0IDmng0wNNYzs9tHIWyxzuKs7e7nX3ZpAPRzWOguZoD/AOnIQO3Sj4ONSoR5qqw6kc6aSEzZw8Suk925mH85oiTxZdcOjMtxcw6B+9G/5YzWWj4xYyjRJK8ee6kH6ih+IWfCuIqAty7OPdy2cfWtEkRbNYP7YLWJFVrCWfu6HSPlq3qxsP7RbTi8bi1XyWX3lc4Yf0rl0nhkasK8gHqtWXh/gEtpdvMtxKg0adgBmiMZX0DkqN+3GVnwJLyRWz7rOVz8s0xplYFmdTvsQN6qXsw8ek3UhyOTMTVcon4axMySSAscNHIMH4rtXRSRiXvnI0wzJsPvf5f0p3mQ6lzIQTthVGKz68TgmcxnzFbPuyIV/PFGwyRHfWOWxJpaCg+7t5HOpLxlUbhDgfpVfInEkQ4kWVM8geXwosNqXEchyN8cwaa2x1CFC38L4p0BUT3F2ML5Ew35j/I0xeI3kC+zLcae25H0q6ScTKysmGztgg7d6Y6L1IQcuVAiuXxPxe0OUu7pM/dUkZ+lFp/aTxeABJOJXA6DUob9aWS2XSVfGk/wjeh5eE27FcKMDpiikNWE/wCsbiGrUOIEP38pR+gr3+s7i/8A8qfy/wCmqxuCxLnB3P8ADUf7FXuf7tLFDyMIAe9O3J51Fk0oGedcR0jyzLscU+OTeoScqSe1NQZxQAcGGdjtXhJnkaggOV3qcKAOVADhIe+aeJKh5jPavA0wCA+1PWTHKhs08GmJlvZ8YuLf2S5dOzb1fWXFo5wBybrvWJ1GpY3ZSCGINaxm0Q4nQfOGnONqHuJAy6SNvWs1w+/uFkCF9SnvVw7llya2UrMnGhWVDtTkthjMczp/y8qhQkkA02SZkwVAG9ABTJfxL7KpOo5YbS3+FDtxSSHK3UckWn8S5NDrxG5Y41gbfhB/WoTZieYtNPMx541AD8hSYy44dxOBtUhibOMakGrI9RVgnErUkEMEyN9QK5+RxVCFjhh2hjYqObDOcVIb2VYRjTjoMbCqQmX32kNgjBXuCCKcsi812+BzVPaXLyjLKgPLIFFoc6qKEFyNnfA+m5+FM1H92/5/4ULgOTkYI2BBIpfL/jf+9QM//9k="/>
          <p:cNvSpPr>
            <a:spLocks noChangeAspect="1" noChangeArrowheads="1"/>
          </p:cNvSpPr>
          <p:nvPr/>
        </p:nvSpPr>
        <p:spPr bwMode="auto">
          <a:xfrm>
            <a:off x="63500" y="-136525"/>
            <a:ext cx="17621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2" name="Rectangle 11"/>
          <p:cNvSpPr/>
          <p:nvPr/>
        </p:nvSpPr>
        <p:spPr>
          <a:xfrm>
            <a:off x="1853" y="-4841"/>
            <a:ext cx="9145588" cy="1143089"/>
          </a:xfrm>
          <a:prstGeom prst="rect">
            <a:avLst/>
          </a:prstGeom>
          <a:solidFill>
            <a:srgbClr val="58A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1722" b="34500"/>
          <a:stretch/>
        </p:blipFill>
        <p:spPr>
          <a:xfrm>
            <a:off x="8077848" y="190780"/>
            <a:ext cx="1068467" cy="966474"/>
          </a:xfrm>
          <a:prstGeom prst="rect">
            <a:avLst/>
          </a:prstGeom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xmlns="" id="{785C39C2-AA40-4BDF-B1F7-2289A179F3E3}"/>
              </a:ext>
            </a:extLst>
          </p:cNvPr>
          <p:cNvSpPr/>
          <p:nvPr/>
        </p:nvSpPr>
        <p:spPr>
          <a:xfrm>
            <a:off x="1168254" y="2699842"/>
            <a:ext cx="7014369" cy="2973487"/>
          </a:xfrm>
          <a:prstGeom prst="wedgeRectCallout">
            <a:avLst>
              <a:gd name="adj1" fmla="val -8201"/>
              <a:gd name="adj2" fmla="val 66760"/>
            </a:avLst>
          </a:prstGeom>
          <a:solidFill>
            <a:srgbClr val="008080"/>
          </a:solidFill>
          <a:ln w="571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C5E3CEB-E78A-428A-88A3-2207C1050325}"/>
              </a:ext>
            </a:extLst>
          </p:cNvPr>
          <p:cNvSpPr/>
          <p:nvPr/>
        </p:nvSpPr>
        <p:spPr>
          <a:xfrm>
            <a:off x="1438443" y="2814435"/>
            <a:ext cx="6742050" cy="270842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0" marR="0" lvl="0" indent="0" algn="l" defTabSz="93507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Priorities for round two include:</a:t>
            </a:r>
          </a:p>
          <a:p>
            <a:pPr lvl="0"/>
            <a:r>
              <a:rPr lang="en-NZ" sz="2400" b="1" dirty="0">
                <a:solidFill>
                  <a:schemeClr val="bg1"/>
                </a:solidFill>
              </a:rPr>
              <a:t>Supporting communities most in need of immediate infrastructure to support visitor growth</a:t>
            </a:r>
          </a:p>
          <a:p>
            <a:pPr lvl="0"/>
            <a:r>
              <a:rPr lang="en-NZ" b="1" dirty="0">
                <a:solidFill>
                  <a:schemeClr val="bg1"/>
                </a:solidFill>
              </a:rPr>
              <a:t/>
            </a:r>
            <a:br>
              <a:rPr lang="en-NZ" b="1" dirty="0">
                <a:solidFill>
                  <a:schemeClr val="bg1"/>
                </a:solidFill>
              </a:rPr>
            </a:br>
            <a:r>
              <a:rPr lang="en-NZ" sz="2400" b="1" dirty="0">
                <a:solidFill>
                  <a:schemeClr val="bg1"/>
                </a:solidFill>
              </a:rPr>
              <a:t>Demonstrate thinking around the longer-term sustainability of the infrastructure through innovation technological solutions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D249E38-77A5-4597-A9E5-C5BB0AF930C0}"/>
              </a:ext>
            </a:extLst>
          </p:cNvPr>
          <p:cNvSpPr/>
          <p:nvPr/>
        </p:nvSpPr>
        <p:spPr>
          <a:xfrm>
            <a:off x="1065609" y="1333869"/>
            <a:ext cx="7818033" cy="107721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NZ" sz="3200" b="1" dirty="0">
                <a:solidFill>
                  <a:prstClr val="black"/>
                </a:solidFill>
              </a:rPr>
              <a:t>Round two opens in April 2018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NZ" sz="3200" b="1" dirty="0">
                <a:solidFill>
                  <a:prstClr val="black"/>
                </a:solidFill>
              </a:rPr>
              <a:t>Letter sent to all council Mayor &amp; CEOs</a:t>
            </a:r>
            <a:endParaRPr lang="en-NZ" sz="2400" b="1" dirty="0">
              <a:solidFill>
                <a:prstClr val="black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98D7B28-453F-41DA-AE98-0F8A8F67BE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90" y="103466"/>
            <a:ext cx="718780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5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" y="-10262"/>
            <a:ext cx="9144793" cy="6864691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wgHBgkIBwgKCgkLDRYPDQwMDRsUFRAWIB0iIiAdHx8kKDQsJCYxJx8fLT0tMTU3Ojo6Iys/RD84QzQ5OjcBCgoKDQwNGg8PGjclHyU3Nzc3Nzc3Nzc3Nzc3Nzc3Nzc3Nzc3Nzc3Nzc3Nzc3Nzc3Nzc3Nzc3Nzc3Nzc3Nzc3N//AABEIAHwAuQMBIgACEQEDEQH/xAAcAAABBQEBAQAAAAAAAAAAAAAEAQIDBQYHAAj/xABDEAACAQMCBAMFBQUECQUAAAABAgMABBESIQUxQVEGE2EiMnGBkRRCUqGxFVNigsEHktHhFhczQ1Ry0vDxI0RVg5P/xAAZAQADAQEBAAAAAAAAAAAAAAAAAQIDBAX/xAAjEQACAgICAgIDAQAAAAAAAAAAAQIREiEDMRNRFGEEQXEi/9oADAMBAAIRAxEAPwDjDtUeacxplAC16vV6gBaco3pUiY7sMD160RGqBts7d+tIZCmSdODtyqRVHXapgOeke1UkaBF1OwBPSgBqRZHtDHbNTiMAjG2eppA5Y7HHxpZMRoXkfbt3pAIXC5yAEHN2od7xnbTAh32BO5PwFQTStK2pz7I5A8hXUv7OfB62tn+1uLQNHdPvbo43jX8WOhP5CtIQydEylirKjwl4Ll82O/41AVjHtRwNzY927D0+tdU4ZcpAhAYDoBQg8tPfj1g/eY0TCiMDLHH7v4RtXox44wjSONzlKVl9az6wCwp9xOgjO1VEN86L/sz6E0k101xERgq3fpWfjdlZ6A+JXPmvoXkOVV13wfhnEoWivrVLhiMB+TL8GG4qXQxk586IEBhUOGxXQ4qsTFTd5HM/EvgK74a3mcMMt3CfeTSAyfn7Q58ht+dZC4tZoH8uaJ43xnS40n867s/trqZi7fkKBvOH219D5N7Ck0fQOOXwPSueX4ie0zaP5LWmjh+PSmlDvit7xzwK6apuEMXXGfIc+18j1+BrEzRPE5R1KspwQdiDXHyccuN1I6YTjNWgRqbvU7Ln403y27isygakpM1LbxGVjnIUczTASONn90elTxxKhwT7VTDGnSMLp7UqqEOVI1/DepsDw0q4ypz0NK2HlDYxTyvcn40uMbD5+vwoKEHbbA70sgXYMcUpGlRnmeQFFwWgTDTEmQ8lXmKLAH8lYgZJs6F5DqT2p/B+D8U8S8QFtwy1eZ+v4Ih3ZuQo4WCNPbycRVkgfJVVBI0ggEgdTXfPBfCYOFcBijsTm1mPnQlofLk0tuNY7+tVCNkt0ZLwj4A4f4bVLziWm+4oNw2MxQ/8oPM+p+WK00hE7bZJ7Yq7mCH3oxQD+WkmoJy7V2cdLo55W+yma3QudeV355oqO+FtGIogD8RUV0/mv7II+ApEtsrmVmHYDnXTprZz7vRI8jze0SqJ3JoaVXZjiZGHQL1otLD2Ax1fzGpRZqwGGXbpSyih4yfZX6UtyCG1NjkRtTjK0gwMA9BirocNhdAz7YGNqSG2htXLqQ3xFHkiHjZQPDKnvgr6YpoBzgDJq+vB5sekKPTvQMNpKZPZU1ceS1sl8dPRXmNy2yknsK5749sraXiIZHRJdGJMIdW/3j3GAdxXXZuErcWklvMMJIuGKbN9apOJ8BFzC5lkZ402QTZJbAOSTzAOfn2rn5p+RYo244YOzgTroPf55pmutJ4s4TFZXbNbRiOFmKqurLADbf8AP/Ks95fqPpXA006Z1rYNHEBuwqcDAwvLtUQc9TUqbjNIB+nY4xvTowASSM9j61HnSudhUiDO6/WkMkVmGTkEnv0pzYG5Ylq8oyQEQmpkjCTKpjaW4Y+xEvT40hjVIhUOU1yvvEnUnvU8QmLmGDVLeSNiRlGdHoPhXSfCHgOCK2i4zdTJf3MqasRgFLZu2Op6b9as14ZCOMC6KrE4iwSFC7Edu/57UrAz/wDZTwyz4jc3Vnx20hmmhxLC7Z8wEHcZ7DbbJ6dt+yySYXp8q5WbmTw94iHEre3LJdDQcnAfYZ+Bz69uldSZFPqOlb8TTRlLsr7i5oGRgd81bTwx6SdNVckWSQBtXXBowkmDqI2bA1Z9KPhhYDJU4xzaoIkEbam6elSPe4yFU1cnb0StdiStGDpYajTFPQLgUO7621Yw3evAv0NVjSJy2Hwsw2Ooj41MitJksoFDWgf7zD60Z5kYADSD5VjLRpHYkcQT3uVK9ykfu7fCvExNyLNXvZ6RD4ml/SqBZ71nHOgGlk1bKTVrLgf7tKgLknGkEegrSMkv0RJfZkPF3BpOJ8FuEhCiVQZUAUe0VBOn51xj7RF3b6GvpP2iR7GBWV/0Jtv3cf8AdrHmjm7NeKSiqbODjcVJCcHHeokNPU71ymwUCunAGcU+NtLajuMcqHRjk43NWFhAbi5ijO4zqb4Ckxljw6xeUqEHtyDOfwjvVstjFwtY1SPJm3aVz7Ugzg49PSrXhlqrNDbqMPO6r8icCtT4i4Za3ME0rNZXVpZyIqRIdDAY2IIOOo9dvSspdFUZrw/xe44NdDRO5hkO6ZYDHTPr60FxziHEIr+SSKeeW3um1sztkZGcAGoZeGETCfySEjc5YPkMOXP0z0q4dre64JBYoQZgwYknGQOvx61MVa2RTK+LidzfWf2SVvNEeZMDJIwudvln6VrvCXjyOSJLPigARAFWZfu9gw/rWL/Z91wm7S9tQfsyyqEOckbfe6kVHmSQnTGFwTuMDBzVKWDJa9nbY7u3vYRNDKGjbkR1pPJQ76vpXN/C3iUWoFjfQiKPUcMm2OXMcv8AsVruH8Zsr9/Ktp1MozmM5B27Z513QkpLTMXot5I0Ue9mhZIkyMHc0/mp1Ngj7tQzyRwQySyNpRFJLHpW0VW7Ik/ox8fi14eKTQXluotkkYBxnUFBIH9K1fDrm3u4Yjq0ysmooM7fXmK58THDC5KiVmyW2Pt7550alzKbYPZPJDOn3dyB3weo25VzLmd7NvGq0dAATkox6lqKjiXSCQPpVdaM/kReYWLaBqZlAJOKNiCtzkIrodGS72TEquwFNyDTSqcixNKqoORPzqLLPeUGpwjC9KXIHWkJH4qVjoTCcsZr3/017X2JpNR7mgKPk9KeDUaGnZrmNieHIYEc60fhmASTvIdgNviazKMQRitLwq6ighOMgnAHz5/pUsqJruHJFPdp9oXVD7RYb8gCenrijTHJbgRRjzlkcNPk5Lds+u+c/wCNUfCPENhYtNLdRvIFUKioMkthj8vdxn+KtXwy+4bPxC24dJIgvLoJKgQHASQZXPLDYxkeo71DVlUVt3Cyr5duspAZy5ccjn3SM9MGq+0mNpOXT3kBwCO4II/Sujt4XZmZ1kQyttlmbf8AKqyXwmt1cT2yyrFKM5kKkjYL8M+8O3Kk+tBizGXV3LPGyTlDnfPXPwqKKB5FZ445GhZc6jvgHoa2P+gzXMVvcG6EDBSGiniJ1Z74O1H2nhteERB1uYnlchJCu22++Ccf+alJ1TFic2N3EJDCRplQ7MDs30+VSmQvLbvanMjYETodOOmD251uL/wbYXnFrjiS36M0xBZIgcZwASMdTjNDQ+BI4GWSCRHQPrw7EYPfBHerSZDgXfhr7YtgIOJRMJIjpEhYNrX1wTuOvyoTxtcRrw+G0Bw1xIM4P3V3/XFMHCLxkMclzBrJ9/zCB+lU/FPC3iG4Y3nDIY7yMHy9Jm0lMDJPLeuty/zSMUqlsrkYMpB6DY0Rwu7micNDJoBfQxxkZxttQlz4e8V2uGubC3gDbqzTZz9BQlvYeIo3wFtVzswWQnUPpWNGjmjp0PEk8sm5MY0gAkDcn4fKpE4pZs2BKoPqCKw9pZ8TLeZMIUJzrHmk5226UalrcDeRVB076WJ3+Yro43qmYTmrtGwF9AxwJoz/ADCle9gUe1NGP5hWP+zy8gT9Ka1vN3P0rXFGPmRrP2laf8RH9a8OI2p/9wnzNZAwzLyJ+lMZZVG8uM98U8UL5CNj+0rUsFE6ZPrS/bYP38f98Vi/Ll0/7VsHlim+XN+9ejBew+Qjh2o9KlwVAzvntSTLg7URBGVj9oZVvaA/L+lcJ6BCcuQqgkHsKs7MXEjKkcJVeRYnAqNDjtREUpG3mY+BNKhpmt4THEOEtZrZwXdw0ciSadSv7YIznBzgY6DlVlwEWsPH4Lm7sr9ZV8sRyPh91GnOQB0A5dKpfDXiebg77WsVyh5l2IYeoPL8q20HjCyv8Z1256rkH9N6hp+jSLXs2T3inncAHtmhHmm/3V0h9CuarbS7t5jqt50b4PuPlzo2KUk7HPxIqVH2PIepuJfelA9c4/Si7eyuCwYXUeRyBlNRK/4kBHfFFWyxSNgkq33cCtVFGbkyztUmiYCWCBm769f61ZCYHZ9AJGdzVZJLqVAWOF67H9aQsmvoPWtKM22S3syYbThueSurArPXv2iU6YnJHTpVy6xk52PTODtQ8mmFtmwO+2PnTohmcuLTiWcsJTk4z5mc1G0NxbkeepTP4utWt/faHCyRwgHcMTt+VD28dreTaru6SGPbHlnNKiGiAEaQcr9RSaweoJ9MH9K0tvxDgPDIisBVmA7hmY9udVt3xrhzxmS44fJHq93ymAJ/7+Bq1ZDh9leICdwcHttSPbsR/UHBph4naSSaIGuv54xkfIGrCK1MqhlvYBn7r6kb6NV7RGCKxrYsN9QoaWwVuYJPxrRLwK/lOVVSvctjP6/rTZPD18qljFEfTzOf5UsgfCn+jLPwxumfSmfs6f8AEPqa1Q4UyZL2sx230nUPyFN+zR/8Def/AINTzJ+PE+Z5wNGcYINSxIY1Ck5PpTCrPscYPOpzjUSvI9zXMegeG/OnpjPam5AGMU4EUAEK+KmSZlOVJB7g0IDmng0wNNYzs9tHIWyxzuKs7e7nX3ZpAPRzWOguZoD/AOnIQO3Sj4ONSoR5qqw6kc6aSEzZw8Suk925mH85oiTxZdcOjMtxcw6B+9G/5YzWWj4xYyjRJK8ee6kH6ih+IWfCuIqAty7OPdy2cfWtEkRbNYP7YLWJFVrCWfu6HSPlq3qxsP7RbTi8bi1XyWX3lc4Yf0rl0nhkasK8gHqtWXh/gEtpdvMtxKg0adgBmiMZX0DkqN+3GVnwJLyRWz7rOVz8s0xplYFmdTvsQN6qXsw8ek3UhyOTMTVcon4axMySSAscNHIMH4rtXRSRiXvnI0wzJsPvf5f0p3mQ6lzIQTthVGKz68TgmcxnzFbPuyIV/PFGwyRHfWOWxJpaCg+7t5HOpLxlUbhDgfpVfInEkQ4kWVM8geXwosNqXEchyN8cwaa2x1CFC38L4p0BUT3F2ML5Ew35j/I0xeI3kC+zLcae25H0q6ScTKysmGztgg7d6Y6L1IQcuVAiuXxPxe0OUu7pM/dUkZ+lFp/aTxeABJOJXA6DUob9aWS2XSVfGk/wjeh5eE27FcKMDpiikNWE/wCsbiGrUOIEP38pR+gr3+s7i/8A8qfy/wCmqxuCxLnB3P8ADUf7FXuf7tLFDyMIAe9O3J51Fk0oGedcR0jyzLscU+OTeoScqSe1NQZxQAcGGdjtXhJnkaggOV3qcKAOVADhIe+aeJKh5jPavA0wCA+1PWTHKhs08GmJlvZ8YuLf2S5dOzb1fWXFo5wBybrvWJ1GpY3ZSCGINaxm0Q4nQfOGnONqHuJAy6SNvWs1w+/uFkCF9SnvVw7llya2UrMnGhWVDtTkthjMczp/y8qhQkkA02SZkwVAG9ABTJfxL7KpOo5YbS3+FDtxSSHK3UckWn8S5NDrxG5Y41gbfhB/WoTZieYtNPMx541AD8hSYy44dxOBtUhibOMakGrI9RVgnErUkEMEyN9QK5+RxVCFjhh2hjYqObDOcVIb2VYRjTjoMbCqQmX32kNgjBXuCCKcsi812+BzVPaXLyjLKgPLIFFoc6qKEFyNnfA+m5+FM1H92/5/4ULgOTkYI2BBIpfL/jf+9QM//9k="/>
          <p:cNvSpPr>
            <a:spLocks noChangeAspect="1" noChangeArrowheads="1"/>
          </p:cNvSpPr>
          <p:nvPr/>
        </p:nvSpPr>
        <p:spPr bwMode="auto">
          <a:xfrm>
            <a:off x="5156454" y="5937090"/>
            <a:ext cx="17621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" name="AutoShape 4" descr="data:image/jpeg;base64,/9j/4AAQSkZJRgABAQAAAQABAAD/2wCEAAkGBwgHBgkIBwgKCgkLDRYPDQwMDRsUFRAWIB0iIiAdHx8kKDQsJCYxJx8fLT0tMTU3Ojo6Iys/RD84QzQ5OjcBCgoKDQwNGg8PGjclHyU3Nzc3Nzc3Nzc3Nzc3Nzc3Nzc3Nzc3Nzc3Nzc3Nzc3Nzc3Nzc3Nzc3Nzc3Nzc3Nzc3N//AABEIAHwAuQMBIgACEQEDEQH/xAAcAAABBQEBAQAAAAAAAAAAAAAEAQIDBQYHAAj/xABDEAACAQMCBAMFBQUECQUAAAABAgMABBESIQUxQVEGE2EiMnGBkRRCUqGxFVNigsEHktHhFhczQ1Ry0vDxI0RVg5P/xAAZAQADAQEBAAAAAAAAAAAAAAAAAQIDBAX/xAAjEQACAgICAgIDAQAAAAAAAAAAAQIREiEDMRNRFGEEQXEi/9oADAMBAAIRAxEAPwDjDtUeacxplAC16vV6gBaco3pUiY7sMD160RGqBts7d+tIZCmSdODtyqRVHXapgOeke1UkaBF1OwBPSgBqRZHtDHbNTiMAjG2eppA5Y7HHxpZMRoXkfbt3pAIXC5yAEHN2od7xnbTAh32BO5PwFQTStK2pz7I5A8hXUv7OfB62tn+1uLQNHdPvbo43jX8WOhP5CtIQydEylirKjwl4Ll82O/41AVjHtRwNzY927D0+tdU4ZcpAhAYDoBQg8tPfj1g/eY0TCiMDLHH7v4RtXox44wjSONzlKVl9az6wCwp9xOgjO1VEN86L/sz6E0k101xERgq3fpWfjdlZ6A+JXPmvoXkOVV13wfhnEoWivrVLhiMB+TL8GG4qXQxk586IEBhUOGxXQ4qsTFTd5HM/EvgK74a3mcMMt3CfeTSAyfn7Q58ht+dZC4tZoH8uaJ43xnS40n867s/trqZi7fkKBvOH219D5N7Ck0fQOOXwPSueX4ie0zaP5LWmjh+PSmlDvit7xzwK6apuEMXXGfIc+18j1+BrEzRPE5R1KspwQdiDXHyccuN1I6YTjNWgRqbvU7Ln403y27isygakpM1LbxGVjnIUczTASONn90elTxxKhwT7VTDGnSMLp7UqqEOVI1/DepsDw0q4ypz0NK2HlDYxTyvcn40uMbD5+vwoKEHbbA70sgXYMcUpGlRnmeQFFwWgTDTEmQ8lXmKLAH8lYgZJs6F5DqT2p/B+D8U8S8QFtwy1eZ+v4Ih3ZuQo4WCNPbycRVkgfJVVBI0ggEgdTXfPBfCYOFcBijsTm1mPnQlofLk0tuNY7+tVCNkt0ZLwj4A4f4bVLziWm+4oNw2MxQ/8oPM+p+WK00hE7bZJ7Yq7mCH3oxQD+WkmoJy7V2cdLo55W+yma3QudeV355oqO+FtGIogD8RUV0/mv7II+ApEtsrmVmHYDnXTprZz7vRI8jze0SqJ3JoaVXZjiZGHQL1otLD2Ax1fzGpRZqwGGXbpSyih4yfZX6UtyCG1NjkRtTjK0gwMA9BirocNhdAz7YGNqSG2htXLqQ3xFHkiHjZQPDKnvgr6YpoBzgDJq+vB5sekKPTvQMNpKZPZU1ceS1sl8dPRXmNy2yknsK5749sraXiIZHRJdGJMIdW/3j3GAdxXXZuErcWklvMMJIuGKbN9apOJ8BFzC5lkZ402QTZJbAOSTzAOfn2rn5p+RYo244YOzgTroPf55pmutJ4s4TFZXbNbRiOFmKqurLADbf8AP/Ks95fqPpXA006Z1rYNHEBuwqcDAwvLtUQc9TUqbjNIB+nY4xvTowASSM9j61HnSudhUiDO6/WkMkVmGTkEnv0pzYG5Ylq8oyQEQmpkjCTKpjaW4Y+xEvT40hjVIhUOU1yvvEnUnvU8QmLmGDVLeSNiRlGdHoPhXSfCHgOCK2i4zdTJf3MqasRgFLZu2Op6b9as14ZCOMC6KrE4iwSFC7Edu/57UrAz/wDZTwyz4jc3Vnx20hmmhxLC7Z8wEHcZ7DbbJ6dt+yySYXp8q5WbmTw94iHEre3LJdDQcnAfYZ+Bz69uldSZFPqOlb8TTRlLsr7i5oGRgd81bTwx6SdNVckWSQBtXXBowkmDqI2bA1Z9KPhhYDJU4xzaoIkEbam6elSPe4yFU1cnb0StdiStGDpYajTFPQLgUO7621Yw3evAv0NVjSJy2Hwsw2Ooj41MitJksoFDWgf7zD60Z5kYADSD5VjLRpHYkcQT3uVK9ykfu7fCvExNyLNXvZ6RD4ml/SqBZ71nHOgGlk1bKTVrLgf7tKgLknGkEegrSMkv0RJfZkPF3BpOJ8FuEhCiVQZUAUe0VBOn51xj7RF3b6GvpP2iR7GBWV/0Jtv3cf8AdrHmjm7NeKSiqbODjcVJCcHHeokNPU71ymwUCunAGcU+NtLajuMcqHRjk43NWFhAbi5ijO4zqb4Ckxljw6xeUqEHtyDOfwjvVstjFwtY1SPJm3aVz7Ugzg49PSrXhlqrNDbqMPO6r8icCtT4i4Za3ME0rNZXVpZyIqRIdDAY2IIOOo9dvSspdFUZrw/xe44NdDRO5hkO6ZYDHTPr60FxziHEIr+SSKeeW3um1sztkZGcAGoZeGETCfySEjc5YPkMOXP0z0q4dre64JBYoQZgwYknGQOvx61MVa2RTK+LidzfWf2SVvNEeZMDJIwudvln6VrvCXjyOSJLPigARAFWZfu9gw/rWL/Z91wm7S9tQfsyyqEOckbfe6kVHmSQnTGFwTuMDBzVKWDJa9nbY7u3vYRNDKGjbkR1pPJQ76vpXN/C3iUWoFjfQiKPUcMm2OXMcv8AsVruH8Zsr9/Ktp1MozmM5B27Z513QkpLTMXot5I0Ue9mhZIkyMHc0/mp1Ngj7tQzyRwQySyNpRFJLHpW0VW7Ik/ox8fi14eKTQXluotkkYBxnUFBIH9K1fDrm3u4Yjq0ysmooM7fXmK58THDC5KiVmyW2Pt7550alzKbYPZPJDOn3dyB3weo25VzLmd7NvGq0dAATkox6lqKjiXSCQPpVdaM/kReYWLaBqZlAJOKNiCtzkIrodGS72TEquwFNyDTSqcixNKqoORPzqLLPeUGpwjC9KXIHWkJH4qVjoTCcsZr3/017X2JpNR7mgKPk9KeDUaGnZrmNieHIYEc60fhmASTvIdgNviazKMQRitLwq6ighOMgnAHz5/pUsqJruHJFPdp9oXVD7RYb8gCenrijTHJbgRRjzlkcNPk5Lds+u+c/wCNUfCPENhYtNLdRvIFUKioMkthj8vdxn+KtXwy+4bPxC24dJIgvLoJKgQHASQZXPLDYxkeo71DVlUVt3Cyr5duspAZy5ccjn3SM9MGq+0mNpOXT3kBwCO4II/Sujt4XZmZ1kQyttlmbf8AKqyXwmt1cT2yyrFKM5kKkjYL8M+8O3Kk+tBizGXV3LPGyTlDnfPXPwqKKB5FZ445GhZc6jvgHoa2P+gzXMVvcG6EDBSGiniJ1Z74O1H2nhteERB1uYnlchJCu22++Ccf+alJ1TFic2N3EJDCRplQ7MDs30+VSmQvLbvanMjYETodOOmD251uL/wbYXnFrjiS36M0xBZIgcZwASMdTjNDQ+BI4GWSCRHQPrw7EYPfBHerSZDgXfhr7YtgIOJRMJIjpEhYNrX1wTuOvyoTxtcRrw+G0Bw1xIM4P3V3/XFMHCLxkMclzBrJ9/zCB+lU/FPC3iG4Y3nDIY7yMHy9Jm0lMDJPLeuty/zSMUqlsrkYMpB6DY0Rwu7micNDJoBfQxxkZxttQlz4e8V2uGubC3gDbqzTZz9BQlvYeIo3wFtVzswWQnUPpWNGjmjp0PEk8sm5MY0gAkDcn4fKpE4pZs2BKoPqCKw9pZ8TLeZMIUJzrHmk5226UalrcDeRVB076WJ3+Yro43qmYTmrtGwF9AxwJoz/ADCle9gUe1NGP5hWP+zy8gT9Ka1vN3P0rXFGPmRrP2laf8RH9a8OI2p/9wnzNZAwzLyJ+lMZZVG8uM98U8UL5CNj+0rUsFE6ZPrS/bYP38f98Vi/Ll0/7VsHlim+XN+9ejBew+Qjh2o9KlwVAzvntSTLg7URBGVj9oZVvaA/L+lcJ6BCcuQqgkHsKs7MXEjKkcJVeRYnAqNDjtREUpG3mY+BNKhpmt4THEOEtZrZwXdw0ciSadSv7YIznBzgY6DlVlwEWsPH4Lm7sr9ZV8sRyPh91GnOQB0A5dKpfDXiebg77WsVyh5l2IYeoPL8q20HjCyv8Z1256rkH9N6hp+jSLXs2T3inncAHtmhHmm/3V0h9CuarbS7t5jqt50b4PuPlzo2KUk7HPxIqVH2PIepuJfelA9c4/Si7eyuCwYXUeRyBlNRK/4kBHfFFWyxSNgkq33cCtVFGbkyztUmiYCWCBm769f61ZCYHZ9AJGdzVZJLqVAWOF67H9aQsmvoPWtKM22S3syYbThueSurArPXv2iU6YnJHTpVy6xk52PTODtQ8mmFtmwO+2PnTohmcuLTiWcsJTk4z5mc1G0NxbkeepTP4utWt/faHCyRwgHcMTt+VD28dreTaru6SGPbHlnNKiGiAEaQcr9RSaweoJ9MH9K0tvxDgPDIisBVmA7hmY9udVt3xrhzxmS44fJHq93ymAJ/7+Bq1ZDh9leICdwcHttSPbsR/UHBph4naSSaIGuv54xkfIGrCK1MqhlvYBn7r6kb6NV7RGCKxrYsN9QoaWwVuYJPxrRLwK/lOVVSvctjP6/rTZPD18qljFEfTzOf5UsgfCn+jLPwxumfSmfs6f8AEPqa1Q4UyZL2sx230nUPyFN+zR/8Def/AINTzJ+PE+Z5wNGcYINSxIY1Ck5PpTCrPscYPOpzjUSvI9zXMegeG/OnpjPam5AGMU4EUAEK+KmSZlOVJB7g0IDmng0wNNYzs9tHIWyxzuKs7e7nX3ZpAPRzWOguZoD/AOnIQO3Sj4ONSoR5qqw6kc6aSEzZw8Suk925mH85oiTxZdcOjMtxcw6B+9G/5YzWWj4xYyjRJK8ee6kH6ih+IWfCuIqAty7OPdy2cfWtEkRbNYP7YLWJFVrCWfu6HSPlq3qxsP7RbTi8bi1XyWX3lc4Yf0rl0nhkasK8gHqtWXh/gEtpdvMtxKg0adgBmiMZX0DkqN+3GVnwJLyRWz7rOVz8s0xplYFmdTvsQN6qXsw8ek3UhyOTMTVcon4axMySSAscNHIMH4rtXRSRiXvnI0wzJsPvf5f0p3mQ6lzIQTthVGKz68TgmcxnzFbPuyIV/PFGwyRHfWOWxJpaCg+7t5HOpLxlUbhDgfpVfInEkQ4kWVM8geXwosNqXEchyN8cwaa2x1CFC38L4p0BUT3F2ML5Ew35j/I0xeI3kC+zLcae25H0q6ScTKysmGztgg7d6Y6L1IQcuVAiuXxPxe0OUu7pM/dUkZ+lFp/aTxeABJOJXA6DUob9aWS2XSVfGk/wjeh5eE27FcKMDpiikNWE/wCsbiGrUOIEP38pR+gr3+s7i/8A8qfy/wCmqxuCxLnB3P8ADUf7FXuf7tLFDyMIAe9O3J51Fk0oGedcR0jyzLscU+OTeoScqSe1NQZxQAcGGdjtXhJnkaggOV3qcKAOVADhIe+aeJKh5jPavA0wCA+1PWTHKhs08GmJlvZ8YuLf2S5dOzb1fWXFo5wBybrvWJ1GpY3ZSCGINaxm0Q4nQfOGnONqHuJAy6SNvWs1w+/uFkCF9SnvVw7llya2UrMnGhWVDtTkthjMczp/y8qhQkkA02SZkwVAG9ABTJfxL7KpOo5YbS3+FDtxSSHK3UckWn8S5NDrxG5Y41gbfhB/WoTZieYtNPMx541AD8hSYy44dxOBtUhibOMakGrI9RVgnErUkEMEyN9QK5+RxVCFjhh2hjYqObDOcVIb2VYRjTjoMbCqQmX32kNgjBXuCCKcsi812+BzVPaXLyjLKgPLIFFoc6qKEFyNnfA+m5+FM1H92/5/4ULgOTkYI2BBIpfL/jf+9QM//9k="/>
          <p:cNvSpPr>
            <a:spLocks noChangeAspect="1" noChangeArrowheads="1"/>
          </p:cNvSpPr>
          <p:nvPr/>
        </p:nvSpPr>
        <p:spPr bwMode="auto">
          <a:xfrm>
            <a:off x="63500" y="-136525"/>
            <a:ext cx="17621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2" name="Rectangle 11"/>
          <p:cNvSpPr/>
          <p:nvPr/>
        </p:nvSpPr>
        <p:spPr>
          <a:xfrm>
            <a:off x="1853" y="-4841"/>
            <a:ext cx="9145588" cy="1143089"/>
          </a:xfrm>
          <a:prstGeom prst="rect">
            <a:avLst/>
          </a:prstGeom>
          <a:solidFill>
            <a:srgbClr val="58A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1722" b="34500"/>
          <a:stretch/>
        </p:blipFill>
        <p:spPr>
          <a:xfrm>
            <a:off x="8077848" y="190780"/>
            <a:ext cx="1068467" cy="966474"/>
          </a:xfrm>
          <a:prstGeom prst="rect">
            <a:avLst/>
          </a:prstGeom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xmlns="" id="{785C39C2-AA40-4BDF-B1F7-2289A179F3E3}"/>
              </a:ext>
            </a:extLst>
          </p:cNvPr>
          <p:cNvSpPr/>
          <p:nvPr/>
        </p:nvSpPr>
        <p:spPr>
          <a:xfrm>
            <a:off x="1019314" y="2209800"/>
            <a:ext cx="7334112" cy="3819525"/>
          </a:xfrm>
          <a:prstGeom prst="wedgeRectCallout">
            <a:avLst>
              <a:gd name="adj1" fmla="val 33396"/>
              <a:gd name="adj2" fmla="val 59324"/>
            </a:avLst>
          </a:prstGeom>
          <a:solidFill>
            <a:srgbClr val="008080"/>
          </a:solidFill>
          <a:ln w="571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C5E3CEB-E78A-428A-88A3-2207C1050325}"/>
              </a:ext>
            </a:extLst>
          </p:cNvPr>
          <p:cNvSpPr/>
          <p:nvPr/>
        </p:nvSpPr>
        <p:spPr>
          <a:xfrm>
            <a:off x="1192618" y="2341480"/>
            <a:ext cx="6987723" cy="3608672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lvl="0"/>
            <a:r>
              <a:rPr lang="en-NZ" sz="2800" b="1" dirty="0">
                <a:solidFill>
                  <a:schemeClr val="bg1"/>
                </a:solidFill>
              </a:rPr>
              <a:t>Regional projects and capability:</a:t>
            </a:r>
            <a:r>
              <a:rPr lang="en-NZ" sz="2800" dirty="0">
                <a:solidFill>
                  <a:schemeClr val="bg1"/>
                </a:solidFill>
              </a:rPr>
              <a:t> </a:t>
            </a:r>
            <a:r>
              <a:rPr lang="en-NZ" sz="2400" dirty="0">
                <a:solidFill>
                  <a:schemeClr val="bg1"/>
                </a:solidFill>
              </a:rPr>
              <a:t/>
            </a:r>
            <a:br>
              <a:rPr lang="en-NZ" sz="2400" dirty="0">
                <a:solidFill>
                  <a:schemeClr val="bg1"/>
                </a:solidFill>
              </a:rPr>
            </a:br>
            <a:r>
              <a:rPr lang="en-NZ" sz="2000" b="1" dirty="0">
                <a:solidFill>
                  <a:schemeClr val="bg1"/>
                </a:solidFill>
              </a:rPr>
              <a:t>Support of economic development projects, feasibility studies &amp; capability building identified by the regions.</a:t>
            </a:r>
            <a:endParaRPr lang="en-NZ" sz="900" b="1" dirty="0">
              <a:solidFill>
                <a:schemeClr val="bg1"/>
              </a:solidFill>
            </a:endParaRPr>
          </a:p>
          <a:p>
            <a:r>
              <a:rPr lang="en-NZ" sz="1050" dirty="0">
                <a:solidFill>
                  <a:schemeClr val="bg1"/>
                </a:solidFill>
              </a:rPr>
              <a:t> </a:t>
            </a:r>
            <a:endParaRPr lang="en-NZ" sz="2800" dirty="0">
              <a:solidFill>
                <a:schemeClr val="bg1"/>
              </a:solidFill>
            </a:endParaRPr>
          </a:p>
          <a:p>
            <a:pPr lvl="0"/>
            <a:r>
              <a:rPr lang="en-NZ" sz="2800" b="1" dirty="0">
                <a:solidFill>
                  <a:schemeClr val="bg1"/>
                </a:solidFill>
              </a:rPr>
              <a:t>Sector investment (including 1b Trees): </a:t>
            </a:r>
            <a:r>
              <a:rPr lang="en-NZ" sz="2800" dirty="0">
                <a:solidFill>
                  <a:schemeClr val="bg1"/>
                </a:solidFill>
              </a:rPr>
              <a:t/>
            </a:r>
            <a:br>
              <a:rPr lang="en-NZ" sz="2800" dirty="0">
                <a:solidFill>
                  <a:schemeClr val="bg1"/>
                </a:solidFill>
              </a:rPr>
            </a:br>
            <a:r>
              <a:rPr lang="en-NZ" sz="2000" b="1" dirty="0">
                <a:solidFill>
                  <a:schemeClr val="bg1"/>
                </a:solidFill>
              </a:rPr>
              <a:t>Investment in initiatives targeted at priority and/or high value economic opportunities.</a:t>
            </a:r>
            <a:endParaRPr lang="en-NZ" sz="1100" b="1" dirty="0">
              <a:solidFill>
                <a:schemeClr val="bg1"/>
              </a:solidFill>
            </a:endParaRPr>
          </a:p>
          <a:p>
            <a:r>
              <a:rPr lang="en-NZ" sz="14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NZ" sz="2800" b="1" dirty="0">
                <a:solidFill>
                  <a:schemeClr val="bg1"/>
                </a:solidFill>
              </a:rPr>
              <a:t>Enabling infrastructure projects: </a:t>
            </a:r>
            <a:r>
              <a:rPr lang="en-NZ" sz="2800" dirty="0">
                <a:solidFill>
                  <a:schemeClr val="bg1"/>
                </a:solidFill>
              </a:rPr>
              <a:t/>
            </a:r>
            <a:br>
              <a:rPr lang="en-NZ" sz="2800" dirty="0">
                <a:solidFill>
                  <a:schemeClr val="bg1"/>
                </a:solidFill>
              </a:rPr>
            </a:br>
            <a:r>
              <a:rPr lang="en-NZ" sz="2000" b="1" dirty="0">
                <a:solidFill>
                  <a:schemeClr val="bg1"/>
                </a:solidFill>
              </a:rPr>
              <a:t>Investment in regional infrastructure projects that will lift productivity and grow jobs.</a:t>
            </a:r>
            <a:endParaRPr lang="en-NZ" sz="2800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D249E38-77A5-4597-A9E5-C5BB0AF930C0}"/>
              </a:ext>
            </a:extLst>
          </p:cNvPr>
          <p:cNvSpPr/>
          <p:nvPr/>
        </p:nvSpPr>
        <p:spPr>
          <a:xfrm>
            <a:off x="1021166" y="1246555"/>
            <a:ext cx="7818033" cy="1107988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en-NZ" sz="2400" b="1" dirty="0"/>
              <a:t>Three investment tiers to target investment to lift productivity, create jobs &amp; provide economic benefits:</a:t>
            </a:r>
          </a:p>
          <a:p>
            <a:r>
              <a:rPr lang="en-NZ" dirty="0"/>
              <a:t> 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A42ADCE-4363-48BA-B2B4-BB33AAB509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90" y="137522"/>
            <a:ext cx="718780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68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486" y="6115050"/>
            <a:ext cx="9144000" cy="744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829" y="6070025"/>
            <a:ext cx="2431655" cy="357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5681630"/>
            <a:ext cx="7610475" cy="1177958"/>
          </a:xfrm>
          <a:prstGeom prst="rect">
            <a:avLst/>
          </a:prstGeom>
        </p:spPr>
      </p:pic>
      <p:sp>
        <p:nvSpPr>
          <p:cNvPr id="23" name="Title Placeholder 1">
            <a:extLst>
              <a:ext uri="{FF2B5EF4-FFF2-40B4-BE49-F238E27FC236}">
                <a16:creationId xmlns:a16="http://schemas.microsoft.com/office/drawing/2014/main" xmlns="" id="{DCD0C477-171C-47AA-AE60-C35B09DCA0BA}"/>
              </a:ext>
            </a:extLst>
          </p:cNvPr>
          <p:cNvSpPr txBox="1">
            <a:spLocks/>
          </p:cNvSpPr>
          <p:nvPr/>
        </p:nvSpPr>
        <p:spPr>
          <a:xfrm>
            <a:off x="-7372" y="2083776"/>
            <a:ext cx="9144000" cy="3062369"/>
          </a:xfrm>
          <a:prstGeom prst="rect">
            <a:avLst/>
          </a:prstGeom>
        </p:spPr>
        <p:txBody>
          <a:bodyPr vert="horz" lIns="91431" tIns="45716" rIns="91431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3200" dirty="0">
              <a:solidFill>
                <a:schemeClr val="bg1"/>
              </a:solidFill>
              <a:latin typeface="ZineSlabDisOT-BlackIt" panose="02010A04060101020104" pitchFamily="50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chemeClr val="bg1"/>
              </a:solidFill>
              <a:latin typeface="ZineSlabDisOT-BlackIt" panose="02010A04060101020104" pitchFamily="50" charset="0"/>
            </a:endParaRPr>
          </a:p>
          <a:p>
            <a:endParaRPr lang="en-US" sz="3200" dirty="0">
              <a:solidFill>
                <a:schemeClr val="bg1"/>
              </a:solidFill>
              <a:latin typeface="ZineSlabDisOT-BlackIt" panose="02010A04060101020104" pitchFamily="50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schemeClr val="bg1"/>
              </a:solidFill>
              <a:latin typeface="ZineSlabDisOT-BlackIt" panose="02010A04060101020104" pitchFamily="50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89AA62A-10C7-430E-A89D-AF6DBB8446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5" t="3877" r="7178" b="23544"/>
          <a:stretch/>
        </p:blipFill>
        <p:spPr>
          <a:xfrm>
            <a:off x="3083985" y="0"/>
            <a:ext cx="3132622" cy="32199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DFD8B17-7625-41C2-BDA0-7550CFC0FB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25"/>
          <a:stretch/>
        </p:blipFill>
        <p:spPr>
          <a:xfrm>
            <a:off x="3077817" y="3352799"/>
            <a:ext cx="3132622" cy="232442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C12630D-7829-4860-9BFC-3CDFC8DC5C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055"/>
          <a:stretch/>
        </p:blipFill>
        <p:spPr>
          <a:xfrm>
            <a:off x="0" y="0"/>
            <a:ext cx="2973811" cy="382054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E04462B-A3A9-42E8-B661-DDC8EC9EFE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31"/>
          <a:stretch/>
        </p:blipFill>
        <p:spPr>
          <a:xfrm>
            <a:off x="6326781" y="0"/>
            <a:ext cx="2809847" cy="22415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95DAEF4-10F5-4D59-84C8-8785DB8B4FD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0" r="10076" b="9374"/>
          <a:stretch/>
        </p:blipFill>
        <p:spPr>
          <a:xfrm>
            <a:off x="6326781" y="2344086"/>
            <a:ext cx="2809847" cy="33331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3C712ABD-3006-442D-81AC-F2C827CCE50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0" r="3809" b="17908"/>
          <a:stretch/>
        </p:blipFill>
        <p:spPr>
          <a:xfrm>
            <a:off x="-16128" y="3947126"/>
            <a:ext cx="2989939" cy="173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" y="10048"/>
            <a:ext cx="9143735" cy="691429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-8118"/>
            <a:ext cx="9145588" cy="1143089"/>
          </a:xfrm>
          <a:prstGeom prst="rect">
            <a:avLst/>
          </a:prstGeom>
          <a:solidFill>
            <a:srgbClr val="58A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Speech Bubble: Rectangle 3"/>
          <p:cNvSpPr/>
          <p:nvPr/>
        </p:nvSpPr>
        <p:spPr>
          <a:xfrm>
            <a:off x="465092" y="1367013"/>
            <a:ext cx="2662813" cy="4756696"/>
          </a:xfrm>
          <a:prstGeom prst="wedgeRectCallout">
            <a:avLst>
              <a:gd name="adj1" fmla="val -20595"/>
              <a:gd name="adj2" fmla="val 5670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ectangle 7"/>
          <p:cNvSpPr/>
          <p:nvPr/>
        </p:nvSpPr>
        <p:spPr>
          <a:xfrm>
            <a:off x="607943" y="2140308"/>
            <a:ext cx="2416685" cy="1446542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lvl="0" algn="ctr" fontAlgn="base"/>
            <a:r>
              <a:rPr lang="en-NZ" sz="4200" b="1" dirty="0">
                <a:solidFill>
                  <a:schemeClr val="bg1"/>
                </a:solidFill>
              </a:rPr>
              <a:t>$</a:t>
            </a:r>
            <a:r>
              <a:rPr lang="en-NZ" sz="5200" b="1" dirty="0">
                <a:solidFill>
                  <a:schemeClr val="bg1"/>
                </a:solidFill>
              </a:rPr>
              <a:t>1.478</a:t>
            </a:r>
            <a:r>
              <a:rPr lang="en-NZ" sz="4400" b="1" dirty="0">
                <a:solidFill>
                  <a:schemeClr val="bg1"/>
                </a:solidFill>
              </a:rPr>
              <a:t>b</a:t>
            </a:r>
            <a:r>
              <a:rPr lang="en-NZ" b="1" dirty="0">
                <a:solidFill>
                  <a:schemeClr val="bg1"/>
                </a:solidFill>
              </a:rPr>
              <a:t/>
            </a:r>
            <a:br>
              <a:rPr lang="en-NZ" b="1" dirty="0">
                <a:solidFill>
                  <a:schemeClr val="bg1"/>
                </a:solidFill>
              </a:rPr>
            </a:br>
            <a:r>
              <a:rPr lang="en-NZ" b="1" dirty="0">
                <a:solidFill>
                  <a:schemeClr val="bg1"/>
                </a:solidFill>
              </a:rPr>
              <a:t>Visitor expenditure</a:t>
            </a:r>
            <a:br>
              <a:rPr lang="en-NZ" b="1" dirty="0">
                <a:solidFill>
                  <a:schemeClr val="bg1"/>
                </a:solidFill>
              </a:rPr>
            </a:br>
            <a:r>
              <a:rPr lang="en-NZ" b="1" dirty="0">
                <a:solidFill>
                  <a:schemeClr val="bg1"/>
                </a:solidFill>
              </a:rPr>
              <a:t>5</a:t>
            </a:r>
            <a:r>
              <a:rPr lang="en-NZ" b="1" baseline="30000" dirty="0">
                <a:solidFill>
                  <a:schemeClr val="bg1"/>
                </a:solidFill>
              </a:rPr>
              <a:t>th</a:t>
            </a:r>
            <a:r>
              <a:rPr lang="en-NZ" b="1" dirty="0">
                <a:solidFill>
                  <a:schemeClr val="bg1"/>
                </a:solidFill>
              </a:rPr>
              <a:t> highest in NZ</a:t>
            </a:r>
            <a:endParaRPr lang="en-NZ" sz="900" b="1" dirty="0">
              <a:solidFill>
                <a:schemeClr val="bg1"/>
              </a:solidFill>
            </a:endParaRPr>
          </a:p>
        </p:txBody>
      </p:sp>
      <p:sp>
        <p:nvSpPr>
          <p:cNvPr id="37" name="Speech Bubble: Rectangle 36"/>
          <p:cNvSpPr/>
          <p:nvPr/>
        </p:nvSpPr>
        <p:spPr>
          <a:xfrm>
            <a:off x="3345247" y="1367013"/>
            <a:ext cx="2909309" cy="4756696"/>
          </a:xfrm>
          <a:prstGeom prst="wedgeRectCallout">
            <a:avLst>
              <a:gd name="adj1" fmla="val -7943"/>
              <a:gd name="adj2" fmla="val 56912"/>
            </a:avLst>
          </a:prstGeom>
          <a:solidFill>
            <a:srgbClr val="007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8" name="Rectangle 37"/>
          <p:cNvSpPr/>
          <p:nvPr/>
        </p:nvSpPr>
        <p:spPr>
          <a:xfrm>
            <a:off x="3393090" y="2555121"/>
            <a:ext cx="2861465" cy="33239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lvl="0" algn="ctr" fontAlgn="base"/>
            <a:r>
              <a:rPr lang="en-NZ" sz="6000" b="1" dirty="0">
                <a:solidFill>
                  <a:schemeClr val="bg1"/>
                </a:solidFill>
              </a:rPr>
              <a:t>1.42</a:t>
            </a:r>
            <a:r>
              <a:rPr lang="en-NZ" sz="3600" b="1" dirty="0">
                <a:solidFill>
                  <a:schemeClr val="bg1"/>
                </a:solidFill>
              </a:rPr>
              <a:t>m</a:t>
            </a:r>
            <a:r>
              <a:rPr lang="en-NZ" b="1" dirty="0">
                <a:solidFill>
                  <a:schemeClr val="bg1"/>
                </a:solidFill>
              </a:rPr>
              <a:t/>
            </a:r>
            <a:br>
              <a:rPr lang="en-NZ" b="1" dirty="0">
                <a:solidFill>
                  <a:schemeClr val="bg1"/>
                </a:solidFill>
              </a:rPr>
            </a:br>
            <a:r>
              <a:rPr lang="en-NZ" b="1" dirty="0">
                <a:solidFill>
                  <a:schemeClr val="bg1"/>
                </a:solidFill>
              </a:rPr>
              <a:t>commercial guest nights</a:t>
            </a:r>
          </a:p>
          <a:p>
            <a:pPr lvl="0" algn="ctr" fontAlgn="base"/>
            <a:endParaRPr lang="en-NZ" b="1" dirty="0">
              <a:solidFill>
                <a:schemeClr val="bg1"/>
              </a:solidFill>
            </a:endParaRPr>
          </a:p>
          <a:p>
            <a:pPr lvl="0" algn="ctr" fontAlgn="base"/>
            <a:endParaRPr lang="en-US" b="1" dirty="0">
              <a:solidFill>
                <a:schemeClr val="bg1"/>
              </a:solidFill>
            </a:endParaRPr>
          </a:p>
          <a:p>
            <a:pPr lvl="0" algn="ctr" fontAlgn="base"/>
            <a:r>
              <a:rPr lang="en-NZ" sz="6000" b="1" dirty="0">
                <a:solidFill>
                  <a:schemeClr val="bg1"/>
                </a:solidFill>
              </a:rPr>
              <a:t>7.344</a:t>
            </a:r>
            <a:r>
              <a:rPr lang="en-NZ" sz="3600" b="1" dirty="0">
                <a:solidFill>
                  <a:schemeClr val="bg1"/>
                </a:solidFill>
              </a:rPr>
              <a:t>m</a:t>
            </a:r>
            <a:endParaRPr lang="en-NZ" sz="2800" b="1" dirty="0">
              <a:solidFill>
                <a:schemeClr val="bg1"/>
              </a:solidFill>
            </a:endParaRPr>
          </a:p>
          <a:p>
            <a:pPr lvl="0" algn="ctr" fontAlgn="base"/>
            <a:r>
              <a:rPr lang="en-NZ" b="1" dirty="0">
                <a:solidFill>
                  <a:schemeClr val="bg1"/>
                </a:solidFill>
              </a:rPr>
              <a:t>total estimated</a:t>
            </a:r>
            <a:br>
              <a:rPr lang="en-NZ" b="1" dirty="0">
                <a:solidFill>
                  <a:schemeClr val="bg1"/>
                </a:solidFill>
              </a:rPr>
            </a:br>
            <a:r>
              <a:rPr lang="en-NZ" b="1" dirty="0">
                <a:solidFill>
                  <a:schemeClr val="bg1"/>
                </a:solidFill>
              </a:rPr>
              <a:t>guest nights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9797" y="1420323"/>
            <a:ext cx="1241913" cy="1225912"/>
          </a:xfrm>
          <a:prstGeom prst="rect">
            <a:avLst/>
          </a:prstGeom>
        </p:spPr>
      </p:pic>
      <p:sp>
        <p:nvSpPr>
          <p:cNvPr id="40" name="Speech Bubble: Rectangle 39"/>
          <p:cNvSpPr/>
          <p:nvPr/>
        </p:nvSpPr>
        <p:spPr>
          <a:xfrm>
            <a:off x="6489611" y="1380934"/>
            <a:ext cx="2287515" cy="2119647"/>
          </a:xfrm>
          <a:prstGeom prst="wedgeRectCallout">
            <a:avLst>
              <a:gd name="adj1" fmla="val -6157"/>
              <a:gd name="adj2" fmla="val 6115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1" name="Rectangle 40"/>
          <p:cNvSpPr/>
          <p:nvPr/>
        </p:nvSpPr>
        <p:spPr>
          <a:xfrm>
            <a:off x="6618613" y="1395199"/>
            <a:ext cx="2029509" cy="203131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lvl="0" algn="ctr" fontAlgn="base"/>
            <a:r>
              <a:rPr lang="en-NZ" sz="2200" b="1" dirty="0">
                <a:solidFill>
                  <a:schemeClr val="bg1"/>
                </a:solidFill>
              </a:rPr>
              <a:t>International visitor arrivals </a:t>
            </a:r>
            <a:r>
              <a:rPr lang="en-NZ" sz="5500" b="1" dirty="0">
                <a:solidFill>
                  <a:schemeClr val="bg1"/>
                </a:solidFill>
              </a:rPr>
              <a:t>3.71m</a:t>
            </a:r>
            <a:r>
              <a:rPr lang="en-NZ" sz="2400" b="1" dirty="0">
                <a:solidFill>
                  <a:schemeClr val="bg1"/>
                </a:solidFill>
              </a:rPr>
              <a:t/>
            </a:r>
            <a:br>
              <a:rPr lang="en-NZ" sz="2400" b="1" dirty="0">
                <a:solidFill>
                  <a:schemeClr val="bg1"/>
                </a:solidFill>
              </a:rPr>
            </a:br>
            <a:r>
              <a:rPr lang="en-NZ" b="1" dirty="0">
                <a:solidFill>
                  <a:schemeClr val="bg1"/>
                </a:solidFill>
              </a:rPr>
              <a:t>for New Zealand</a:t>
            </a:r>
            <a:br>
              <a:rPr lang="en-NZ" b="1" dirty="0">
                <a:solidFill>
                  <a:schemeClr val="bg1"/>
                </a:solidFill>
              </a:rPr>
            </a:br>
            <a:endParaRPr lang="en-NZ" sz="900" b="1" dirty="0">
              <a:solidFill>
                <a:schemeClr val="bg1"/>
              </a:solidFill>
            </a:endParaRPr>
          </a:p>
        </p:txBody>
      </p:sp>
      <p:sp>
        <p:nvSpPr>
          <p:cNvPr id="43" name="Speech Bubble: Rectangle 42"/>
          <p:cNvSpPr/>
          <p:nvPr/>
        </p:nvSpPr>
        <p:spPr>
          <a:xfrm>
            <a:off x="6489611" y="3816670"/>
            <a:ext cx="2287515" cy="2307039"/>
          </a:xfrm>
          <a:prstGeom prst="wedgeRectCallout">
            <a:avLst>
              <a:gd name="adj1" fmla="val 7020"/>
              <a:gd name="adj2" fmla="val -60268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Rectangle 43"/>
          <p:cNvSpPr/>
          <p:nvPr/>
        </p:nvSpPr>
        <p:spPr>
          <a:xfrm>
            <a:off x="6560478" y="3938884"/>
            <a:ext cx="2154046" cy="192359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lvl="0" algn="ctr" fontAlgn="base"/>
            <a:r>
              <a:rPr lang="en-NZ" sz="5000" b="1" dirty="0">
                <a:solidFill>
                  <a:schemeClr val="bg1"/>
                </a:solidFill>
              </a:rPr>
              <a:t>4.0% </a:t>
            </a:r>
            <a:r>
              <a:rPr lang="en-NZ" sz="2000" b="1" dirty="0">
                <a:solidFill>
                  <a:schemeClr val="bg1"/>
                </a:solidFill>
              </a:rPr>
              <a:t>increase in domestic guest nights</a:t>
            </a:r>
            <a:r>
              <a:rPr lang="en-NZ" b="1" dirty="0">
                <a:solidFill>
                  <a:schemeClr val="bg1"/>
                </a:solidFill>
              </a:rPr>
              <a:t/>
            </a:r>
            <a:br>
              <a:rPr lang="en-NZ" b="1" dirty="0">
                <a:solidFill>
                  <a:schemeClr val="bg1"/>
                </a:solidFill>
              </a:rPr>
            </a:br>
            <a:endParaRPr lang="en-NZ" sz="9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300" y="5754757"/>
            <a:ext cx="25123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Regional Tourism Estimates (Y/E Dec 2017)</a:t>
            </a:r>
            <a:endParaRPr lang="en-NZ" sz="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1161" y="3816670"/>
            <a:ext cx="2734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Commercial Accommodation Monitor (Y/E Dec 2017)</a:t>
            </a:r>
            <a:endParaRPr lang="en-NZ" sz="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1161" y="5815401"/>
            <a:ext cx="2762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QRIOUS (Y/E Sept 2017)</a:t>
            </a:r>
            <a:endParaRPr lang="en-NZ" sz="8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89611" y="5683959"/>
            <a:ext cx="2287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Commercial Accommodation Monitor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(Y/E Nov 2017)</a:t>
            </a:r>
            <a:endParaRPr lang="en-NZ" sz="8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0300" y="3954265"/>
            <a:ext cx="2515291" cy="193898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lvl="0" algn="ctr" fontAlgn="base"/>
            <a:r>
              <a:rPr lang="en-NZ" b="1" dirty="0">
                <a:solidFill>
                  <a:schemeClr val="bg1"/>
                </a:solidFill>
              </a:rPr>
              <a:t>Domestic visitors</a:t>
            </a:r>
          </a:p>
          <a:p>
            <a:pPr lvl="0" algn="ctr" fontAlgn="base"/>
            <a:r>
              <a:rPr lang="en-NZ" sz="3200" b="1" dirty="0">
                <a:solidFill>
                  <a:schemeClr val="bg1"/>
                </a:solidFill>
              </a:rPr>
              <a:t>$</a:t>
            </a:r>
            <a:r>
              <a:rPr lang="en-NZ" sz="4200" b="1" dirty="0">
                <a:solidFill>
                  <a:schemeClr val="bg1"/>
                </a:solidFill>
              </a:rPr>
              <a:t>1.13</a:t>
            </a:r>
            <a:r>
              <a:rPr lang="en-NZ" sz="3600" b="1" dirty="0">
                <a:solidFill>
                  <a:schemeClr val="bg1"/>
                </a:solidFill>
              </a:rPr>
              <a:t>b</a:t>
            </a:r>
            <a:endParaRPr lang="en-NZ" sz="4200" b="1" dirty="0">
              <a:solidFill>
                <a:schemeClr val="bg1"/>
              </a:solidFill>
            </a:endParaRPr>
          </a:p>
          <a:p>
            <a:pPr lvl="0" algn="ctr" fontAlgn="base"/>
            <a:r>
              <a:rPr lang="en-NZ" b="1" dirty="0">
                <a:solidFill>
                  <a:schemeClr val="bg1"/>
                </a:solidFill>
              </a:rPr>
              <a:t>International visitors</a:t>
            </a:r>
          </a:p>
          <a:p>
            <a:pPr lvl="0" algn="ctr" fontAlgn="base"/>
            <a:r>
              <a:rPr lang="en-NZ" sz="3200" b="1" dirty="0">
                <a:solidFill>
                  <a:schemeClr val="bg1"/>
                </a:solidFill>
              </a:rPr>
              <a:t>$</a:t>
            </a:r>
            <a:r>
              <a:rPr lang="en-NZ" sz="4200" b="1" dirty="0">
                <a:solidFill>
                  <a:schemeClr val="bg1"/>
                </a:solidFill>
              </a:rPr>
              <a:t>345</a:t>
            </a:r>
            <a:r>
              <a:rPr lang="en-NZ" sz="4000" b="1" dirty="0">
                <a:solidFill>
                  <a:schemeClr val="bg1"/>
                </a:solidFill>
              </a:rPr>
              <a:t>m</a:t>
            </a:r>
            <a:endParaRPr lang="en-NZ" sz="4200" b="1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43552" y="3816670"/>
            <a:ext cx="21058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dollar sign icon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9373" y="1497736"/>
            <a:ext cx="713824" cy="71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 flipV="1">
            <a:off x="3722255" y="4205307"/>
            <a:ext cx="2151443" cy="118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1722" b="34500"/>
          <a:stretch/>
        </p:blipFill>
        <p:spPr>
          <a:xfrm>
            <a:off x="8087187" y="220104"/>
            <a:ext cx="1068467" cy="96647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02" y="16341"/>
            <a:ext cx="8347318" cy="115644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560478" y="3225337"/>
            <a:ext cx="21540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International Visitor Arrivals (Y/E Nov 2017)</a:t>
            </a:r>
            <a:endParaRPr lang="en-NZ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323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501"/>
            <a:ext cx="9144793" cy="6864691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wgHBgkIBwgKCgkLDRYPDQwMDRsUFRAWIB0iIiAdHx8kKDQsJCYxJx8fLT0tMTU3Ojo6Iys/RD84QzQ5OjcBCgoKDQwNGg8PGjclHyU3Nzc3Nzc3Nzc3Nzc3Nzc3Nzc3Nzc3Nzc3Nzc3Nzc3Nzc3Nzc3Nzc3Nzc3Nzc3Nzc3N//AABEIAHwAuQMBIgACEQEDEQH/xAAcAAABBQEBAQAAAAAAAAAAAAAEAQIDBQYHAAj/xABDEAACAQMCBAMFBQUECQUAAAABAgMABBESIQUxQVEGE2EiMnGBkRRCUqGxFVNigsEHktHhFhczQ1Ry0vDxI0RVg5P/xAAZAQADAQEBAAAAAAAAAAAAAAAAAQIDBAX/xAAjEQACAgICAgIDAQAAAAAAAAAAAQIREiEDMRNRFGEEQXEi/9oADAMBAAIRAxEAPwDjDtUeacxplAC16vV6gBaco3pUiY7sMD160RGqBts7d+tIZCmSdODtyqRVHXapgOeke1UkaBF1OwBPSgBqRZHtDHbNTiMAjG2eppA5Y7HHxpZMRoXkfbt3pAIXC5yAEHN2od7xnbTAh32BO5PwFQTStK2pz7I5A8hXUv7OfB62tn+1uLQNHdPvbo43jX8WOhP5CtIQydEylirKjwl4Ll82O/41AVjHtRwNzY927D0+tdU4ZcpAhAYDoBQg8tPfj1g/eY0TCiMDLHH7v4RtXox44wjSONzlKVl9az6wCwp9xOgjO1VEN86L/sz6E0k101xERgq3fpWfjdlZ6A+JXPmvoXkOVV13wfhnEoWivrVLhiMB+TL8GG4qXQxk586IEBhUOGxXQ4qsTFTd5HM/EvgK74a3mcMMt3CfeTSAyfn7Q58ht+dZC4tZoH8uaJ43xnS40n867s/trqZi7fkKBvOH219D5N7Ck0fQOOXwPSueX4ie0zaP5LWmjh+PSmlDvit7xzwK6apuEMXXGfIc+18j1+BrEzRPE5R1KspwQdiDXHyccuN1I6YTjNWgRqbvU7Ln403y27isygakpM1LbxGVjnIUczTASONn90elTxxKhwT7VTDGnSMLp7UqqEOVI1/DepsDw0q4ypz0NK2HlDYxTyvcn40uMbD5+vwoKEHbbA70sgXYMcUpGlRnmeQFFwWgTDTEmQ8lXmKLAH8lYgZJs6F5DqT2p/B+D8U8S8QFtwy1eZ+v4Ih3ZuQo4WCNPbycRVkgfJVVBI0ggEgdTXfPBfCYOFcBijsTm1mPnQlofLk0tuNY7+tVCNkt0ZLwj4A4f4bVLziWm+4oNw2MxQ/8oPM+p+WK00hE7bZJ7Yq7mCH3oxQD+WkmoJy7V2cdLo55W+yma3QudeV355oqO+FtGIogD8RUV0/mv7II+ApEtsrmVmHYDnXTprZz7vRI8jze0SqJ3JoaVXZjiZGHQL1otLD2Ax1fzGpRZqwGGXbpSyih4yfZX6UtyCG1NjkRtTjK0gwMA9BirocNhdAz7YGNqSG2htXLqQ3xFHkiHjZQPDKnvgr6YpoBzgDJq+vB5sekKPTvQMNpKZPZU1ceS1sl8dPRXmNy2yknsK5749sraXiIZHRJdGJMIdW/3j3GAdxXXZuErcWklvMMJIuGKbN9apOJ8BFzC5lkZ402QTZJbAOSTzAOfn2rn5p+RYo244YOzgTroPf55pmutJ4s4TFZXbNbRiOFmKqurLADbf8AP/Ks95fqPpXA006Z1rYNHEBuwqcDAwvLtUQc9TUqbjNIB+nY4xvTowASSM9j61HnSudhUiDO6/WkMkVmGTkEnv0pzYG5Ylq8oyQEQmpkjCTKpjaW4Y+xEvT40hjVIhUOU1yvvEnUnvU8QmLmGDVLeSNiRlGdHoPhXSfCHgOCK2i4zdTJf3MqasRgFLZu2Op6b9as14ZCOMC6KrE4iwSFC7Edu/57UrAz/wDZTwyz4jc3Vnx20hmmhxLC7Z8wEHcZ7DbbJ6dt+yySYXp8q5WbmTw94iHEre3LJdDQcnAfYZ+Bz69uldSZFPqOlb8TTRlLsr7i5oGRgd81bTwx6SdNVckWSQBtXXBowkmDqI2bA1Z9KPhhYDJU4xzaoIkEbam6elSPe4yFU1cnb0StdiStGDpYajTFPQLgUO7621Yw3evAv0NVjSJy2Hwsw2Ooj41MitJksoFDWgf7zD60Z5kYADSD5VjLRpHYkcQT3uVK9ykfu7fCvExNyLNXvZ6RD4ml/SqBZ71nHOgGlk1bKTVrLgf7tKgLknGkEegrSMkv0RJfZkPF3BpOJ8FuEhCiVQZUAUe0VBOn51xj7RF3b6GvpP2iR7GBWV/0Jtv3cf8AdrHmjm7NeKSiqbODjcVJCcHHeokNPU71ymwUCunAGcU+NtLajuMcqHRjk43NWFhAbi5ijO4zqb4Ckxljw6xeUqEHtyDOfwjvVstjFwtY1SPJm3aVz7Ugzg49PSrXhlqrNDbqMPO6r8icCtT4i4Za3ME0rNZXVpZyIqRIdDAY2IIOOo9dvSspdFUZrw/xe44NdDRO5hkO6ZYDHTPr60FxziHEIr+SSKeeW3um1sztkZGcAGoZeGETCfySEjc5YPkMOXP0z0q4dre64JBYoQZgwYknGQOvx61MVa2RTK+LidzfWf2SVvNEeZMDJIwudvln6VrvCXjyOSJLPigARAFWZfu9gw/rWL/Z91wm7S9tQfsyyqEOckbfe6kVHmSQnTGFwTuMDBzVKWDJa9nbY7u3vYRNDKGjbkR1pPJQ76vpXN/C3iUWoFjfQiKPUcMm2OXMcv8AsVruH8Zsr9/Ktp1MozmM5B27Z513QkpLTMXot5I0Ue9mhZIkyMHc0/mp1Ngj7tQzyRwQySyNpRFJLHpW0VW7Ik/ox8fi14eKTQXluotkkYBxnUFBIH9K1fDrm3u4Yjq0ysmooM7fXmK58THDC5KiVmyW2Pt7550alzKbYPZPJDOn3dyB3weo25VzLmd7NvGq0dAATkox6lqKjiXSCQPpVdaM/kReYWLaBqZlAJOKNiCtzkIrodGS72TEquwFNyDTSqcixNKqoORPzqLLPeUGpwjC9KXIHWkJH4qVjoTCcsZr3/017X2JpNR7mgKPk9KeDUaGnZrmNieHIYEc60fhmASTvIdgNviazKMQRitLwq6ighOMgnAHz5/pUsqJruHJFPdp9oXVD7RYb8gCenrijTHJbgRRjzlkcNPk5Lds+u+c/wCNUfCPENhYtNLdRvIFUKioMkthj8vdxn+KtXwy+4bPxC24dJIgvLoJKgQHASQZXPLDYxkeo71DVlUVt3Cyr5duspAZy5ccjn3SM9MGq+0mNpOXT3kBwCO4II/Sujt4XZmZ1kQyttlmbf8AKqyXwmt1cT2yyrFKM5kKkjYL8M+8O3Kk+tBizGXV3LPGyTlDnfPXPwqKKB5FZ445GhZc6jvgHoa2P+gzXMVvcG6EDBSGiniJ1Z74O1H2nhteERB1uYnlchJCu22++Ccf+alJ1TFic2N3EJDCRplQ7MDs30+VSmQvLbvanMjYETodOOmD251uL/wbYXnFrjiS36M0xBZIgcZwASMdTjNDQ+BI4GWSCRHQPrw7EYPfBHerSZDgXfhr7YtgIOJRMJIjpEhYNrX1wTuOvyoTxtcRrw+G0Bw1xIM4P3V3/XFMHCLxkMclzBrJ9/zCB+lU/FPC3iG4Y3nDIY7yMHy9Jm0lMDJPLeuty/zSMUqlsrkYMpB6DY0Rwu7micNDJoBfQxxkZxttQlz4e8V2uGubC3gDbqzTZz9BQlvYeIo3wFtVzswWQnUPpWNGjmjp0PEk8sm5MY0gAkDcn4fKpE4pZs2BKoPqCKw9pZ8TLeZMIUJzrHmk5226UalrcDeRVB076WJ3+Yro43qmYTmrtGwF9AxwJoz/ADCle9gUe1NGP5hWP+zy8gT9Ka1vN3P0rXFGPmRrP2laf8RH9a8OI2p/9wnzNZAwzLyJ+lMZZVG8uM98U8UL5CNj+0rUsFE6ZPrS/bYP38f98Vi/Ll0/7VsHlim+XN+9ejBew+Qjh2o9KlwVAzvntSTLg7URBGVj9oZVvaA/L+lcJ6BCcuQqgkHsKs7MXEjKkcJVeRYnAqNDjtREUpG3mY+BNKhpmt4THEOEtZrZwXdw0ciSadSv7YIznBzgY6DlVlwEWsPH4Lm7sr9ZV8sRyPh91GnOQB0A5dKpfDXiebg77WsVyh5l2IYeoPL8q20HjCyv8Z1256rkH9N6hp+jSLXs2T3inncAHtmhHmm/3V0h9CuarbS7t5jqt50b4PuPlzo2KUk7HPxIqVH2PIepuJfelA9c4/Si7eyuCwYXUeRyBlNRK/4kBHfFFWyxSNgkq33cCtVFGbkyztUmiYCWCBm769f61ZCYHZ9AJGdzVZJLqVAWOF67H9aQsmvoPWtKM22S3syYbThueSurArPXv2iU6YnJHTpVy6xk52PTODtQ8mmFtmwO+2PnTohmcuLTiWcsJTk4z5mc1G0NxbkeepTP4utWt/faHCyRwgHcMTt+VD28dreTaru6SGPbHlnNKiGiAEaQcr9RSaweoJ9MH9K0tvxDgPDIisBVmA7hmY9udVt3xrhzxmS44fJHq93ymAJ/7+Bq1ZDh9leICdwcHttSPbsR/UHBph4naSSaIGuv54xkfIGrCK1MqhlvYBn7r6kb6NV7RGCKxrYsN9QoaWwVuYJPxrRLwK/lOVVSvctjP6/rTZPD18qljFEfTzOf5UsgfCn+jLPwxumfSmfs6f8AEPqa1Q4UyZL2sx230nUPyFN+zR/8Def/AINTzJ+PE+Z5wNGcYINSxIY1Ck5PpTCrPscYPOpzjUSvI9zXMegeG/OnpjPam5AGMU4EUAEK+KmSZlOVJB7g0IDmng0wNNYzs9tHIWyxzuKs7e7nX3ZpAPRzWOguZoD/AOnIQO3Sj4ONSoR5qqw6kc6aSEzZw8Suk925mH85oiTxZdcOjMtxcw6B+9G/5YzWWj4xYyjRJK8ee6kH6ih+IWfCuIqAty7OPdy2cfWtEkRbNYP7YLWJFVrCWfu6HSPlq3qxsP7RbTi8bi1XyWX3lc4Yf0rl0nhkasK8gHqtWXh/gEtpdvMtxKg0adgBmiMZX0DkqN+3GVnwJLyRWz7rOVz8s0xplYFmdTvsQN6qXsw8ek3UhyOTMTVcon4axMySSAscNHIMH4rtXRSRiXvnI0wzJsPvf5f0p3mQ6lzIQTthVGKz68TgmcxnzFbPuyIV/PFGwyRHfWOWxJpaCg+7t5HOpLxlUbhDgfpVfInEkQ4kWVM8geXwosNqXEchyN8cwaa2x1CFC38L4p0BUT3F2ML5Ew35j/I0xeI3kC+zLcae25H0q6ScTKysmGztgg7d6Y6L1IQcuVAiuXxPxe0OUu7pM/dUkZ+lFp/aTxeABJOJXA6DUob9aWS2XSVfGk/wjeh5eE27FcKMDpiikNWE/wCsbiGrUOIEP38pR+gr3+s7i/8A8qfy/wCmqxuCxLnB3P8ADUf7FXuf7tLFDyMIAe9O3J51Fk0oGedcR0jyzLscU+OTeoScqSe1NQZxQAcGGdjtXhJnkaggOV3qcKAOVADhIe+aeJKh5jPavA0wCA+1PWTHKhs08GmJlvZ8YuLf2S5dOzb1fWXFo5wBybrvWJ1GpY3ZSCGINaxm0Q4nQfOGnONqHuJAy6SNvWs1w+/uFkCF9SnvVw7llya2UrMnGhWVDtTkthjMczp/y8qhQkkA02SZkwVAG9ABTJfxL7KpOo5YbS3+FDtxSSHK3UckWn8S5NDrxG5Y41gbfhB/WoTZieYtNPMx541AD8hSYy44dxOBtUhibOMakGrI9RVgnErUkEMEyN9QK5+RxVCFjhh2hjYqObDOcVIb2VYRjTjoMbCqQmX32kNgjBXuCCKcsi812+BzVPaXLyjLKgPLIFFoc6qKEFyNnfA+m5+FM1H92/5/4ULgOTkYI2BBIpfL/jf+9QM//9k="/>
          <p:cNvSpPr>
            <a:spLocks noChangeAspect="1" noChangeArrowheads="1"/>
          </p:cNvSpPr>
          <p:nvPr/>
        </p:nvSpPr>
        <p:spPr bwMode="auto">
          <a:xfrm>
            <a:off x="5618805" y="5940571"/>
            <a:ext cx="17621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" name="AutoShape 4" descr="data:image/jpeg;base64,/9j/4AAQSkZJRgABAQAAAQABAAD/2wCEAAkGBwgHBgkIBwgKCgkLDRYPDQwMDRsUFRAWIB0iIiAdHx8kKDQsJCYxJx8fLT0tMTU3Ojo6Iys/RD84QzQ5OjcBCgoKDQwNGg8PGjclHyU3Nzc3Nzc3Nzc3Nzc3Nzc3Nzc3Nzc3Nzc3Nzc3Nzc3Nzc3Nzc3Nzc3Nzc3Nzc3Nzc3N//AABEIAHwAuQMBIgACEQEDEQH/xAAcAAABBQEBAQAAAAAAAAAAAAAEAQIDBQYHAAj/xABDEAACAQMCBAMFBQUECQUAAAABAgMABBESIQUxQVEGE2EiMnGBkRRCUqGxFVNigsEHktHhFhczQ1Ry0vDxI0RVg5P/xAAZAQADAQEBAAAAAAAAAAAAAAAAAQIDBAX/xAAjEQACAgICAgIDAQAAAAAAAAAAAQIREiEDMRNRFGEEQXEi/9oADAMBAAIRAxEAPwDjDtUeacxplAC16vV6gBaco3pUiY7sMD160RGqBts7d+tIZCmSdODtyqRVHXapgOeke1UkaBF1OwBPSgBqRZHtDHbNTiMAjG2eppA5Y7HHxpZMRoXkfbt3pAIXC5yAEHN2od7xnbTAh32BO5PwFQTStK2pz7I5A8hXUv7OfB62tn+1uLQNHdPvbo43jX8WOhP5CtIQydEylirKjwl4Ll82O/41AVjHtRwNzY927D0+tdU4ZcpAhAYDoBQg8tPfj1g/eY0TCiMDLHH7v4RtXox44wjSONzlKVl9az6wCwp9xOgjO1VEN86L/sz6E0k101xERgq3fpWfjdlZ6A+JXPmvoXkOVV13wfhnEoWivrVLhiMB+TL8GG4qXQxk586IEBhUOGxXQ4qsTFTd5HM/EvgK74a3mcMMt3CfeTSAyfn7Q58ht+dZC4tZoH8uaJ43xnS40n867s/trqZi7fkKBvOH219D5N7Ck0fQOOXwPSueX4ie0zaP5LWmjh+PSmlDvit7xzwK6apuEMXXGfIc+18j1+BrEzRPE5R1KspwQdiDXHyccuN1I6YTjNWgRqbvU7Ln403y27isygakpM1LbxGVjnIUczTASONn90elTxxKhwT7VTDGnSMLp7UqqEOVI1/DepsDw0q4ypz0NK2HlDYxTyvcn40uMbD5+vwoKEHbbA70sgXYMcUpGlRnmeQFFwWgTDTEmQ8lXmKLAH8lYgZJs6F5DqT2p/B+D8U8S8QFtwy1eZ+v4Ih3ZuQo4WCNPbycRVkgfJVVBI0ggEgdTXfPBfCYOFcBijsTm1mPnQlofLk0tuNY7+tVCNkt0ZLwj4A4f4bVLziWm+4oNw2MxQ/8oPM+p+WK00hE7bZJ7Yq7mCH3oxQD+WkmoJy7V2cdLo55W+yma3QudeV355oqO+FtGIogD8RUV0/mv7II+ApEtsrmVmHYDnXTprZz7vRI8jze0SqJ3JoaVXZjiZGHQL1otLD2Ax1fzGpRZqwGGXbpSyih4yfZX6UtyCG1NjkRtTjK0gwMA9BirocNhdAz7YGNqSG2htXLqQ3xFHkiHjZQPDKnvgr6YpoBzgDJq+vB5sekKPTvQMNpKZPZU1ceS1sl8dPRXmNy2yknsK5749sraXiIZHRJdGJMIdW/3j3GAdxXXZuErcWklvMMJIuGKbN9apOJ8BFzC5lkZ402QTZJbAOSTzAOfn2rn5p+RYo244YOzgTroPf55pmutJ4s4TFZXbNbRiOFmKqurLADbf8AP/Ks95fqPpXA006Z1rYNHEBuwqcDAwvLtUQc9TUqbjNIB+nY4xvTowASSM9j61HnSudhUiDO6/WkMkVmGTkEnv0pzYG5Ylq8oyQEQmpkjCTKpjaW4Y+xEvT40hjVIhUOU1yvvEnUnvU8QmLmGDVLeSNiRlGdHoPhXSfCHgOCK2i4zdTJf3MqasRgFLZu2Op6b9as14ZCOMC6KrE4iwSFC7Edu/57UrAz/wDZTwyz4jc3Vnx20hmmhxLC7Z8wEHcZ7DbbJ6dt+yySYXp8q5WbmTw94iHEre3LJdDQcnAfYZ+Bz69uldSZFPqOlb8TTRlLsr7i5oGRgd81bTwx6SdNVckWSQBtXXBowkmDqI2bA1Z9KPhhYDJU4xzaoIkEbam6elSPe4yFU1cnb0StdiStGDpYajTFPQLgUO7621Yw3evAv0NVjSJy2Hwsw2Ooj41MitJksoFDWgf7zD60Z5kYADSD5VjLRpHYkcQT3uVK9ykfu7fCvExNyLNXvZ6RD4ml/SqBZ71nHOgGlk1bKTVrLgf7tKgLknGkEegrSMkv0RJfZkPF3BpOJ8FuEhCiVQZUAUe0VBOn51xj7RF3b6GvpP2iR7GBWV/0Jtv3cf8AdrHmjm7NeKSiqbODjcVJCcHHeokNPU71ymwUCunAGcU+NtLajuMcqHRjk43NWFhAbi5ijO4zqb4Ckxljw6xeUqEHtyDOfwjvVstjFwtY1SPJm3aVz7Ugzg49PSrXhlqrNDbqMPO6r8icCtT4i4Za3ME0rNZXVpZyIqRIdDAY2IIOOo9dvSspdFUZrw/xe44NdDRO5hkO6ZYDHTPr60FxziHEIr+SSKeeW3um1sztkZGcAGoZeGETCfySEjc5YPkMOXP0z0q4dre64JBYoQZgwYknGQOvx61MVa2RTK+LidzfWf2SVvNEeZMDJIwudvln6VrvCXjyOSJLPigARAFWZfu9gw/rWL/Z91wm7S9tQfsyyqEOckbfe6kVHmSQnTGFwTuMDBzVKWDJa9nbY7u3vYRNDKGjbkR1pPJQ76vpXN/C3iUWoFjfQiKPUcMm2OXMcv8AsVruH8Zsr9/Ktp1MozmM5B27Z513QkpLTMXot5I0Ue9mhZIkyMHc0/mp1Ngj7tQzyRwQySyNpRFJLHpW0VW7Ik/ox8fi14eKTQXluotkkYBxnUFBIH9K1fDrm3u4Yjq0ysmooM7fXmK58THDC5KiVmyW2Pt7550alzKbYPZPJDOn3dyB3weo25VzLmd7NvGq0dAATkox6lqKjiXSCQPpVdaM/kReYWLaBqZlAJOKNiCtzkIrodGS72TEquwFNyDTSqcixNKqoORPzqLLPeUGpwjC9KXIHWkJH4qVjoTCcsZr3/017X2JpNR7mgKPk9KeDUaGnZrmNieHIYEc60fhmASTvIdgNviazKMQRitLwq6ighOMgnAHz5/pUsqJruHJFPdp9oXVD7RYb8gCenrijTHJbgRRjzlkcNPk5Lds+u+c/wCNUfCPENhYtNLdRvIFUKioMkthj8vdxn+KtXwy+4bPxC24dJIgvLoJKgQHASQZXPLDYxkeo71DVlUVt3Cyr5duspAZy5ccjn3SM9MGq+0mNpOXT3kBwCO4II/Sujt4XZmZ1kQyttlmbf8AKqyXwmt1cT2yyrFKM5kKkjYL8M+8O3Kk+tBizGXV3LPGyTlDnfPXPwqKKB5FZ445GhZc6jvgHoa2P+gzXMVvcG6EDBSGiniJ1Z74O1H2nhteERB1uYnlchJCu22++Ccf+alJ1TFic2N3EJDCRplQ7MDs30+VSmQvLbvanMjYETodOOmD251uL/wbYXnFrjiS36M0xBZIgcZwASMdTjNDQ+BI4GWSCRHQPrw7EYPfBHerSZDgXfhr7YtgIOJRMJIjpEhYNrX1wTuOvyoTxtcRrw+G0Bw1xIM4P3V3/XFMHCLxkMclzBrJ9/zCB+lU/FPC3iG4Y3nDIY7yMHy9Jm0lMDJPLeuty/zSMUqlsrkYMpB6DY0Rwu7micNDJoBfQxxkZxttQlz4e8V2uGubC3gDbqzTZz9BQlvYeIo3wFtVzswWQnUPpWNGjmjp0PEk8sm5MY0gAkDcn4fKpE4pZs2BKoPqCKw9pZ8TLeZMIUJzrHmk5226UalrcDeRVB076WJ3+Yro43qmYTmrtGwF9AxwJoz/ADCle9gUe1NGP5hWP+zy8gT9Ka1vN3P0rXFGPmRrP2laf8RH9a8OI2p/9wnzNZAwzLyJ+lMZZVG8uM98U8UL5CNj+0rUsFE6ZPrS/bYP38f98Vi/Ll0/7VsHlim+XN+9ejBew+Qjh2o9KlwVAzvntSTLg7URBGVj9oZVvaA/L+lcJ6BCcuQqgkHsKs7MXEjKkcJVeRYnAqNDjtREUpG3mY+BNKhpmt4THEOEtZrZwXdw0ciSadSv7YIznBzgY6DlVlwEWsPH4Lm7sr9ZV8sRyPh91GnOQB0A5dKpfDXiebg77WsVyh5l2IYeoPL8q20HjCyv8Z1256rkH9N6hp+jSLXs2T3inncAHtmhHmm/3V0h9CuarbS7t5jqt50b4PuPlzo2KUk7HPxIqVH2PIepuJfelA9c4/Si7eyuCwYXUeRyBlNRK/4kBHfFFWyxSNgkq33cCtVFGbkyztUmiYCWCBm769f61ZCYHZ9AJGdzVZJLqVAWOF67H9aQsmvoPWtKM22S3syYbThueSurArPXv2iU6YnJHTpVy6xk52PTODtQ8mmFtmwO+2PnTohmcuLTiWcsJTk4z5mc1G0NxbkeepTP4utWt/faHCyRwgHcMTt+VD28dreTaru6SGPbHlnNKiGiAEaQcr9RSaweoJ9MH9K0tvxDgPDIisBVmA7hmY9udVt3xrhzxmS44fJHq93ymAJ/7+Bq1ZDh9leICdwcHttSPbsR/UHBph4naSSaIGuv54xkfIGrCK1MqhlvYBn7r6kb6NV7RGCKxrYsN9QoaWwVuYJPxrRLwK/lOVVSvctjP6/rTZPD18qljFEfTzOf5UsgfCn+jLPwxumfSmfs6f8AEPqa1Q4UyZL2sx230nUPyFN+zR/8Def/AINTzJ+PE+Z5wNGcYINSxIY1Ck5PpTCrPscYPOpzjUSvI9zXMegeG/OnpjPam5AGMU4EUAEK+KmSZlOVJB7g0IDmng0wNNYzs9tHIWyxzuKs7e7nX3ZpAPRzWOguZoD/AOnIQO3Sj4ONSoR5qqw6kc6aSEzZw8Suk925mH85oiTxZdcOjMtxcw6B+9G/5YzWWj4xYyjRJK8ee6kH6ih+IWfCuIqAty7OPdy2cfWtEkRbNYP7YLWJFVrCWfu6HSPlq3qxsP7RbTi8bi1XyWX3lc4Yf0rl0nhkasK8gHqtWXh/gEtpdvMtxKg0adgBmiMZX0DkqN+3GVnwJLyRWz7rOVz8s0xplYFmdTvsQN6qXsw8ek3UhyOTMTVcon4axMySSAscNHIMH4rtXRSRiXvnI0wzJsPvf5f0p3mQ6lzIQTthVGKz68TgmcxnzFbPuyIV/PFGwyRHfWOWxJpaCg+7t5HOpLxlUbhDgfpVfInEkQ4kWVM8geXwosNqXEchyN8cwaa2x1CFC38L4p0BUT3F2ML5Ew35j/I0xeI3kC+zLcae25H0q6ScTKysmGztgg7d6Y6L1IQcuVAiuXxPxe0OUu7pM/dUkZ+lFp/aTxeABJOJXA6DUob9aWS2XSVfGk/wjeh5eE27FcKMDpiikNWE/wCsbiGrUOIEP38pR+gr3+s7i/8A8qfy/wCmqxuCxLnB3P8ADUf7FXuf7tLFDyMIAe9O3J51Fk0oGedcR0jyzLscU+OTeoScqSe1NQZxQAcGGdjtXhJnkaggOV3qcKAOVADhIe+aeJKh5jPavA0wCA+1PWTHKhs08GmJlvZ8YuLf2S5dOzb1fWXFo5wBybrvWJ1GpY3ZSCGINaxm0Q4nQfOGnONqHuJAy6SNvWs1w+/uFkCF9SnvVw7llya2UrMnGhWVDtTkthjMczp/y8qhQkkA02SZkwVAG9ABTJfxL7KpOo5YbS3+FDtxSSHK3UckWn8S5NDrxG5Y41gbfhB/WoTZieYtNPMx541AD8hSYy44dxOBtUhibOMakGrI9RVgnErUkEMEyN9QK5+RxVCFjhh2hjYqObDOcVIb2VYRjTjoMbCqQmX32kNgjBXuCCKcsi812+BzVPaXLyjLKgPLIFFoc6qKEFyNnfA+m5+FM1H92/5/4ULgOTkYI2BBIpfL/jf+9QM//9k="/>
          <p:cNvSpPr>
            <a:spLocks noChangeAspect="1" noChangeArrowheads="1"/>
          </p:cNvSpPr>
          <p:nvPr/>
        </p:nvSpPr>
        <p:spPr bwMode="auto">
          <a:xfrm>
            <a:off x="63500" y="-136525"/>
            <a:ext cx="17621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2" name="Rectangle 11"/>
          <p:cNvSpPr/>
          <p:nvPr/>
        </p:nvSpPr>
        <p:spPr>
          <a:xfrm>
            <a:off x="1853" y="-4840"/>
            <a:ext cx="9145588" cy="996189"/>
          </a:xfrm>
          <a:prstGeom prst="rect">
            <a:avLst/>
          </a:prstGeom>
          <a:solidFill>
            <a:srgbClr val="58A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1722" b="34500"/>
          <a:stretch/>
        </p:blipFill>
        <p:spPr>
          <a:xfrm>
            <a:off x="8077848" y="190780"/>
            <a:ext cx="1068467" cy="9664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2847"/>
            <a:ext cx="6800850" cy="108746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69311" y="1085064"/>
            <a:ext cx="4535775" cy="646323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lvl="0" fontAlgn="base"/>
            <a:r>
              <a:rPr lang="en-NZ" sz="2000" b="1" dirty="0">
                <a:solidFill>
                  <a:srgbClr val="008080"/>
                </a:solidFill>
              </a:rPr>
              <a:t>Visitor nights</a:t>
            </a:r>
            <a:r>
              <a:rPr lang="en-NZ" b="1" dirty="0">
                <a:solidFill>
                  <a:srgbClr val="008080"/>
                </a:solidFill>
              </a:rPr>
              <a:t/>
            </a:r>
            <a:br>
              <a:rPr lang="en-NZ" b="1" dirty="0">
                <a:solidFill>
                  <a:srgbClr val="008080"/>
                </a:solidFill>
              </a:rPr>
            </a:br>
            <a:r>
              <a:rPr lang="en-NZ" sz="1600" b="1" dirty="0"/>
              <a:t>5% increase of total visitor guest nights vs national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56623" y="2671107"/>
            <a:ext cx="2501879" cy="58476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fontAlgn="base"/>
            <a:r>
              <a:rPr lang="en-NZ" b="1" dirty="0">
                <a:solidFill>
                  <a:srgbClr val="008080"/>
                </a:solidFill>
              </a:rPr>
              <a:t>Result: </a:t>
            </a:r>
            <a:r>
              <a:rPr lang="en-NZ" sz="2400" b="1" dirty="0"/>
              <a:t>10.6% </a:t>
            </a:r>
          </a:p>
          <a:p>
            <a:pPr fontAlgn="base"/>
            <a:r>
              <a:rPr lang="en-NZ" sz="800" dirty="0"/>
              <a:t>(Convention Activity Survey Y/E December 2017)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56623" y="1752918"/>
            <a:ext cx="2619111" cy="86176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fontAlgn="base"/>
            <a:r>
              <a:rPr lang="en-NZ" b="1" dirty="0">
                <a:solidFill>
                  <a:srgbClr val="008080"/>
                </a:solidFill>
              </a:rPr>
              <a:t>Result: </a:t>
            </a:r>
            <a:r>
              <a:rPr lang="en-NZ" sz="2400" b="1" dirty="0"/>
              <a:t>5% </a:t>
            </a:r>
            <a:r>
              <a:rPr lang="en-NZ" b="1" dirty="0"/>
              <a:t/>
            </a:r>
            <a:br>
              <a:rPr lang="en-NZ" b="1" dirty="0"/>
            </a:br>
            <a:r>
              <a:rPr lang="en-NZ" b="1" dirty="0"/>
              <a:t>Annual $1.478 billion</a:t>
            </a:r>
            <a:r>
              <a:rPr lang="en-NZ" b="1" dirty="0">
                <a:solidFill>
                  <a:srgbClr val="008080"/>
                </a:solidFill>
              </a:rPr>
              <a:t/>
            </a:r>
            <a:br>
              <a:rPr lang="en-NZ" b="1" dirty="0">
                <a:solidFill>
                  <a:srgbClr val="008080"/>
                </a:solidFill>
              </a:rPr>
            </a:br>
            <a:r>
              <a:rPr lang="en-NZ" sz="800" dirty="0"/>
              <a:t>(Monthly Regional Tourism Estimates MBIE, Y/E Dec 17)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30375" y="978066"/>
            <a:ext cx="2836668" cy="83098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lvl="0" fontAlgn="base"/>
            <a:r>
              <a:rPr lang="en-NZ" b="1" dirty="0">
                <a:solidFill>
                  <a:srgbClr val="008080"/>
                </a:solidFill>
              </a:rPr>
              <a:t>Result: </a:t>
            </a:r>
            <a:r>
              <a:rPr lang="en-NZ" sz="2400" b="1" dirty="0"/>
              <a:t>3.1% </a:t>
            </a:r>
            <a:r>
              <a:rPr lang="en-NZ" sz="1600" b="1" dirty="0"/>
              <a:t/>
            </a:r>
            <a:br>
              <a:rPr lang="en-NZ" sz="1600" b="1" dirty="0"/>
            </a:br>
            <a:r>
              <a:rPr lang="en-NZ" sz="1600" b="1" dirty="0"/>
              <a:t>NZ growth 2.4%; </a:t>
            </a:r>
            <a:endParaRPr lang="en-NZ" sz="2000" b="1" dirty="0"/>
          </a:p>
          <a:p>
            <a:pPr lvl="0" fontAlgn="base"/>
            <a:r>
              <a:rPr lang="en-NZ" sz="800" dirty="0"/>
              <a:t>(Commercial Accommodation Monitor Y/E Nov 2017)</a:t>
            </a:r>
            <a:endParaRPr lang="en-NZ" sz="900" dirty="0"/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1256992" y="1823290"/>
            <a:ext cx="7656180" cy="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165388" y="2659950"/>
            <a:ext cx="4822470" cy="646323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lvl="0" fontAlgn="base"/>
            <a:r>
              <a:rPr lang="en-NZ" sz="2000" b="1" dirty="0">
                <a:solidFill>
                  <a:srgbClr val="008080"/>
                </a:solidFill>
              </a:rPr>
              <a:t>Conventions &amp; business events</a:t>
            </a:r>
          </a:p>
          <a:p>
            <a:pPr lvl="0" fontAlgn="base"/>
            <a:r>
              <a:rPr lang="en-NZ" sz="1600" b="1" dirty="0"/>
              <a:t>Grow market share of business events from 9% to 10%</a:t>
            </a:r>
            <a:endParaRPr lang="en-NZ" sz="1000" b="1" dirty="0"/>
          </a:p>
        </p:txBody>
      </p: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1267801" y="2622208"/>
            <a:ext cx="7648363" cy="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165388" y="1893226"/>
            <a:ext cx="4365270" cy="646323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lvl="0" fontAlgn="base"/>
            <a:r>
              <a:rPr lang="en-NZ" sz="2000" b="1" dirty="0">
                <a:solidFill>
                  <a:srgbClr val="008080"/>
                </a:solidFill>
              </a:rPr>
              <a:t>Visitor spend</a:t>
            </a:r>
          </a:p>
          <a:p>
            <a:pPr lvl="0" fontAlgn="base"/>
            <a:r>
              <a:rPr lang="en-NZ" sz="1600" b="1" dirty="0"/>
              <a:t>5% increase in visitor spend across the region</a:t>
            </a:r>
          </a:p>
        </p:txBody>
      </p: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1256992" y="3337758"/>
            <a:ext cx="7648363" cy="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189073" y="4897373"/>
            <a:ext cx="4798785" cy="646323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lvl="0" fontAlgn="base"/>
            <a:r>
              <a:rPr lang="en-NZ" sz="2000" b="1" dirty="0">
                <a:solidFill>
                  <a:srgbClr val="008080"/>
                </a:solidFill>
              </a:rPr>
              <a:t>Industry investment</a:t>
            </a:r>
          </a:p>
          <a:p>
            <a:pPr lvl="0" fontAlgn="base"/>
            <a:r>
              <a:rPr lang="en-NZ" sz="1600" b="1" dirty="0"/>
              <a:t>$400,000 of industry contributions towards activities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95002" y="3402413"/>
            <a:ext cx="4345508" cy="646323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lvl="0" fontAlgn="base"/>
            <a:r>
              <a:rPr lang="en-NZ" sz="2000" b="1" dirty="0">
                <a:solidFill>
                  <a:srgbClr val="008080"/>
                </a:solidFill>
              </a:rPr>
              <a:t>Visitor awareness &amp; perceptions</a:t>
            </a:r>
          </a:p>
          <a:p>
            <a:pPr lvl="0" fontAlgn="base"/>
            <a:r>
              <a:rPr lang="en-NZ" sz="1600" b="1" dirty="0"/>
              <a:t>Improve by 3 points, including Waikato residents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518306" y="3369303"/>
            <a:ext cx="2641957" cy="75404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fontAlgn="base"/>
            <a:r>
              <a:rPr lang="en-NZ" b="1" dirty="0">
                <a:solidFill>
                  <a:srgbClr val="008080"/>
                </a:solidFill>
              </a:rPr>
              <a:t>Result: </a:t>
            </a:r>
            <a:r>
              <a:rPr lang="en-NZ" sz="2400" b="1" dirty="0"/>
              <a:t>TBC</a:t>
            </a:r>
            <a:endParaRPr lang="en-NZ" sz="2000" b="1" dirty="0"/>
          </a:p>
          <a:p>
            <a:pPr fontAlgn="base"/>
            <a:r>
              <a:rPr lang="en-NZ" sz="1100" b="1" dirty="0"/>
              <a:t>Research conducted in June 2018</a:t>
            </a:r>
            <a:r>
              <a:rPr lang="en-NZ" sz="800" dirty="0"/>
              <a:t/>
            </a:r>
            <a:br>
              <a:rPr lang="en-NZ" sz="800" dirty="0"/>
            </a:br>
            <a:r>
              <a:rPr lang="en-NZ" sz="800" dirty="0"/>
              <a:t>(Fresh Info &amp; AA Traveller)</a:t>
            </a: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1277162" y="4115894"/>
            <a:ext cx="7645371" cy="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189073" y="4161791"/>
            <a:ext cx="4644689" cy="646323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lvl="0" fontAlgn="base"/>
            <a:r>
              <a:rPr lang="en-NZ" sz="2000" b="1" dirty="0">
                <a:solidFill>
                  <a:srgbClr val="008080"/>
                </a:solidFill>
              </a:rPr>
              <a:t>Website &amp; social media: </a:t>
            </a:r>
            <a:r>
              <a:rPr lang="en-NZ" sz="2000" b="1" dirty="0" err="1">
                <a:solidFill>
                  <a:srgbClr val="008080"/>
                </a:solidFill>
              </a:rPr>
              <a:t>HamiltonWaikato</a:t>
            </a:r>
            <a:endParaRPr lang="en-NZ" sz="1600" b="1" dirty="0">
              <a:solidFill>
                <a:srgbClr val="008080"/>
              </a:solidFill>
            </a:endParaRPr>
          </a:p>
          <a:p>
            <a:pPr lvl="0" fontAlgn="base"/>
            <a:r>
              <a:rPr lang="en-NZ" sz="1600" b="1" dirty="0"/>
              <a:t>5% digital engagement on previous year</a:t>
            </a:r>
            <a:endParaRPr lang="en-NZ" sz="800" b="1" dirty="0"/>
          </a:p>
        </p:txBody>
      </p:sp>
      <p:sp>
        <p:nvSpPr>
          <p:cNvPr id="42" name="Rectangle 41"/>
          <p:cNvSpPr/>
          <p:nvPr/>
        </p:nvSpPr>
        <p:spPr>
          <a:xfrm>
            <a:off x="6556623" y="4118962"/>
            <a:ext cx="2501879" cy="707878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fontAlgn="base"/>
            <a:r>
              <a:rPr lang="en-NZ" b="1" dirty="0">
                <a:solidFill>
                  <a:srgbClr val="008080"/>
                </a:solidFill>
              </a:rPr>
              <a:t>Result: </a:t>
            </a:r>
            <a:r>
              <a:rPr lang="en-NZ" sz="2400" b="1" dirty="0"/>
              <a:t>9.29%</a:t>
            </a:r>
            <a:br>
              <a:rPr lang="en-NZ" sz="2400" b="1" dirty="0"/>
            </a:br>
            <a:r>
              <a:rPr lang="en-NZ" sz="1600" b="1" dirty="0"/>
              <a:t>engagement rate </a:t>
            </a:r>
            <a:r>
              <a:rPr lang="en-NZ" sz="1100" b="1" dirty="0"/>
              <a:t>(10.4% 16/17)</a:t>
            </a:r>
            <a:r>
              <a:rPr lang="en-NZ" sz="1400" b="1" dirty="0"/>
              <a:t> </a:t>
            </a:r>
            <a:endParaRPr lang="en-NZ" sz="2400" b="1" dirty="0"/>
          </a:p>
        </p:txBody>
      </p:sp>
      <p:sp>
        <p:nvSpPr>
          <p:cNvPr id="43" name="Rectangle 42"/>
          <p:cNvSpPr/>
          <p:nvPr/>
        </p:nvSpPr>
        <p:spPr>
          <a:xfrm>
            <a:off x="6533777" y="4946853"/>
            <a:ext cx="2501879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fontAlgn="base"/>
            <a:r>
              <a:rPr lang="en-NZ" b="1" dirty="0">
                <a:solidFill>
                  <a:srgbClr val="008080"/>
                </a:solidFill>
              </a:rPr>
              <a:t>Result: </a:t>
            </a:r>
            <a:r>
              <a:rPr lang="en-NZ" sz="2400" b="1" dirty="0"/>
              <a:t>$265,141</a:t>
            </a:r>
          </a:p>
        </p:txBody>
      </p: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1267801" y="4865144"/>
            <a:ext cx="7645371" cy="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963555" y="1107024"/>
            <a:ext cx="703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>
                <a:solidFill>
                  <a:srgbClr val="008080"/>
                </a:solidFill>
                <a:sym typeface="Wingdings" panose="05000000000000000000" pitchFamily="2" charset="2"/>
              </a:rPr>
              <a:t></a:t>
            </a:r>
            <a:endParaRPr lang="en-NZ" sz="3600" dirty="0">
              <a:solidFill>
                <a:srgbClr val="00808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20053" y="4946853"/>
            <a:ext cx="703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>
                <a:solidFill>
                  <a:srgbClr val="008080"/>
                </a:solidFill>
                <a:sym typeface="Wingdings" panose="05000000000000000000" pitchFamily="2" charset="2"/>
              </a:rPr>
              <a:t></a:t>
            </a:r>
            <a:endParaRPr lang="en-NZ" sz="3600" dirty="0">
              <a:solidFill>
                <a:srgbClr val="008080"/>
              </a:solidFill>
            </a:endParaRPr>
          </a:p>
          <a:p>
            <a:endParaRPr lang="en-NZ" sz="3600" dirty="0">
              <a:solidFill>
                <a:srgbClr val="00808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64608" y="2665625"/>
            <a:ext cx="703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>
                <a:solidFill>
                  <a:srgbClr val="008080"/>
                </a:solidFill>
                <a:sym typeface="Wingdings" panose="05000000000000000000" pitchFamily="2" charset="2"/>
              </a:rPr>
              <a:t></a:t>
            </a:r>
            <a:endParaRPr lang="en-NZ" sz="3600" dirty="0">
              <a:solidFill>
                <a:srgbClr val="00808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20053" y="3392647"/>
            <a:ext cx="703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>
                <a:solidFill>
                  <a:srgbClr val="008080"/>
                </a:solidFill>
                <a:sym typeface="Wingdings" panose="05000000000000000000" pitchFamily="2" charset="2"/>
              </a:rPr>
              <a:t></a:t>
            </a:r>
            <a:endParaRPr lang="en-NZ" sz="3600" dirty="0">
              <a:solidFill>
                <a:srgbClr val="00808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69533" y="1915915"/>
            <a:ext cx="703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>
                <a:solidFill>
                  <a:srgbClr val="008080"/>
                </a:solidFill>
                <a:sym typeface="Wingdings" panose="05000000000000000000" pitchFamily="2" charset="2"/>
              </a:rPr>
              <a:t></a:t>
            </a:r>
            <a:endParaRPr lang="en-NZ" sz="3600" dirty="0">
              <a:solidFill>
                <a:srgbClr val="00808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13" y="1149415"/>
            <a:ext cx="618142" cy="618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04" y="1920221"/>
            <a:ext cx="661251" cy="6612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37" y="3389965"/>
            <a:ext cx="629873" cy="629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44" y="2642258"/>
            <a:ext cx="694985" cy="694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78" y="4971940"/>
            <a:ext cx="606412" cy="6064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05" y="4177612"/>
            <a:ext cx="655505" cy="65550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386" y="5706376"/>
            <a:ext cx="586943" cy="586943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1195952" y="5663632"/>
            <a:ext cx="4798785" cy="646323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lvl="0" fontAlgn="base"/>
            <a:r>
              <a:rPr lang="en-NZ" sz="2000" b="1" dirty="0">
                <a:solidFill>
                  <a:srgbClr val="008080"/>
                </a:solidFill>
              </a:rPr>
              <a:t>Return on investment</a:t>
            </a:r>
          </a:p>
          <a:p>
            <a:pPr lvl="0" fontAlgn="base"/>
            <a:r>
              <a:rPr lang="en-NZ" sz="1600" b="1" dirty="0"/>
              <a:t>Total visitor spend per dollar of HWT spend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556622" y="5633535"/>
            <a:ext cx="2501879" cy="67710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fontAlgn="base"/>
            <a:r>
              <a:rPr lang="en-NZ" b="1" dirty="0">
                <a:solidFill>
                  <a:srgbClr val="008080"/>
                </a:solidFill>
              </a:rPr>
              <a:t>Result: </a:t>
            </a:r>
            <a:r>
              <a:rPr lang="en-NZ" sz="2400" b="1" dirty="0"/>
              <a:t>$1,198</a:t>
            </a:r>
            <a:br>
              <a:rPr lang="en-NZ" sz="2400" b="1" dirty="0"/>
            </a:br>
            <a:r>
              <a:rPr lang="en-NZ" sz="1400" b="1" dirty="0"/>
              <a:t>per dollar of council funding</a:t>
            </a:r>
            <a:endParaRPr lang="en-NZ" sz="2400" b="1" dirty="0"/>
          </a:p>
        </p:txBody>
      </p:sp>
      <p:cxnSp>
        <p:nvCxnSpPr>
          <p:cNvPr id="55" name="Straight Connector 54"/>
          <p:cNvCxnSpPr>
            <a:cxnSpLocks/>
          </p:cNvCxnSpPr>
          <p:nvPr/>
        </p:nvCxnSpPr>
        <p:spPr>
          <a:xfrm>
            <a:off x="1274680" y="5631403"/>
            <a:ext cx="7645371" cy="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934522" y="5656507"/>
            <a:ext cx="703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>
                <a:solidFill>
                  <a:srgbClr val="008080"/>
                </a:solidFill>
                <a:sym typeface="Wingdings" panose="05000000000000000000" pitchFamily="2" charset="2"/>
              </a:rPr>
              <a:t></a:t>
            </a:r>
            <a:endParaRPr lang="en-NZ" sz="3600" dirty="0">
              <a:solidFill>
                <a:srgbClr val="00808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83D77D3-2212-47F3-8F4D-7D23DEFCA68E}"/>
              </a:ext>
            </a:extLst>
          </p:cNvPr>
          <p:cNvSpPr txBox="1"/>
          <p:nvPr/>
        </p:nvSpPr>
        <p:spPr>
          <a:xfrm>
            <a:off x="5920053" y="4193740"/>
            <a:ext cx="703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>
                <a:solidFill>
                  <a:srgbClr val="008080"/>
                </a:solidFill>
                <a:sym typeface="Wingdings" panose="05000000000000000000" pitchFamily="2" charset="2"/>
              </a:rPr>
              <a:t></a:t>
            </a:r>
            <a:endParaRPr lang="en-NZ" sz="36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9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" y="48053"/>
            <a:ext cx="9143735" cy="680184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53" y="-22702"/>
            <a:ext cx="9145588" cy="1134753"/>
          </a:xfrm>
          <a:prstGeom prst="rect">
            <a:avLst/>
          </a:prstGeom>
          <a:solidFill>
            <a:srgbClr val="58A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22" b="34500"/>
          <a:stretch/>
        </p:blipFill>
        <p:spPr>
          <a:xfrm>
            <a:off x="8087187" y="220104"/>
            <a:ext cx="1068467" cy="96647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0EA248A-3416-42A4-9E20-BA7858DCFA60}"/>
              </a:ext>
            </a:extLst>
          </p:cNvPr>
          <p:cNvSpPr/>
          <p:nvPr/>
        </p:nvSpPr>
        <p:spPr>
          <a:xfrm>
            <a:off x="-305254" y="5695382"/>
            <a:ext cx="3716679" cy="257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91">
              <a:lnSpc>
                <a:spcPct val="150000"/>
              </a:lnSpc>
            </a:pPr>
            <a:r>
              <a:rPr lang="en-NZ" sz="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International Visitor Arrivals : year ending January 2018 (Statistics NZ) </a:t>
            </a:r>
            <a:endParaRPr lang="en-NZ" sz="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4853601-FA59-47D5-844D-5D3BA56526FA}"/>
              </a:ext>
            </a:extLst>
          </p:cNvPr>
          <p:cNvSpPr txBox="1"/>
          <p:nvPr/>
        </p:nvSpPr>
        <p:spPr>
          <a:xfrm>
            <a:off x="1553086" y="1284102"/>
            <a:ext cx="7789806" cy="4215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80"/>
                </a:solidFill>
              </a:rPr>
              <a:t>		</a:t>
            </a:r>
            <a:r>
              <a:rPr lang="en-US" b="1" i="1" dirty="0">
                <a:solidFill>
                  <a:srgbClr val="58A4A4"/>
                </a:solidFill>
              </a:rPr>
              <a:t>Visitors		% Increase	Market Share</a:t>
            </a:r>
            <a:endParaRPr lang="en-NZ" sz="1600" b="1" i="1" dirty="0">
              <a:solidFill>
                <a:srgbClr val="58A4A4"/>
              </a:solidFill>
            </a:endParaRPr>
          </a:p>
          <a:p>
            <a:endParaRPr lang="en-NZ" sz="1600" i="1" dirty="0">
              <a:solidFill>
                <a:srgbClr val="58A4A4"/>
              </a:solidFill>
            </a:endParaRPr>
          </a:p>
          <a:p>
            <a:r>
              <a:rPr lang="en-NZ" sz="2000" b="1" dirty="0">
                <a:solidFill>
                  <a:srgbClr val="008080"/>
                </a:solidFill>
              </a:rPr>
              <a:t>Australia</a:t>
            </a:r>
            <a:r>
              <a:rPr lang="en-NZ" b="1" dirty="0">
                <a:solidFill>
                  <a:srgbClr val="008080"/>
                </a:solidFill>
              </a:rPr>
              <a:t>	1,475,472  	   +4.3%		</a:t>
            </a:r>
            <a:r>
              <a:rPr lang="en-NZ" sz="2400" b="1" dirty="0">
                <a:solidFill>
                  <a:srgbClr val="008080"/>
                </a:solidFill>
              </a:rPr>
              <a:t>      </a:t>
            </a:r>
            <a:r>
              <a:rPr lang="en-NZ" sz="2400" b="1" dirty="0"/>
              <a:t>40%</a:t>
            </a:r>
            <a:endParaRPr lang="en-NZ" sz="1600" b="1" dirty="0"/>
          </a:p>
          <a:p>
            <a:endParaRPr lang="en-NZ" sz="1600" b="1" dirty="0">
              <a:solidFill>
                <a:srgbClr val="008080"/>
              </a:solidFill>
            </a:endParaRPr>
          </a:p>
          <a:p>
            <a:r>
              <a:rPr lang="en-NZ" sz="2000" b="1" dirty="0">
                <a:solidFill>
                  <a:srgbClr val="008080"/>
                </a:solidFill>
              </a:rPr>
              <a:t>China</a:t>
            </a:r>
            <a:r>
              <a:rPr lang="en-NZ" b="1" dirty="0">
                <a:solidFill>
                  <a:srgbClr val="008080"/>
                </a:solidFill>
              </a:rPr>
              <a:t>		401,056		   -5%		</a:t>
            </a:r>
            <a:r>
              <a:rPr lang="en-NZ" sz="2400" b="1" dirty="0"/>
              <a:t>      11%</a:t>
            </a:r>
            <a:endParaRPr lang="en-NZ" b="1" dirty="0"/>
          </a:p>
          <a:p>
            <a:endParaRPr lang="en-NZ" b="1" dirty="0">
              <a:solidFill>
                <a:srgbClr val="008080"/>
              </a:solidFill>
            </a:endParaRPr>
          </a:p>
          <a:p>
            <a:r>
              <a:rPr lang="en-NZ" sz="2000" b="1" dirty="0">
                <a:solidFill>
                  <a:srgbClr val="008080"/>
                </a:solidFill>
              </a:rPr>
              <a:t>USA</a:t>
            </a:r>
            <a:r>
              <a:rPr lang="en-NZ" b="1" dirty="0">
                <a:solidFill>
                  <a:srgbClr val="008080"/>
                </a:solidFill>
              </a:rPr>
              <a:t>		333,968		   +12.6%		</a:t>
            </a:r>
            <a:r>
              <a:rPr lang="en-NZ" sz="2400" b="1" dirty="0"/>
              <a:t>       9%</a:t>
            </a:r>
          </a:p>
          <a:p>
            <a:endParaRPr lang="en-NZ" b="1" dirty="0">
              <a:solidFill>
                <a:srgbClr val="008080"/>
              </a:solidFill>
            </a:endParaRPr>
          </a:p>
          <a:p>
            <a:r>
              <a:rPr lang="en-NZ" sz="2000" b="1" dirty="0">
                <a:solidFill>
                  <a:srgbClr val="008080"/>
                </a:solidFill>
              </a:rPr>
              <a:t>UK</a:t>
            </a:r>
            <a:r>
              <a:rPr lang="en-NZ" b="1" dirty="0">
                <a:solidFill>
                  <a:srgbClr val="008080"/>
                </a:solidFill>
              </a:rPr>
              <a:t>		251,072		   +13.5%		</a:t>
            </a:r>
            <a:r>
              <a:rPr lang="en-NZ" sz="2400" b="1" dirty="0">
                <a:solidFill>
                  <a:srgbClr val="008080"/>
                </a:solidFill>
              </a:rPr>
              <a:t>      </a:t>
            </a:r>
            <a:r>
              <a:rPr lang="en-NZ" sz="2400" b="1" dirty="0"/>
              <a:t> 7%</a:t>
            </a:r>
            <a:endParaRPr lang="en-NZ" b="1" dirty="0"/>
          </a:p>
          <a:p>
            <a:endParaRPr lang="en-NZ" b="1" dirty="0">
              <a:solidFill>
                <a:srgbClr val="008080"/>
              </a:solidFill>
            </a:endParaRPr>
          </a:p>
          <a:p>
            <a:r>
              <a:rPr lang="en-NZ" sz="2000" b="1" dirty="0">
                <a:solidFill>
                  <a:srgbClr val="008080"/>
                </a:solidFill>
              </a:rPr>
              <a:t>Japan</a:t>
            </a:r>
            <a:r>
              <a:rPr lang="en-NZ" b="1" dirty="0">
                <a:solidFill>
                  <a:srgbClr val="008080"/>
                </a:solidFill>
              </a:rPr>
              <a:t>	  	102,256		   +1.2%		</a:t>
            </a:r>
            <a:r>
              <a:rPr lang="en-NZ" sz="2400" b="1" dirty="0">
                <a:solidFill>
                  <a:srgbClr val="008080"/>
                </a:solidFill>
              </a:rPr>
              <a:t>       </a:t>
            </a:r>
            <a:r>
              <a:rPr lang="en-NZ" sz="2400" b="1" dirty="0"/>
              <a:t>3%</a:t>
            </a:r>
            <a:endParaRPr lang="en-NZ" sz="2000" b="1" dirty="0"/>
          </a:p>
          <a:p>
            <a:endParaRPr lang="en-US" sz="2000" b="1" dirty="0">
              <a:solidFill>
                <a:srgbClr val="008080"/>
              </a:solidFill>
            </a:endParaRPr>
          </a:p>
          <a:p>
            <a:r>
              <a:rPr lang="en-NZ" sz="2000" b="1" dirty="0">
                <a:solidFill>
                  <a:srgbClr val="008080"/>
                </a:solidFill>
              </a:rPr>
              <a:t>Germany</a:t>
            </a:r>
            <a:r>
              <a:rPr lang="en-NZ" b="1" dirty="0">
                <a:solidFill>
                  <a:srgbClr val="008080"/>
                </a:solidFill>
              </a:rPr>
              <a:t>	104,784		   +5.3%		         </a:t>
            </a:r>
            <a:r>
              <a:rPr lang="en-NZ" sz="2400" b="1" dirty="0"/>
              <a:t>3%</a:t>
            </a:r>
            <a:endParaRPr lang="en-NZ" sz="20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098601CF-24AD-4E70-80E2-241FBB6A22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51" y="1710211"/>
            <a:ext cx="901587" cy="4555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90476E3A-0293-47B9-AF5F-3F8901E5F2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80" y="2366904"/>
            <a:ext cx="937958" cy="4738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10A83BFD-03F2-481D-9EDB-81F0597A24B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50" y="3052494"/>
            <a:ext cx="901587" cy="4555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3344B85-3D8E-49CB-B427-A57FA8AA4A6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50" y="3692138"/>
            <a:ext cx="901588" cy="4485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8BE59A5-9967-4C91-8A37-010C9F7B367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50" y="4372042"/>
            <a:ext cx="901588" cy="4485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F1B14D65-76F0-44F2-9FBC-CFB4FFF0DCB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79" y="4987997"/>
            <a:ext cx="937958" cy="46662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FEDE6DEF-DB5A-46CD-941F-040E20159B6D}"/>
              </a:ext>
            </a:extLst>
          </p:cNvPr>
          <p:cNvCxnSpPr>
            <a:cxnSpLocks/>
          </p:cNvCxnSpPr>
          <p:nvPr/>
        </p:nvCxnSpPr>
        <p:spPr>
          <a:xfrm>
            <a:off x="263488" y="2291591"/>
            <a:ext cx="8518562" cy="0"/>
          </a:xfrm>
          <a:prstGeom prst="line">
            <a:avLst/>
          </a:prstGeom>
          <a:ln>
            <a:solidFill>
              <a:srgbClr val="58A4A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815A0B57-21DB-4DFD-BD96-20AB0914143D}"/>
              </a:ext>
            </a:extLst>
          </p:cNvPr>
          <p:cNvCxnSpPr>
            <a:cxnSpLocks/>
          </p:cNvCxnSpPr>
          <p:nvPr/>
        </p:nvCxnSpPr>
        <p:spPr>
          <a:xfrm>
            <a:off x="263488" y="2959729"/>
            <a:ext cx="8547137" cy="0"/>
          </a:xfrm>
          <a:prstGeom prst="line">
            <a:avLst/>
          </a:prstGeom>
          <a:ln>
            <a:solidFill>
              <a:srgbClr val="58A4A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1AB9534E-19CF-4737-A4ED-F4AFF01D8836}"/>
              </a:ext>
            </a:extLst>
          </p:cNvPr>
          <p:cNvCxnSpPr>
            <a:cxnSpLocks/>
          </p:cNvCxnSpPr>
          <p:nvPr/>
        </p:nvCxnSpPr>
        <p:spPr>
          <a:xfrm>
            <a:off x="247727" y="3603360"/>
            <a:ext cx="8534323" cy="0"/>
          </a:xfrm>
          <a:prstGeom prst="line">
            <a:avLst/>
          </a:prstGeom>
          <a:ln>
            <a:solidFill>
              <a:srgbClr val="58A4A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DF98CC33-C8D6-45EB-9642-48725184BD4F}"/>
              </a:ext>
            </a:extLst>
          </p:cNvPr>
          <p:cNvCxnSpPr>
            <a:cxnSpLocks/>
          </p:cNvCxnSpPr>
          <p:nvPr/>
        </p:nvCxnSpPr>
        <p:spPr>
          <a:xfrm>
            <a:off x="247727" y="4254121"/>
            <a:ext cx="8562898" cy="0"/>
          </a:xfrm>
          <a:prstGeom prst="line">
            <a:avLst/>
          </a:prstGeom>
          <a:ln>
            <a:solidFill>
              <a:srgbClr val="58A4A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D27CA935-2C94-449D-8DF8-BEDA795E4D4C}"/>
              </a:ext>
            </a:extLst>
          </p:cNvPr>
          <p:cNvCxnSpPr>
            <a:cxnSpLocks/>
          </p:cNvCxnSpPr>
          <p:nvPr/>
        </p:nvCxnSpPr>
        <p:spPr>
          <a:xfrm>
            <a:off x="230770" y="4922787"/>
            <a:ext cx="8579855" cy="0"/>
          </a:xfrm>
          <a:prstGeom prst="line">
            <a:avLst/>
          </a:prstGeom>
          <a:ln>
            <a:solidFill>
              <a:srgbClr val="58A4A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ED3E254C-97AC-425B-B5B5-A33402EACFC5}"/>
              </a:ext>
            </a:extLst>
          </p:cNvPr>
          <p:cNvCxnSpPr>
            <a:cxnSpLocks/>
          </p:cNvCxnSpPr>
          <p:nvPr/>
        </p:nvCxnSpPr>
        <p:spPr>
          <a:xfrm>
            <a:off x="230769" y="5538080"/>
            <a:ext cx="8579856" cy="0"/>
          </a:xfrm>
          <a:prstGeom prst="line">
            <a:avLst/>
          </a:prstGeom>
          <a:ln>
            <a:solidFill>
              <a:srgbClr val="58A4A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7C82F38-FEEA-4F31-A681-8BECB97014A4}"/>
              </a:ext>
            </a:extLst>
          </p:cNvPr>
          <p:cNvSpPr txBox="1"/>
          <p:nvPr/>
        </p:nvSpPr>
        <p:spPr>
          <a:xfrm>
            <a:off x="5033913" y="1762769"/>
            <a:ext cx="761867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>
                <a:solidFill>
                  <a:srgbClr val="008080"/>
                </a:solidFill>
                <a:sym typeface="Wingdings" panose="05000000000000000000" pitchFamily="2" charset="2"/>
              </a:rPr>
              <a:t></a:t>
            </a:r>
            <a:endParaRPr lang="en-NZ" sz="3200" dirty="0">
              <a:solidFill>
                <a:srgbClr val="00808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F6AC8AA-5856-42FA-9EE2-BD6458D83945}"/>
              </a:ext>
            </a:extLst>
          </p:cNvPr>
          <p:cNvSpPr txBox="1"/>
          <p:nvPr/>
        </p:nvSpPr>
        <p:spPr>
          <a:xfrm>
            <a:off x="5028969" y="3640064"/>
            <a:ext cx="761867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>
                <a:solidFill>
                  <a:srgbClr val="008080"/>
                </a:solidFill>
                <a:sym typeface="Wingdings" panose="05000000000000000000" pitchFamily="2" charset="2"/>
              </a:rPr>
              <a:t></a:t>
            </a:r>
            <a:endParaRPr lang="en-NZ" sz="3200" dirty="0">
              <a:solidFill>
                <a:srgbClr val="00808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D28C686-81B0-419C-8CD4-678E532CC63D}"/>
              </a:ext>
            </a:extLst>
          </p:cNvPr>
          <p:cNvSpPr txBox="1"/>
          <p:nvPr/>
        </p:nvSpPr>
        <p:spPr>
          <a:xfrm>
            <a:off x="5028969" y="4348244"/>
            <a:ext cx="761867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>
                <a:solidFill>
                  <a:srgbClr val="008080"/>
                </a:solidFill>
                <a:sym typeface="Wingdings" panose="05000000000000000000" pitchFamily="2" charset="2"/>
              </a:rPr>
              <a:t></a:t>
            </a:r>
            <a:endParaRPr lang="en-NZ" sz="3200" dirty="0">
              <a:solidFill>
                <a:srgbClr val="00808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37F4131-8D6C-4E98-8B97-9D5E4827BE57}"/>
              </a:ext>
            </a:extLst>
          </p:cNvPr>
          <p:cNvSpPr txBox="1"/>
          <p:nvPr/>
        </p:nvSpPr>
        <p:spPr>
          <a:xfrm>
            <a:off x="5028969" y="5007370"/>
            <a:ext cx="761867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>
                <a:solidFill>
                  <a:srgbClr val="008080"/>
                </a:solidFill>
                <a:sym typeface="Wingdings" panose="05000000000000000000" pitchFamily="2" charset="2"/>
              </a:rPr>
              <a:t></a:t>
            </a:r>
            <a:endParaRPr lang="en-NZ" sz="3200" dirty="0">
              <a:solidFill>
                <a:srgbClr val="00808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859FFD5-FA1A-4C2D-B62F-A9047D389FB7}"/>
              </a:ext>
            </a:extLst>
          </p:cNvPr>
          <p:cNvSpPr txBox="1"/>
          <p:nvPr/>
        </p:nvSpPr>
        <p:spPr>
          <a:xfrm>
            <a:off x="5033913" y="3034975"/>
            <a:ext cx="761867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>
                <a:solidFill>
                  <a:srgbClr val="008080"/>
                </a:solidFill>
                <a:sym typeface="Wingdings" panose="05000000000000000000" pitchFamily="2" charset="2"/>
              </a:rPr>
              <a:t></a:t>
            </a:r>
            <a:endParaRPr lang="en-NZ" sz="3200" dirty="0">
              <a:solidFill>
                <a:srgbClr val="00808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91FF9C6-031B-4C45-A296-7AF5303EB655}"/>
              </a:ext>
            </a:extLst>
          </p:cNvPr>
          <p:cNvSpPr txBox="1"/>
          <p:nvPr/>
        </p:nvSpPr>
        <p:spPr>
          <a:xfrm rot="5400000">
            <a:off x="4884995" y="2467070"/>
            <a:ext cx="761867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>
                <a:solidFill>
                  <a:srgbClr val="008080"/>
                </a:solidFill>
                <a:sym typeface="Wingdings" panose="05000000000000000000" pitchFamily="2" charset="2"/>
              </a:rPr>
              <a:t></a:t>
            </a:r>
            <a:endParaRPr lang="en-NZ" sz="3200" dirty="0">
              <a:solidFill>
                <a:srgbClr val="008080"/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DA30B1F6-2F30-478D-A292-2BF0887FD2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2" y="114868"/>
            <a:ext cx="9299636" cy="92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4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" y="48053"/>
            <a:ext cx="9143735" cy="680184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53" y="-22702"/>
            <a:ext cx="9145588" cy="1134753"/>
          </a:xfrm>
          <a:prstGeom prst="rect">
            <a:avLst/>
          </a:prstGeom>
          <a:solidFill>
            <a:srgbClr val="58A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22" b="34500"/>
          <a:stretch/>
        </p:blipFill>
        <p:spPr>
          <a:xfrm>
            <a:off x="8087187" y="220104"/>
            <a:ext cx="1068467" cy="96647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0EA248A-3416-42A4-9E20-BA7858DCFA60}"/>
              </a:ext>
            </a:extLst>
          </p:cNvPr>
          <p:cNvSpPr/>
          <p:nvPr/>
        </p:nvSpPr>
        <p:spPr>
          <a:xfrm>
            <a:off x="0" y="5482071"/>
            <a:ext cx="3716679" cy="257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91">
              <a:lnSpc>
                <a:spcPct val="150000"/>
              </a:lnSpc>
            </a:pPr>
            <a:r>
              <a:rPr lang="en-NZ" sz="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International Visitor Arrivals : year ending January 2018 (Statistics NZ) </a:t>
            </a:r>
            <a:endParaRPr lang="en-NZ" sz="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DA30B1F6-2F30-478D-A292-2BF0887FD2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2" y="114868"/>
            <a:ext cx="9299636" cy="92667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0852812-1597-4E4C-BF9B-C483C4D41C16}"/>
              </a:ext>
            </a:extLst>
          </p:cNvPr>
          <p:cNvSpPr txBox="1"/>
          <p:nvPr/>
        </p:nvSpPr>
        <p:spPr>
          <a:xfrm>
            <a:off x="1725638" y="1435066"/>
            <a:ext cx="7190175" cy="4047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2" dirty="0">
                <a:solidFill>
                  <a:srgbClr val="008080"/>
                </a:solidFill>
              </a:rPr>
              <a:t>		</a:t>
            </a:r>
            <a:r>
              <a:rPr lang="en-US" sz="1662" b="1" i="1" dirty="0">
                <a:solidFill>
                  <a:srgbClr val="58A4A4"/>
                </a:solidFill>
              </a:rPr>
              <a:t>Visitors		% Increase		Market Share</a:t>
            </a:r>
            <a:endParaRPr lang="en-NZ" sz="1477" b="1" i="1" dirty="0">
              <a:solidFill>
                <a:srgbClr val="58A4A4"/>
              </a:solidFill>
            </a:endParaRPr>
          </a:p>
          <a:p>
            <a:endParaRPr lang="en-NZ" sz="1477" i="1" dirty="0">
              <a:solidFill>
                <a:srgbClr val="58A4A4"/>
              </a:solidFill>
            </a:endParaRPr>
          </a:p>
          <a:p>
            <a:pPr>
              <a:spcAft>
                <a:spcPts val="300"/>
              </a:spcAft>
            </a:pPr>
            <a:r>
              <a:rPr lang="en-NZ" sz="2400" b="1" dirty="0">
                <a:solidFill>
                  <a:srgbClr val="008080"/>
                </a:solidFill>
              </a:rPr>
              <a:t>Korea</a:t>
            </a:r>
            <a:r>
              <a:rPr lang="en-NZ" sz="1662" b="1" dirty="0">
                <a:solidFill>
                  <a:srgbClr val="008080"/>
                </a:solidFill>
              </a:rPr>
              <a:t>		</a:t>
            </a:r>
            <a:r>
              <a:rPr lang="en-NZ" sz="2000" b="1" dirty="0">
                <a:solidFill>
                  <a:srgbClr val="008080"/>
                </a:solidFill>
              </a:rPr>
              <a:t>92,592	  	   +12.6%</a:t>
            </a:r>
            <a:r>
              <a:rPr lang="en-NZ" sz="1662" b="1" dirty="0">
                <a:solidFill>
                  <a:srgbClr val="008080"/>
                </a:solidFill>
              </a:rPr>
              <a:t>	</a:t>
            </a:r>
            <a:r>
              <a:rPr lang="en-NZ" sz="2216" b="1" dirty="0"/>
              <a:t>2%</a:t>
            </a:r>
            <a:endParaRPr lang="en-NZ" sz="1477" b="1" dirty="0"/>
          </a:p>
          <a:p>
            <a:pPr>
              <a:spcAft>
                <a:spcPts val="300"/>
              </a:spcAft>
            </a:pPr>
            <a:endParaRPr lang="en-NZ" sz="1477" b="1" dirty="0">
              <a:solidFill>
                <a:srgbClr val="008080"/>
              </a:solidFill>
            </a:endParaRPr>
          </a:p>
          <a:p>
            <a:pPr>
              <a:spcAft>
                <a:spcPts val="300"/>
              </a:spcAft>
            </a:pPr>
            <a:r>
              <a:rPr lang="en-NZ" sz="2400" b="1" dirty="0">
                <a:solidFill>
                  <a:srgbClr val="008080"/>
                </a:solidFill>
              </a:rPr>
              <a:t>Canada</a:t>
            </a:r>
            <a:r>
              <a:rPr lang="en-NZ" sz="1662" b="1" dirty="0">
                <a:solidFill>
                  <a:srgbClr val="008080"/>
                </a:solidFill>
              </a:rPr>
              <a:t>	</a:t>
            </a:r>
            <a:r>
              <a:rPr lang="en-NZ" sz="2000" b="1" dirty="0">
                <a:solidFill>
                  <a:srgbClr val="008080"/>
                </a:solidFill>
              </a:rPr>
              <a:t>68,512		   +13.8%</a:t>
            </a:r>
            <a:r>
              <a:rPr lang="en-NZ" sz="1662" b="1" dirty="0">
                <a:solidFill>
                  <a:srgbClr val="008080"/>
                </a:solidFill>
              </a:rPr>
              <a:t>	</a:t>
            </a:r>
            <a:r>
              <a:rPr lang="en-NZ" sz="2216" b="1" dirty="0"/>
              <a:t>2%</a:t>
            </a:r>
            <a:endParaRPr lang="en-NZ" sz="1662" b="1" dirty="0"/>
          </a:p>
          <a:p>
            <a:pPr>
              <a:spcAft>
                <a:spcPts val="300"/>
              </a:spcAft>
            </a:pPr>
            <a:endParaRPr lang="en-NZ" sz="1662" b="1" dirty="0">
              <a:solidFill>
                <a:srgbClr val="008080"/>
              </a:solidFill>
            </a:endParaRPr>
          </a:p>
          <a:p>
            <a:pPr>
              <a:spcAft>
                <a:spcPts val="300"/>
              </a:spcAft>
            </a:pPr>
            <a:r>
              <a:rPr lang="en-NZ" sz="2400" b="1" dirty="0">
                <a:solidFill>
                  <a:srgbClr val="008080"/>
                </a:solidFill>
              </a:rPr>
              <a:t>India</a:t>
            </a:r>
            <a:r>
              <a:rPr lang="en-NZ" sz="1662" b="1" dirty="0">
                <a:solidFill>
                  <a:srgbClr val="008080"/>
                </a:solidFill>
              </a:rPr>
              <a:t>		</a:t>
            </a:r>
            <a:r>
              <a:rPr lang="en-NZ" sz="2000" b="1" dirty="0">
                <a:solidFill>
                  <a:srgbClr val="008080"/>
                </a:solidFill>
              </a:rPr>
              <a:t>62,560		   +20.1%	</a:t>
            </a:r>
            <a:r>
              <a:rPr lang="en-NZ" sz="2216" b="1" dirty="0"/>
              <a:t>2%</a:t>
            </a:r>
          </a:p>
          <a:p>
            <a:pPr>
              <a:spcAft>
                <a:spcPts val="300"/>
              </a:spcAft>
            </a:pPr>
            <a:endParaRPr lang="en-NZ" sz="1662" b="1" dirty="0">
              <a:solidFill>
                <a:srgbClr val="008080"/>
              </a:solidFill>
            </a:endParaRPr>
          </a:p>
          <a:p>
            <a:pPr>
              <a:spcAft>
                <a:spcPts val="300"/>
              </a:spcAft>
            </a:pPr>
            <a:r>
              <a:rPr lang="en-NZ" sz="2400" b="1" dirty="0">
                <a:solidFill>
                  <a:srgbClr val="008080"/>
                </a:solidFill>
              </a:rPr>
              <a:t>Singapore</a:t>
            </a:r>
            <a:r>
              <a:rPr lang="en-NZ" sz="1662" b="1" dirty="0">
                <a:solidFill>
                  <a:srgbClr val="008080"/>
                </a:solidFill>
              </a:rPr>
              <a:t>	</a:t>
            </a:r>
            <a:r>
              <a:rPr lang="en-NZ" sz="2000" b="1" dirty="0">
                <a:solidFill>
                  <a:srgbClr val="008080"/>
                </a:solidFill>
              </a:rPr>
              <a:t>58,208		   +1.1%</a:t>
            </a:r>
            <a:r>
              <a:rPr lang="en-NZ" sz="1662" b="1" dirty="0">
                <a:solidFill>
                  <a:srgbClr val="008080"/>
                </a:solidFill>
              </a:rPr>
              <a:t>		</a:t>
            </a:r>
            <a:r>
              <a:rPr lang="en-NZ" sz="2216" b="1" dirty="0"/>
              <a:t>2%</a:t>
            </a:r>
            <a:endParaRPr lang="en-NZ" sz="1662" b="1" dirty="0"/>
          </a:p>
          <a:p>
            <a:pPr>
              <a:spcAft>
                <a:spcPts val="300"/>
              </a:spcAft>
            </a:pPr>
            <a:endParaRPr lang="en-NZ" sz="1662" b="1" dirty="0">
              <a:solidFill>
                <a:srgbClr val="008080"/>
              </a:solidFill>
            </a:endParaRPr>
          </a:p>
          <a:p>
            <a:pPr>
              <a:spcAft>
                <a:spcPts val="300"/>
              </a:spcAft>
            </a:pPr>
            <a:r>
              <a:rPr lang="en-NZ" sz="2400" b="1" dirty="0">
                <a:solidFill>
                  <a:srgbClr val="008080"/>
                </a:solidFill>
              </a:rPr>
              <a:t>Malaysia</a:t>
            </a:r>
            <a:r>
              <a:rPr lang="en-NZ" sz="1662" b="1" dirty="0">
                <a:solidFill>
                  <a:srgbClr val="008080"/>
                </a:solidFill>
              </a:rPr>
              <a:t>	</a:t>
            </a:r>
            <a:r>
              <a:rPr lang="en-NZ" sz="2000" b="1" dirty="0">
                <a:solidFill>
                  <a:srgbClr val="008080"/>
                </a:solidFill>
              </a:rPr>
              <a:t>52,880		   +-0.2%		</a:t>
            </a:r>
            <a:r>
              <a:rPr lang="en-NZ" sz="2216" b="1" dirty="0"/>
              <a:t>1%</a:t>
            </a:r>
            <a:endParaRPr lang="en-NZ" sz="1846" b="1" dirty="0"/>
          </a:p>
          <a:p>
            <a:endParaRPr lang="en-US" sz="1846" b="1" dirty="0">
              <a:solidFill>
                <a:srgbClr val="00808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D5419EE2-097C-480D-A846-4D4627CC165B}"/>
              </a:ext>
            </a:extLst>
          </p:cNvPr>
          <p:cNvCxnSpPr/>
          <p:nvPr/>
        </p:nvCxnSpPr>
        <p:spPr>
          <a:xfrm>
            <a:off x="535310" y="2414254"/>
            <a:ext cx="8279360" cy="7212"/>
          </a:xfrm>
          <a:prstGeom prst="line">
            <a:avLst/>
          </a:prstGeom>
          <a:ln>
            <a:solidFill>
              <a:srgbClr val="58A4A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D3174DDA-6F3D-463D-B199-CC003E99D69B}"/>
              </a:ext>
            </a:extLst>
          </p:cNvPr>
          <p:cNvCxnSpPr/>
          <p:nvPr/>
        </p:nvCxnSpPr>
        <p:spPr>
          <a:xfrm>
            <a:off x="535310" y="3097719"/>
            <a:ext cx="8279360" cy="7212"/>
          </a:xfrm>
          <a:prstGeom prst="line">
            <a:avLst/>
          </a:prstGeom>
          <a:ln>
            <a:solidFill>
              <a:srgbClr val="58A4A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4170C9F6-0FBF-49A5-B6CF-922A0F6482D8}"/>
              </a:ext>
            </a:extLst>
          </p:cNvPr>
          <p:cNvCxnSpPr/>
          <p:nvPr/>
        </p:nvCxnSpPr>
        <p:spPr>
          <a:xfrm>
            <a:off x="520761" y="3796376"/>
            <a:ext cx="8279360" cy="7212"/>
          </a:xfrm>
          <a:prstGeom prst="line">
            <a:avLst/>
          </a:prstGeom>
          <a:ln>
            <a:solidFill>
              <a:srgbClr val="58A4A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16A72DA0-EE99-4790-982F-E01544FC74B5}"/>
              </a:ext>
            </a:extLst>
          </p:cNvPr>
          <p:cNvCxnSpPr/>
          <p:nvPr/>
        </p:nvCxnSpPr>
        <p:spPr>
          <a:xfrm>
            <a:off x="508867" y="4515847"/>
            <a:ext cx="8279360" cy="7212"/>
          </a:xfrm>
          <a:prstGeom prst="line">
            <a:avLst/>
          </a:prstGeom>
          <a:ln>
            <a:solidFill>
              <a:srgbClr val="58A4A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0F2DDE05-2E52-43E5-BAE7-82EA9F7CA133}"/>
              </a:ext>
            </a:extLst>
          </p:cNvPr>
          <p:cNvSpPr txBox="1"/>
          <p:nvPr/>
        </p:nvSpPr>
        <p:spPr>
          <a:xfrm>
            <a:off x="4938524" y="1876888"/>
            <a:ext cx="703221" cy="546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953" dirty="0">
                <a:solidFill>
                  <a:srgbClr val="008080"/>
                </a:solidFill>
                <a:sym typeface="Wingdings" panose="05000000000000000000" pitchFamily="2" charset="2"/>
              </a:rPr>
              <a:t></a:t>
            </a:r>
            <a:endParaRPr lang="en-NZ" sz="2953" dirty="0">
              <a:solidFill>
                <a:srgbClr val="00808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77C4125-CD70-4014-8B37-7D3401169332}"/>
              </a:ext>
            </a:extLst>
          </p:cNvPr>
          <p:cNvSpPr txBox="1"/>
          <p:nvPr/>
        </p:nvSpPr>
        <p:spPr>
          <a:xfrm>
            <a:off x="4938524" y="3162669"/>
            <a:ext cx="703221" cy="546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953" dirty="0">
                <a:solidFill>
                  <a:srgbClr val="008080"/>
                </a:solidFill>
                <a:sym typeface="Wingdings" panose="05000000000000000000" pitchFamily="2" charset="2"/>
              </a:rPr>
              <a:t></a:t>
            </a:r>
            <a:endParaRPr lang="en-NZ" sz="2953" dirty="0">
              <a:solidFill>
                <a:srgbClr val="00808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1C4C7274-9EC3-435D-9621-3E20C18BB60C}"/>
              </a:ext>
            </a:extLst>
          </p:cNvPr>
          <p:cNvSpPr txBox="1"/>
          <p:nvPr/>
        </p:nvSpPr>
        <p:spPr>
          <a:xfrm>
            <a:off x="4930485" y="3904080"/>
            <a:ext cx="703221" cy="546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953" dirty="0">
                <a:solidFill>
                  <a:srgbClr val="008080"/>
                </a:solidFill>
                <a:sym typeface="Wingdings" panose="05000000000000000000" pitchFamily="2" charset="2"/>
              </a:rPr>
              <a:t></a:t>
            </a:r>
            <a:endParaRPr lang="en-NZ" sz="2953" dirty="0">
              <a:solidFill>
                <a:srgbClr val="00808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D8B534B-F61F-48B9-A6FA-129C4914670C}"/>
              </a:ext>
            </a:extLst>
          </p:cNvPr>
          <p:cNvSpPr txBox="1"/>
          <p:nvPr/>
        </p:nvSpPr>
        <p:spPr>
          <a:xfrm>
            <a:off x="4930485" y="4651041"/>
            <a:ext cx="703221" cy="546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953" dirty="0">
                <a:solidFill>
                  <a:srgbClr val="008080"/>
                </a:solidFill>
                <a:sym typeface="Wingdings" panose="05000000000000000000" pitchFamily="2" charset="2"/>
              </a:rPr>
              <a:t></a:t>
            </a:r>
            <a:endParaRPr lang="en-NZ" sz="2953" dirty="0">
              <a:solidFill>
                <a:srgbClr val="008080"/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CCA0EDC4-F191-413D-9376-505B32FAF4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81" y="1870866"/>
            <a:ext cx="900000" cy="4913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97E116DF-9B89-41C9-AFE2-9BEC75CBBEB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85" t="4097" r="3256" b="5370"/>
          <a:stretch/>
        </p:blipFill>
        <p:spPr>
          <a:xfrm>
            <a:off x="650881" y="3880261"/>
            <a:ext cx="900000" cy="566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1" name="Picture 2" descr="Image result for canada flag">
            <a:extLst>
              <a:ext uri="{FF2B5EF4-FFF2-40B4-BE49-F238E27FC236}">
                <a16:creationId xmlns:a16="http://schemas.microsoft.com/office/drawing/2014/main" xmlns="" id="{57FF895A-A573-4AF7-BB64-73DFEDE66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18" y="2515171"/>
            <a:ext cx="900000" cy="4500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085AE31A-CC58-4D33-BF9A-BE312ACA0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798" y="3161205"/>
            <a:ext cx="900000" cy="5803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896A9637-94AA-47BF-BCF8-8A5E8B6261F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" t="-1" r="6821" b="1"/>
          <a:stretch/>
        </p:blipFill>
        <p:spPr>
          <a:xfrm>
            <a:off x="681634" y="4607337"/>
            <a:ext cx="900000" cy="4829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111E1413-320D-4908-B840-EC28E326AED1}"/>
              </a:ext>
            </a:extLst>
          </p:cNvPr>
          <p:cNvSpPr txBox="1"/>
          <p:nvPr/>
        </p:nvSpPr>
        <p:spPr>
          <a:xfrm>
            <a:off x="4930485" y="2494626"/>
            <a:ext cx="703221" cy="546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953" dirty="0">
                <a:solidFill>
                  <a:srgbClr val="008080"/>
                </a:solidFill>
                <a:sym typeface="Wingdings" panose="05000000000000000000" pitchFamily="2" charset="2"/>
              </a:rPr>
              <a:t></a:t>
            </a:r>
            <a:endParaRPr lang="en-NZ" sz="2953" dirty="0">
              <a:solidFill>
                <a:srgbClr val="008080"/>
              </a:solidFill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98508774-9255-4CD9-B271-C4D6B9B18AE5}"/>
              </a:ext>
            </a:extLst>
          </p:cNvPr>
          <p:cNvCxnSpPr/>
          <p:nvPr/>
        </p:nvCxnSpPr>
        <p:spPr>
          <a:xfrm>
            <a:off x="508867" y="5221568"/>
            <a:ext cx="8279360" cy="7212"/>
          </a:xfrm>
          <a:prstGeom prst="line">
            <a:avLst/>
          </a:prstGeom>
          <a:ln>
            <a:solidFill>
              <a:srgbClr val="58A4A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303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" y="48053"/>
            <a:ext cx="9143735" cy="680184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53" y="-22702"/>
            <a:ext cx="9145588" cy="1134753"/>
          </a:xfrm>
          <a:prstGeom prst="rect">
            <a:avLst/>
          </a:prstGeom>
          <a:solidFill>
            <a:srgbClr val="58A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22" b="34500"/>
          <a:stretch/>
        </p:blipFill>
        <p:spPr>
          <a:xfrm>
            <a:off x="8087187" y="220104"/>
            <a:ext cx="1068467" cy="9664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AA0AAAB-AB47-49C3-A8DC-97919FDAE6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7" y="84576"/>
            <a:ext cx="8095400" cy="10119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1B49690-50DA-4C61-A98C-FD9B1D8CC216}"/>
              </a:ext>
            </a:extLst>
          </p:cNvPr>
          <p:cNvSpPr txBox="1"/>
          <p:nvPr/>
        </p:nvSpPr>
        <p:spPr>
          <a:xfrm>
            <a:off x="1445569" y="1236830"/>
            <a:ext cx="778980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80"/>
                </a:solidFill>
              </a:rPr>
              <a:t>				</a:t>
            </a:r>
            <a:r>
              <a:rPr lang="en-US" b="1" i="1" dirty="0">
                <a:solidFill>
                  <a:srgbClr val="58A4A4"/>
                </a:solidFill>
              </a:rPr>
              <a:t>Visitor </a:t>
            </a:r>
            <a:r>
              <a:rPr lang="en-US" b="1" i="1" dirty="0" err="1">
                <a:solidFill>
                  <a:srgbClr val="58A4A4"/>
                </a:solidFill>
              </a:rPr>
              <a:t>nos</a:t>
            </a:r>
            <a:r>
              <a:rPr lang="en-US" b="1" i="1" dirty="0">
                <a:solidFill>
                  <a:srgbClr val="58A4A4"/>
                </a:solidFill>
              </a:rPr>
              <a:t>	% Increase</a:t>
            </a:r>
          </a:p>
          <a:p>
            <a:r>
              <a:rPr lang="en-US" b="1" i="1" dirty="0">
                <a:solidFill>
                  <a:srgbClr val="58A4A4"/>
                </a:solidFill>
              </a:rPr>
              <a:t>	</a:t>
            </a:r>
            <a:endParaRPr lang="en-NZ" sz="1600" i="1" dirty="0">
              <a:solidFill>
                <a:srgbClr val="58A4A4"/>
              </a:solidFill>
            </a:endParaRPr>
          </a:p>
          <a:p>
            <a:r>
              <a:rPr lang="en-NZ" sz="2000" b="1" dirty="0">
                <a:solidFill>
                  <a:srgbClr val="008080"/>
                </a:solidFill>
              </a:rPr>
              <a:t>Holiday	</a:t>
            </a:r>
            <a:r>
              <a:rPr lang="en-NZ" b="1" dirty="0">
                <a:solidFill>
                  <a:srgbClr val="008080"/>
                </a:solidFill>
              </a:rPr>
              <a:t>			</a:t>
            </a:r>
            <a:r>
              <a:rPr lang="en-NZ" sz="2000" b="1" dirty="0">
                <a:solidFill>
                  <a:srgbClr val="008080"/>
                </a:solidFill>
              </a:rPr>
              <a:t>1,953,152  	  +6.1%</a:t>
            </a:r>
          </a:p>
          <a:p>
            <a:endParaRPr lang="en-NZ" sz="1600" b="1" dirty="0">
              <a:solidFill>
                <a:srgbClr val="008080"/>
              </a:solidFill>
            </a:endParaRPr>
          </a:p>
          <a:p>
            <a:r>
              <a:rPr lang="en-NZ" sz="2000" b="1" dirty="0">
                <a:solidFill>
                  <a:srgbClr val="008080"/>
                </a:solidFill>
              </a:rPr>
              <a:t>Visiting friends/relatives	</a:t>
            </a:r>
            <a:r>
              <a:rPr lang="en-NZ" b="1" dirty="0">
                <a:solidFill>
                  <a:srgbClr val="008080"/>
                </a:solidFill>
              </a:rPr>
              <a:t>	</a:t>
            </a:r>
            <a:r>
              <a:rPr lang="en-NZ" sz="2000" b="1" dirty="0">
                <a:solidFill>
                  <a:srgbClr val="008080"/>
                </a:solidFill>
              </a:rPr>
              <a:t>1,074,384	  +4.5%</a:t>
            </a:r>
            <a:endParaRPr lang="en-NZ" sz="2000" b="1" dirty="0"/>
          </a:p>
          <a:p>
            <a:endParaRPr lang="en-NZ" b="1" dirty="0">
              <a:solidFill>
                <a:srgbClr val="008080"/>
              </a:solidFill>
            </a:endParaRPr>
          </a:p>
          <a:p>
            <a:r>
              <a:rPr lang="en-NZ" sz="2000" b="1" dirty="0">
                <a:solidFill>
                  <a:srgbClr val="008080"/>
                </a:solidFill>
              </a:rPr>
              <a:t>Business</a:t>
            </a:r>
            <a:r>
              <a:rPr lang="en-NZ" b="1" dirty="0">
                <a:solidFill>
                  <a:srgbClr val="008080"/>
                </a:solidFill>
              </a:rPr>
              <a:t>				</a:t>
            </a:r>
            <a:r>
              <a:rPr lang="en-NZ" sz="2000" b="1" dirty="0">
                <a:solidFill>
                  <a:srgbClr val="008080"/>
                </a:solidFill>
              </a:rPr>
              <a:t>302,592		   +4.2%</a:t>
            </a:r>
            <a:endParaRPr lang="en-NZ" sz="2800" b="1" dirty="0"/>
          </a:p>
          <a:p>
            <a:endParaRPr lang="en-NZ" b="1" dirty="0">
              <a:solidFill>
                <a:srgbClr val="008080"/>
              </a:solidFill>
            </a:endParaRPr>
          </a:p>
          <a:p>
            <a:r>
              <a:rPr lang="en-NZ" sz="2000" b="1" dirty="0">
                <a:solidFill>
                  <a:srgbClr val="008080"/>
                </a:solidFill>
              </a:rPr>
              <a:t>Education</a:t>
            </a:r>
            <a:r>
              <a:rPr lang="en-NZ" b="1" dirty="0">
                <a:solidFill>
                  <a:srgbClr val="008080"/>
                </a:solidFill>
              </a:rPr>
              <a:t>			</a:t>
            </a:r>
            <a:r>
              <a:rPr lang="en-NZ" sz="2000" b="1" dirty="0">
                <a:solidFill>
                  <a:srgbClr val="008080"/>
                </a:solidFill>
              </a:rPr>
              <a:t>65,616		   -1.2%</a:t>
            </a:r>
            <a:endParaRPr lang="en-NZ" sz="2000" b="1" dirty="0"/>
          </a:p>
          <a:p>
            <a:endParaRPr lang="en-NZ" b="1" dirty="0">
              <a:solidFill>
                <a:srgbClr val="008080"/>
              </a:solidFill>
            </a:endParaRPr>
          </a:p>
          <a:p>
            <a:r>
              <a:rPr lang="en-NZ" sz="2000" b="1" dirty="0">
                <a:solidFill>
                  <a:srgbClr val="008080"/>
                </a:solidFill>
              </a:rPr>
              <a:t>Conference/convention</a:t>
            </a:r>
            <a:r>
              <a:rPr lang="en-NZ" b="1" dirty="0">
                <a:solidFill>
                  <a:srgbClr val="008080"/>
                </a:solidFill>
              </a:rPr>
              <a:t>		</a:t>
            </a:r>
            <a:r>
              <a:rPr lang="en-NZ" sz="2000" b="1" dirty="0">
                <a:solidFill>
                  <a:srgbClr val="008080"/>
                </a:solidFill>
              </a:rPr>
              <a:t>72,096		   +9.1%</a:t>
            </a:r>
          </a:p>
          <a:p>
            <a:endParaRPr lang="en-US" sz="2000" b="1" dirty="0">
              <a:solidFill>
                <a:srgbClr val="008080"/>
              </a:solidFill>
            </a:endParaRPr>
          </a:p>
          <a:p>
            <a:r>
              <a:rPr lang="en-US" sz="2000" b="1" dirty="0">
                <a:solidFill>
                  <a:srgbClr val="008080"/>
                </a:solidFill>
              </a:rPr>
              <a:t>O</a:t>
            </a:r>
            <a:r>
              <a:rPr lang="en-NZ" sz="2000" b="1" dirty="0" err="1">
                <a:solidFill>
                  <a:srgbClr val="008080"/>
                </a:solidFill>
              </a:rPr>
              <a:t>ther</a:t>
            </a:r>
            <a:r>
              <a:rPr lang="en-NZ" sz="2000" b="1" dirty="0">
                <a:solidFill>
                  <a:srgbClr val="008080"/>
                </a:solidFill>
              </a:rPr>
              <a:t>				129,360		  +3%</a:t>
            </a:r>
          </a:p>
          <a:p>
            <a:endParaRPr lang="en-US" sz="2000" b="1" dirty="0">
              <a:solidFill>
                <a:srgbClr val="008080"/>
              </a:solidFill>
            </a:endParaRPr>
          </a:p>
          <a:p>
            <a:r>
              <a:rPr lang="en-US" sz="2000" b="1" dirty="0">
                <a:solidFill>
                  <a:srgbClr val="008080"/>
                </a:solidFill>
              </a:rPr>
              <a:t>N</a:t>
            </a:r>
            <a:r>
              <a:rPr lang="en-NZ" sz="2000" b="1" dirty="0" err="1">
                <a:solidFill>
                  <a:srgbClr val="008080"/>
                </a:solidFill>
              </a:rPr>
              <a:t>ot</a:t>
            </a:r>
            <a:r>
              <a:rPr lang="en-NZ" sz="2000" b="1" dirty="0">
                <a:solidFill>
                  <a:srgbClr val="008080"/>
                </a:solidFill>
              </a:rPr>
              <a:t> Stated			125,360		  +12.4%</a:t>
            </a:r>
            <a:endParaRPr lang="en-NZ" sz="2000" b="1" dirty="0"/>
          </a:p>
          <a:p>
            <a:endParaRPr lang="en-US" sz="2000" b="1" dirty="0">
              <a:solidFill>
                <a:srgbClr val="008080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80EEF824-B424-4297-8037-8118A3CDF626}"/>
              </a:ext>
            </a:extLst>
          </p:cNvPr>
          <p:cNvCxnSpPr>
            <a:cxnSpLocks/>
          </p:cNvCxnSpPr>
          <p:nvPr/>
        </p:nvCxnSpPr>
        <p:spPr>
          <a:xfrm>
            <a:off x="817241" y="2822877"/>
            <a:ext cx="7511106" cy="0"/>
          </a:xfrm>
          <a:prstGeom prst="line">
            <a:avLst/>
          </a:prstGeom>
          <a:ln>
            <a:solidFill>
              <a:srgbClr val="58A4A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93FC7DF3-D37F-4FD1-946A-E267FE6FAFE3}"/>
              </a:ext>
            </a:extLst>
          </p:cNvPr>
          <p:cNvSpPr txBox="1"/>
          <p:nvPr/>
        </p:nvSpPr>
        <p:spPr>
          <a:xfrm>
            <a:off x="6436524" y="1681480"/>
            <a:ext cx="761867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>
                <a:solidFill>
                  <a:srgbClr val="008080"/>
                </a:solidFill>
                <a:sym typeface="Wingdings" panose="05000000000000000000" pitchFamily="2" charset="2"/>
              </a:rPr>
              <a:t></a:t>
            </a:r>
            <a:endParaRPr lang="en-NZ" sz="3200" dirty="0">
              <a:solidFill>
                <a:srgbClr val="00808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4606C2F-0983-48ED-947A-89E4E0E64E13}"/>
              </a:ext>
            </a:extLst>
          </p:cNvPr>
          <p:cNvSpPr txBox="1"/>
          <p:nvPr/>
        </p:nvSpPr>
        <p:spPr>
          <a:xfrm>
            <a:off x="6436524" y="2266120"/>
            <a:ext cx="761867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>
                <a:solidFill>
                  <a:srgbClr val="008080"/>
                </a:solidFill>
                <a:sym typeface="Wingdings" panose="05000000000000000000" pitchFamily="2" charset="2"/>
              </a:rPr>
              <a:t></a:t>
            </a:r>
            <a:endParaRPr lang="en-NZ" sz="3200" dirty="0">
              <a:solidFill>
                <a:srgbClr val="00808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5A5468E-7E44-4604-9028-43459500CE59}"/>
              </a:ext>
            </a:extLst>
          </p:cNvPr>
          <p:cNvSpPr txBox="1"/>
          <p:nvPr/>
        </p:nvSpPr>
        <p:spPr>
          <a:xfrm>
            <a:off x="6459351" y="2822878"/>
            <a:ext cx="761867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>
                <a:solidFill>
                  <a:srgbClr val="008080"/>
                </a:solidFill>
                <a:sym typeface="Wingdings" panose="05000000000000000000" pitchFamily="2" charset="2"/>
              </a:rPr>
              <a:t></a:t>
            </a:r>
            <a:endParaRPr lang="en-NZ" sz="3200" dirty="0">
              <a:solidFill>
                <a:srgbClr val="00808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1ED47D8-8099-4F08-A4E4-6B815EB8A7E3}"/>
              </a:ext>
            </a:extLst>
          </p:cNvPr>
          <p:cNvSpPr txBox="1"/>
          <p:nvPr/>
        </p:nvSpPr>
        <p:spPr>
          <a:xfrm rot="5400000">
            <a:off x="6352888" y="3546863"/>
            <a:ext cx="703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>
                <a:solidFill>
                  <a:srgbClr val="008080"/>
                </a:solidFill>
                <a:sym typeface="Wingdings" panose="05000000000000000000" pitchFamily="2" charset="2"/>
              </a:rPr>
              <a:t></a:t>
            </a:r>
            <a:endParaRPr lang="en-NZ" sz="3200" dirty="0">
              <a:solidFill>
                <a:srgbClr val="00808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E39B747-2920-41A8-A2E1-34E3A8D6A5F4}"/>
              </a:ext>
            </a:extLst>
          </p:cNvPr>
          <p:cNvSpPr txBox="1"/>
          <p:nvPr/>
        </p:nvSpPr>
        <p:spPr>
          <a:xfrm>
            <a:off x="6436524" y="4020085"/>
            <a:ext cx="761867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>
                <a:solidFill>
                  <a:srgbClr val="008080"/>
                </a:solidFill>
                <a:sym typeface="Wingdings" panose="05000000000000000000" pitchFamily="2" charset="2"/>
              </a:rPr>
              <a:t></a:t>
            </a:r>
            <a:endParaRPr lang="en-NZ" sz="3200" dirty="0">
              <a:solidFill>
                <a:srgbClr val="008080"/>
              </a:solidFill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7D5EB0E0-F1E3-4189-97F4-A0C22295A034}"/>
              </a:ext>
            </a:extLst>
          </p:cNvPr>
          <p:cNvCxnSpPr>
            <a:cxnSpLocks/>
          </p:cNvCxnSpPr>
          <p:nvPr/>
        </p:nvCxnSpPr>
        <p:spPr>
          <a:xfrm>
            <a:off x="817241" y="2266120"/>
            <a:ext cx="7511106" cy="0"/>
          </a:xfrm>
          <a:prstGeom prst="line">
            <a:avLst/>
          </a:prstGeom>
          <a:ln>
            <a:solidFill>
              <a:srgbClr val="58A4A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0BB12977-EB64-4F10-81B8-7B38948C2521}"/>
              </a:ext>
            </a:extLst>
          </p:cNvPr>
          <p:cNvCxnSpPr>
            <a:cxnSpLocks/>
          </p:cNvCxnSpPr>
          <p:nvPr/>
        </p:nvCxnSpPr>
        <p:spPr>
          <a:xfrm>
            <a:off x="817241" y="3407517"/>
            <a:ext cx="7511106" cy="0"/>
          </a:xfrm>
          <a:prstGeom prst="line">
            <a:avLst/>
          </a:prstGeom>
          <a:ln>
            <a:solidFill>
              <a:srgbClr val="58A4A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FA5BDC67-0EE3-4054-8F2C-85E66DD09353}"/>
              </a:ext>
            </a:extLst>
          </p:cNvPr>
          <p:cNvCxnSpPr>
            <a:cxnSpLocks/>
          </p:cNvCxnSpPr>
          <p:nvPr/>
        </p:nvCxnSpPr>
        <p:spPr>
          <a:xfrm>
            <a:off x="817241" y="4020085"/>
            <a:ext cx="7511106" cy="0"/>
          </a:xfrm>
          <a:prstGeom prst="line">
            <a:avLst/>
          </a:prstGeom>
          <a:ln>
            <a:solidFill>
              <a:srgbClr val="58A4A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691678EF-0DBA-427D-90D5-F99CC0124F79}"/>
              </a:ext>
            </a:extLst>
          </p:cNvPr>
          <p:cNvCxnSpPr>
            <a:cxnSpLocks/>
          </p:cNvCxnSpPr>
          <p:nvPr/>
        </p:nvCxnSpPr>
        <p:spPr>
          <a:xfrm flipV="1">
            <a:off x="817241" y="4595447"/>
            <a:ext cx="7511106" cy="45509"/>
          </a:xfrm>
          <a:prstGeom prst="line">
            <a:avLst/>
          </a:prstGeom>
          <a:ln>
            <a:solidFill>
              <a:srgbClr val="58A4A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B82AD6DC-46F3-4968-859E-7458B03F99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160" b="25917"/>
          <a:stretch/>
        </p:blipFill>
        <p:spPr>
          <a:xfrm>
            <a:off x="817241" y="1773597"/>
            <a:ext cx="628328" cy="2930529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A4213919-1401-467F-B8CD-A3777D4856D2}"/>
              </a:ext>
            </a:extLst>
          </p:cNvPr>
          <p:cNvCxnSpPr>
            <a:cxnSpLocks/>
          </p:cNvCxnSpPr>
          <p:nvPr/>
        </p:nvCxnSpPr>
        <p:spPr>
          <a:xfrm flipV="1">
            <a:off x="808274" y="5186781"/>
            <a:ext cx="7520073" cy="36882"/>
          </a:xfrm>
          <a:prstGeom prst="line">
            <a:avLst/>
          </a:prstGeom>
          <a:ln>
            <a:solidFill>
              <a:srgbClr val="58A4A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6130864-7356-429E-A504-A0AABD167E16}"/>
              </a:ext>
            </a:extLst>
          </p:cNvPr>
          <p:cNvSpPr txBox="1"/>
          <p:nvPr/>
        </p:nvSpPr>
        <p:spPr>
          <a:xfrm>
            <a:off x="6415838" y="4602790"/>
            <a:ext cx="761867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>
                <a:solidFill>
                  <a:srgbClr val="008080"/>
                </a:solidFill>
                <a:sym typeface="Wingdings" panose="05000000000000000000" pitchFamily="2" charset="2"/>
              </a:rPr>
              <a:t></a:t>
            </a:r>
            <a:endParaRPr lang="en-NZ" sz="3200" dirty="0">
              <a:solidFill>
                <a:srgbClr val="00808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57C425FA-93F6-4C7A-992C-74467617E020}"/>
              </a:ext>
            </a:extLst>
          </p:cNvPr>
          <p:cNvSpPr txBox="1"/>
          <p:nvPr/>
        </p:nvSpPr>
        <p:spPr>
          <a:xfrm>
            <a:off x="6420229" y="5192769"/>
            <a:ext cx="761867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>
                <a:solidFill>
                  <a:srgbClr val="008080"/>
                </a:solidFill>
                <a:sym typeface="Wingdings" panose="05000000000000000000" pitchFamily="2" charset="2"/>
              </a:rPr>
              <a:t></a:t>
            </a:r>
            <a:endParaRPr lang="en-NZ" sz="3200" dirty="0">
              <a:solidFill>
                <a:srgbClr val="008080"/>
              </a:solidFill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44F1279E-7801-4B98-954D-DB11C3653CF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621" y="5261827"/>
            <a:ext cx="533277" cy="42909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E7B483E9-72C9-448E-A387-72BDAFB1F1F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306" y="4704126"/>
            <a:ext cx="413448" cy="413448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AC52B834-F866-49B2-BF48-0463B0F46B7A}"/>
              </a:ext>
            </a:extLst>
          </p:cNvPr>
          <p:cNvSpPr/>
          <p:nvPr/>
        </p:nvSpPr>
        <p:spPr>
          <a:xfrm>
            <a:off x="228600" y="5865576"/>
            <a:ext cx="3716679" cy="257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91">
              <a:lnSpc>
                <a:spcPct val="150000"/>
              </a:lnSpc>
            </a:pPr>
            <a:r>
              <a:rPr lang="en-NZ" sz="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International Visitor Arrivals : year ending January 2018 (Statistics NZ) </a:t>
            </a:r>
            <a:endParaRPr lang="en-NZ" sz="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037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01"/>
            <a:ext cx="9144793" cy="6864691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wgHBgkIBwgKCgkLDRYPDQwMDRsUFRAWIB0iIiAdHx8kKDQsJCYxJx8fLT0tMTU3Ojo6Iys/RD84QzQ5OjcBCgoKDQwNGg8PGjclHyU3Nzc3Nzc3Nzc3Nzc3Nzc3Nzc3Nzc3Nzc3Nzc3Nzc3Nzc3Nzc3Nzc3Nzc3Nzc3Nzc3N//AABEIAHwAuQMBIgACEQEDEQH/xAAcAAABBQEBAQAAAAAAAAAAAAAEAQIDBQYHAAj/xABDEAACAQMCBAMFBQUECQUAAAABAgMABBESIQUxQVEGE2EiMnGBkRRCUqGxFVNigsEHktHhFhczQ1Ry0vDxI0RVg5P/xAAZAQADAQEBAAAAAAAAAAAAAAAAAQIDBAX/xAAjEQACAgICAgIDAQAAAAAAAAAAAQIREiEDMRNRFGEEQXEi/9oADAMBAAIRAxEAPwDjDtUeacxplAC16vV6gBaco3pUiY7sMD160RGqBts7d+tIZCmSdODtyqRVHXapgOeke1UkaBF1OwBPSgBqRZHtDHbNTiMAjG2eppA5Y7HHxpZMRoXkfbt3pAIXC5yAEHN2od7xnbTAh32BO5PwFQTStK2pz7I5A8hXUv7OfB62tn+1uLQNHdPvbo43jX8WOhP5CtIQydEylirKjwl4Ll82O/41AVjHtRwNzY927D0+tdU4ZcpAhAYDoBQg8tPfj1g/eY0TCiMDLHH7v4RtXox44wjSONzlKVl9az6wCwp9xOgjO1VEN86L/sz6E0k101xERgq3fpWfjdlZ6A+JXPmvoXkOVV13wfhnEoWivrVLhiMB+TL8GG4qXQxk586IEBhUOGxXQ4qsTFTd5HM/EvgK74a3mcMMt3CfeTSAyfn7Q58ht+dZC4tZoH8uaJ43xnS40n867s/trqZi7fkKBvOH219D5N7Ck0fQOOXwPSueX4ie0zaP5LWmjh+PSmlDvit7xzwK6apuEMXXGfIc+18j1+BrEzRPE5R1KspwQdiDXHyccuN1I6YTjNWgRqbvU7Ln403y27isygakpM1LbxGVjnIUczTASONn90elTxxKhwT7VTDGnSMLp7UqqEOVI1/DepsDw0q4ypz0NK2HlDYxTyvcn40uMbD5+vwoKEHbbA70sgXYMcUpGlRnmeQFFwWgTDTEmQ8lXmKLAH8lYgZJs6F5DqT2p/B+D8U8S8QFtwy1eZ+v4Ih3ZuQo4WCNPbycRVkgfJVVBI0ggEgdTXfPBfCYOFcBijsTm1mPnQlofLk0tuNY7+tVCNkt0ZLwj4A4f4bVLziWm+4oNw2MxQ/8oPM+p+WK00hE7bZJ7Yq7mCH3oxQD+WkmoJy7V2cdLo55W+yma3QudeV355oqO+FtGIogD8RUV0/mv7II+ApEtsrmVmHYDnXTprZz7vRI8jze0SqJ3JoaVXZjiZGHQL1otLD2Ax1fzGpRZqwGGXbpSyih4yfZX6UtyCG1NjkRtTjK0gwMA9BirocNhdAz7YGNqSG2htXLqQ3xFHkiHjZQPDKnvgr6YpoBzgDJq+vB5sekKPTvQMNpKZPZU1ceS1sl8dPRXmNy2yknsK5749sraXiIZHRJdGJMIdW/3j3GAdxXXZuErcWklvMMJIuGKbN9apOJ8BFzC5lkZ402QTZJbAOSTzAOfn2rn5p+RYo244YOzgTroPf55pmutJ4s4TFZXbNbRiOFmKqurLADbf8AP/Ks95fqPpXA006Z1rYNHEBuwqcDAwvLtUQc9TUqbjNIB+nY4xvTowASSM9j61HnSudhUiDO6/WkMkVmGTkEnv0pzYG5Ylq8oyQEQmpkjCTKpjaW4Y+xEvT40hjVIhUOU1yvvEnUnvU8QmLmGDVLeSNiRlGdHoPhXSfCHgOCK2i4zdTJf3MqasRgFLZu2Op6b9as14ZCOMC6KrE4iwSFC7Edu/57UrAz/wDZTwyz4jc3Vnx20hmmhxLC7Z8wEHcZ7DbbJ6dt+yySYXp8q5WbmTw94iHEre3LJdDQcnAfYZ+Bz69uldSZFPqOlb8TTRlLsr7i5oGRgd81bTwx6SdNVckWSQBtXXBowkmDqI2bA1Z9KPhhYDJU4xzaoIkEbam6elSPe4yFU1cnb0StdiStGDpYajTFPQLgUO7621Yw3evAv0NVjSJy2Hwsw2Ooj41MitJksoFDWgf7zD60Z5kYADSD5VjLRpHYkcQT3uVK9ykfu7fCvExNyLNXvZ6RD4ml/SqBZ71nHOgGlk1bKTVrLgf7tKgLknGkEegrSMkv0RJfZkPF3BpOJ8FuEhCiVQZUAUe0VBOn51xj7RF3b6GvpP2iR7GBWV/0Jtv3cf8AdrHmjm7NeKSiqbODjcVJCcHHeokNPU71ymwUCunAGcU+NtLajuMcqHRjk43NWFhAbi5ijO4zqb4Ckxljw6xeUqEHtyDOfwjvVstjFwtY1SPJm3aVz7Ugzg49PSrXhlqrNDbqMPO6r8icCtT4i4Za3ME0rNZXVpZyIqRIdDAY2IIOOo9dvSspdFUZrw/xe44NdDRO5hkO6ZYDHTPr60FxziHEIr+SSKeeW3um1sztkZGcAGoZeGETCfySEjc5YPkMOXP0z0q4dre64JBYoQZgwYknGQOvx61MVa2RTK+LidzfWf2SVvNEeZMDJIwudvln6VrvCXjyOSJLPigARAFWZfu9gw/rWL/Z91wm7S9tQfsyyqEOckbfe6kVHmSQnTGFwTuMDBzVKWDJa9nbY7u3vYRNDKGjbkR1pPJQ76vpXN/C3iUWoFjfQiKPUcMm2OXMcv8AsVruH8Zsr9/Ktp1MozmM5B27Z513QkpLTMXot5I0Ue9mhZIkyMHc0/mp1Ngj7tQzyRwQySyNpRFJLHpW0VW7Ik/ox8fi14eKTQXluotkkYBxnUFBIH9K1fDrm3u4Yjq0ysmooM7fXmK58THDC5KiVmyW2Pt7550alzKbYPZPJDOn3dyB3weo25VzLmd7NvGq0dAATkox6lqKjiXSCQPpVdaM/kReYWLaBqZlAJOKNiCtzkIrodGS72TEquwFNyDTSqcixNKqoORPzqLLPeUGpwjC9KXIHWkJH4qVjoTCcsZr3/017X2JpNR7mgKPk9KeDUaGnZrmNieHIYEc60fhmASTvIdgNviazKMQRitLwq6ighOMgnAHz5/pUsqJruHJFPdp9oXVD7RYb8gCenrijTHJbgRRjzlkcNPk5Lds+u+c/wCNUfCPENhYtNLdRvIFUKioMkthj8vdxn+KtXwy+4bPxC24dJIgvLoJKgQHASQZXPLDYxkeo71DVlUVt3Cyr5duspAZy5ccjn3SM9MGq+0mNpOXT3kBwCO4II/Sujt4XZmZ1kQyttlmbf8AKqyXwmt1cT2yyrFKM5kKkjYL8M+8O3Kk+tBizGXV3LPGyTlDnfPXPwqKKB5FZ445GhZc6jvgHoa2P+gzXMVvcG6EDBSGiniJ1Z74O1H2nhteERB1uYnlchJCu22++Ccf+alJ1TFic2N3EJDCRplQ7MDs30+VSmQvLbvanMjYETodOOmD251uL/wbYXnFrjiS36M0xBZIgcZwASMdTjNDQ+BI4GWSCRHQPrw7EYPfBHerSZDgXfhr7YtgIOJRMJIjpEhYNrX1wTuOvyoTxtcRrw+G0Bw1xIM4P3V3/XFMHCLxkMclzBrJ9/zCB+lU/FPC3iG4Y3nDIY7yMHy9Jm0lMDJPLeuty/zSMUqlsrkYMpB6DY0Rwu7micNDJoBfQxxkZxttQlz4e8V2uGubC3gDbqzTZz9BQlvYeIo3wFtVzswWQnUPpWNGjmjp0PEk8sm5MY0gAkDcn4fKpE4pZs2BKoPqCKw9pZ8TLeZMIUJzrHmk5226UalrcDeRVB076WJ3+Yro43qmYTmrtGwF9AxwJoz/ADCle9gUe1NGP5hWP+zy8gT9Ka1vN3P0rXFGPmRrP2laf8RH9a8OI2p/9wnzNZAwzLyJ+lMZZVG8uM98U8UL5CNj+0rUsFE6ZPrS/bYP38f98Vi/Ll0/7VsHlim+XN+9ejBew+Qjh2o9KlwVAzvntSTLg7URBGVj9oZVvaA/L+lcJ6BCcuQqgkHsKs7MXEjKkcJVeRYnAqNDjtREUpG3mY+BNKhpmt4THEOEtZrZwXdw0ciSadSv7YIznBzgY6DlVlwEWsPH4Lm7sr9ZV8sRyPh91GnOQB0A5dKpfDXiebg77WsVyh5l2IYeoPL8q20HjCyv8Z1256rkH9N6hp+jSLXs2T3inncAHtmhHmm/3V0h9CuarbS7t5jqt50b4PuPlzo2KUk7HPxIqVH2PIepuJfelA9c4/Si7eyuCwYXUeRyBlNRK/4kBHfFFWyxSNgkq33cCtVFGbkyztUmiYCWCBm769f61ZCYHZ9AJGdzVZJLqVAWOF67H9aQsmvoPWtKM22S3syYbThueSurArPXv2iU6YnJHTpVy6xk52PTODtQ8mmFtmwO+2PnTohmcuLTiWcsJTk4z5mc1G0NxbkeepTP4utWt/faHCyRwgHcMTt+VD28dreTaru6SGPbHlnNKiGiAEaQcr9RSaweoJ9MH9K0tvxDgPDIisBVmA7hmY9udVt3xrhzxmS44fJHq93ymAJ/7+Bq1ZDh9leICdwcHttSPbsR/UHBph4naSSaIGuv54xkfIGrCK1MqhlvYBn7r6kb6NV7RGCKxrYsN9QoaWwVuYJPxrRLwK/lOVVSvctjP6/rTZPD18qljFEfTzOf5UsgfCn+jLPwxumfSmfs6f8AEPqa1Q4UyZL2sx230nUPyFN+zR/8Def/AINTzJ+PE+Z5wNGcYINSxIY1Ck5PpTCrPscYPOpzjUSvI9zXMegeG/OnpjPam5AGMU4EUAEK+KmSZlOVJB7g0IDmng0wNNYzs9tHIWyxzuKs7e7nX3ZpAPRzWOguZoD/AOnIQO3Sj4ONSoR5qqw6kc6aSEzZw8Suk925mH85oiTxZdcOjMtxcw6B+9G/5YzWWj4xYyjRJK8ee6kH6ih+IWfCuIqAty7OPdy2cfWtEkRbNYP7YLWJFVrCWfu6HSPlq3qxsP7RbTi8bi1XyWX3lc4Yf0rl0nhkasK8gHqtWXh/gEtpdvMtxKg0adgBmiMZX0DkqN+3GVnwJLyRWz7rOVz8s0xplYFmdTvsQN6qXsw8ek3UhyOTMTVcon4axMySSAscNHIMH4rtXRSRiXvnI0wzJsPvf5f0p3mQ6lzIQTthVGKz68TgmcxnzFbPuyIV/PFGwyRHfWOWxJpaCg+7t5HOpLxlUbhDgfpVfInEkQ4kWVM8geXwosNqXEchyN8cwaa2x1CFC38L4p0BUT3F2ML5Ew35j/I0xeI3kC+zLcae25H0q6ScTKysmGztgg7d6Y6L1IQcuVAiuXxPxe0OUu7pM/dUkZ+lFp/aTxeABJOJXA6DUob9aWS2XSVfGk/wjeh5eE27FcKMDpiikNWE/wCsbiGrUOIEP38pR+gr3+s7i/8A8qfy/wCmqxuCxLnB3P8ADUf7FXuf7tLFDyMIAe9O3J51Fk0oGedcR0jyzLscU+OTeoScqSe1NQZxQAcGGdjtXhJnkaggOV3qcKAOVADhIe+aeJKh5jPavA0wCA+1PWTHKhs08GmJlvZ8YuLf2S5dOzb1fWXFo5wBybrvWJ1GpY3ZSCGINaxm0Q4nQfOGnONqHuJAy6SNvWs1w+/uFkCF9SnvVw7llya2UrMnGhWVDtTkthjMczp/y8qhQkkA02SZkwVAG9ABTJfxL7KpOo5YbS3+FDtxSSHK3UckWn8S5NDrxG5Y41gbfhB/WoTZieYtNPMx541AD8hSYy44dxOBtUhibOMakGrI9RVgnErUkEMEyN9QK5+RxVCFjhh2hjYqObDOcVIb2VYRjTjoMbCqQmX32kNgjBXuCCKcsi812+BzVPaXLyjLKgPLIFFoc6qKEFyNnfA+m5+FM1H92/5/4ULgOTkYI2BBIpfL/jf+9QM//9k="/>
          <p:cNvSpPr>
            <a:spLocks noChangeAspect="1" noChangeArrowheads="1"/>
          </p:cNvSpPr>
          <p:nvPr/>
        </p:nvSpPr>
        <p:spPr bwMode="auto">
          <a:xfrm>
            <a:off x="5618805" y="5940571"/>
            <a:ext cx="17621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" name="AutoShape 4" descr="data:image/jpeg;base64,/9j/4AAQSkZJRgABAQAAAQABAAD/2wCEAAkGBwgHBgkIBwgKCgkLDRYPDQwMDRsUFRAWIB0iIiAdHx8kKDQsJCYxJx8fLT0tMTU3Ojo6Iys/RD84QzQ5OjcBCgoKDQwNGg8PGjclHyU3Nzc3Nzc3Nzc3Nzc3Nzc3Nzc3Nzc3Nzc3Nzc3Nzc3Nzc3Nzc3Nzc3Nzc3Nzc3Nzc3N//AABEIAHwAuQMBIgACEQEDEQH/xAAcAAABBQEBAQAAAAAAAAAAAAAEAQIDBQYHAAj/xABDEAACAQMCBAMFBQUECQUAAAABAgMABBESIQUxQVEGE2EiMnGBkRRCUqGxFVNigsEHktHhFhczQ1Ry0vDxI0RVg5P/xAAZAQADAQEBAAAAAAAAAAAAAAAAAQIDBAX/xAAjEQACAgICAgIDAQAAAAAAAAAAAQIREiEDMRNRFGEEQXEi/9oADAMBAAIRAxEAPwDjDtUeacxplAC16vV6gBaco3pUiY7sMD160RGqBts7d+tIZCmSdODtyqRVHXapgOeke1UkaBF1OwBPSgBqRZHtDHbNTiMAjG2eppA5Y7HHxpZMRoXkfbt3pAIXC5yAEHN2od7xnbTAh32BO5PwFQTStK2pz7I5A8hXUv7OfB62tn+1uLQNHdPvbo43jX8WOhP5CtIQydEylirKjwl4Ll82O/41AVjHtRwNzY927D0+tdU4ZcpAhAYDoBQg8tPfj1g/eY0TCiMDLHH7v4RtXox44wjSONzlKVl9az6wCwp9xOgjO1VEN86L/sz6E0k101xERgq3fpWfjdlZ6A+JXPmvoXkOVV13wfhnEoWivrVLhiMB+TL8GG4qXQxk586IEBhUOGxXQ4qsTFTd5HM/EvgK74a3mcMMt3CfeTSAyfn7Q58ht+dZC4tZoH8uaJ43xnS40n867s/trqZi7fkKBvOH219D5N7Ck0fQOOXwPSueX4ie0zaP5LWmjh+PSmlDvit7xzwK6apuEMXXGfIc+18j1+BrEzRPE5R1KspwQdiDXHyccuN1I6YTjNWgRqbvU7Ln403y27isygakpM1LbxGVjnIUczTASONn90elTxxKhwT7VTDGnSMLp7UqqEOVI1/DepsDw0q4ypz0NK2HlDYxTyvcn40uMbD5+vwoKEHbbA70sgXYMcUpGlRnmeQFFwWgTDTEmQ8lXmKLAH8lYgZJs6F5DqT2p/B+D8U8S8QFtwy1eZ+v4Ih3ZuQo4WCNPbycRVkgfJVVBI0ggEgdTXfPBfCYOFcBijsTm1mPnQlofLk0tuNY7+tVCNkt0ZLwj4A4f4bVLziWm+4oNw2MxQ/8oPM+p+WK00hE7bZJ7Yq7mCH3oxQD+WkmoJy7V2cdLo55W+yma3QudeV355oqO+FtGIogD8RUV0/mv7II+ApEtsrmVmHYDnXTprZz7vRI8jze0SqJ3JoaVXZjiZGHQL1otLD2Ax1fzGpRZqwGGXbpSyih4yfZX6UtyCG1NjkRtTjK0gwMA9BirocNhdAz7YGNqSG2htXLqQ3xFHkiHjZQPDKnvgr6YpoBzgDJq+vB5sekKPTvQMNpKZPZU1ceS1sl8dPRXmNy2yknsK5749sraXiIZHRJdGJMIdW/3j3GAdxXXZuErcWklvMMJIuGKbN9apOJ8BFzC5lkZ402QTZJbAOSTzAOfn2rn5p+RYo244YOzgTroPf55pmutJ4s4TFZXbNbRiOFmKqurLADbf8AP/Ks95fqPpXA006Z1rYNHEBuwqcDAwvLtUQc9TUqbjNIB+nY4xvTowASSM9j61HnSudhUiDO6/WkMkVmGTkEnv0pzYG5Ylq8oyQEQmpkjCTKpjaW4Y+xEvT40hjVIhUOU1yvvEnUnvU8QmLmGDVLeSNiRlGdHoPhXSfCHgOCK2i4zdTJf3MqasRgFLZu2Op6b9as14ZCOMC6KrE4iwSFC7Edu/57UrAz/wDZTwyz4jc3Vnx20hmmhxLC7Z8wEHcZ7DbbJ6dt+yySYXp8q5WbmTw94iHEre3LJdDQcnAfYZ+Bz69uldSZFPqOlb8TTRlLsr7i5oGRgd81bTwx6SdNVckWSQBtXXBowkmDqI2bA1Z9KPhhYDJU4xzaoIkEbam6elSPe4yFU1cnb0StdiStGDpYajTFPQLgUO7621Yw3evAv0NVjSJy2Hwsw2Ooj41MitJksoFDWgf7zD60Z5kYADSD5VjLRpHYkcQT3uVK9ykfu7fCvExNyLNXvZ6RD4ml/SqBZ71nHOgGlk1bKTVrLgf7tKgLknGkEegrSMkv0RJfZkPF3BpOJ8FuEhCiVQZUAUe0VBOn51xj7RF3b6GvpP2iR7GBWV/0Jtv3cf8AdrHmjm7NeKSiqbODjcVJCcHHeokNPU71ymwUCunAGcU+NtLajuMcqHRjk43NWFhAbi5ijO4zqb4Ckxljw6xeUqEHtyDOfwjvVstjFwtY1SPJm3aVz7Ugzg49PSrXhlqrNDbqMPO6r8icCtT4i4Za3ME0rNZXVpZyIqRIdDAY2IIOOo9dvSspdFUZrw/xe44NdDRO5hkO6ZYDHTPr60FxziHEIr+SSKeeW3um1sztkZGcAGoZeGETCfySEjc5YPkMOXP0z0q4dre64JBYoQZgwYknGQOvx61MVa2RTK+LidzfWf2SVvNEeZMDJIwudvln6VrvCXjyOSJLPigARAFWZfu9gw/rWL/Z91wm7S9tQfsyyqEOckbfe6kVHmSQnTGFwTuMDBzVKWDJa9nbY7u3vYRNDKGjbkR1pPJQ76vpXN/C3iUWoFjfQiKPUcMm2OXMcv8AsVruH8Zsr9/Ktp1MozmM5B27Z513QkpLTMXot5I0Ue9mhZIkyMHc0/mp1Ngj7tQzyRwQySyNpRFJLHpW0VW7Ik/ox8fi14eKTQXluotkkYBxnUFBIH9K1fDrm3u4Yjq0ysmooM7fXmK58THDC5KiVmyW2Pt7550alzKbYPZPJDOn3dyB3weo25VzLmd7NvGq0dAATkox6lqKjiXSCQPpVdaM/kReYWLaBqZlAJOKNiCtzkIrodGS72TEquwFNyDTSqcixNKqoORPzqLLPeUGpwjC9KXIHWkJH4qVjoTCcsZr3/017X2JpNR7mgKPk9KeDUaGnZrmNieHIYEc60fhmASTvIdgNviazKMQRitLwq6ighOMgnAHz5/pUsqJruHJFPdp9oXVD7RYb8gCenrijTHJbgRRjzlkcNPk5Lds+u+c/wCNUfCPENhYtNLdRvIFUKioMkthj8vdxn+KtXwy+4bPxC24dJIgvLoJKgQHASQZXPLDYxkeo71DVlUVt3Cyr5duspAZy5ccjn3SM9MGq+0mNpOXT3kBwCO4II/Sujt4XZmZ1kQyttlmbf8AKqyXwmt1cT2yyrFKM5kKkjYL8M+8O3Kk+tBizGXV3LPGyTlDnfPXPwqKKB5FZ445GhZc6jvgHoa2P+gzXMVvcG6EDBSGiniJ1Z74O1H2nhteERB1uYnlchJCu22++Ccf+alJ1TFic2N3EJDCRplQ7MDs30+VSmQvLbvanMjYETodOOmD251uL/wbYXnFrjiS36M0xBZIgcZwASMdTjNDQ+BI4GWSCRHQPrw7EYPfBHerSZDgXfhr7YtgIOJRMJIjpEhYNrX1wTuOvyoTxtcRrw+G0Bw1xIM4P3V3/XFMHCLxkMclzBrJ9/zCB+lU/FPC3iG4Y3nDIY7yMHy9Jm0lMDJPLeuty/zSMUqlsrkYMpB6DY0Rwu7micNDJoBfQxxkZxttQlz4e8V2uGubC3gDbqzTZz9BQlvYeIo3wFtVzswWQnUPpWNGjmjp0PEk8sm5MY0gAkDcn4fKpE4pZs2BKoPqCKw9pZ8TLeZMIUJzrHmk5226UalrcDeRVB076WJ3+Yro43qmYTmrtGwF9AxwJoz/ADCle9gUe1NGP5hWP+zy8gT9Ka1vN3P0rXFGPmRrP2laf8RH9a8OI2p/9wnzNZAwzLyJ+lMZZVG8uM98U8UL5CNj+0rUsFE6ZPrS/bYP38f98Vi/Ll0/7VsHlim+XN+9ejBew+Qjh2o9KlwVAzvntSTLg7URBGVj9oZVvaA/L+lcJ6BCcuQqgkHsKs7MXEjKkcJVeRYnAqNDjtREUpG3mY+BNKhpmt4THEOEtZrZwXdw0ciSadSv7YIznBzgY6DlVlwEWsPH4Lm7sr9ZV8sRyPh91GnOQB0A5dKpfDXiebg77WsVyh5l2IYeoPL8q20HjCyv8Z1256rkH9N6hp+jSLXs2T3inncAHtmhHmm/3V0h9CuarbS7t5jqt50b4PuPlzo2KUk7HPxIqVH2PIepuJfelA9c4/Si7eyuCwYXUeRyBlNRK/4kBHfFFWyxSNgkq33cCtVFGbkyztUmiYCWCBm769f61ZCYHZ9AJGdzVZJLqVAWOF67H9aQsmvoPWtKM22S3syYbThueSurArPXv2iU6YnJHTpVy6xk52PTODtQ8mmFtmwO+2PnTohmcuLTiWcsJTk4z5mc1G0NxbkeepTP4utWt/faHCyRwgHcMTt+VD28dreTaru6SGPbHlnNKiGiAEaQcr9RSaweoJ9MH9K0tvxDgPDIisBVmA7hmY9udVt3xrhzxmS44fJHq93ymAJ/7+Bq1ZDh9leICdwcHttSPbsR/UHBph4naSSaIGuv54xkfIGrCK1MqhlvYBn7r6kb6NV7RGCKxrYsN9QoaWwVuYJPxrRLwK/lOVVSvctjP6/rTZPD18qljFEfTzOf5UsgfCn+jLPwxumfSmfs6f8AEPqa1Q4UyZL2sx230nUPyFN+zR/8Def/AINTzJ+PE+Z5wNGcYINSxIY1Ck5PpTCrPscYPOpzjUSvI9zXMegeG/OnpjPam5AGMU4EUAEK+KmSZlOVJB7g0IDmng0wNNYzs9tHIWyxzuKs7e7nX3ZpAPRzWOguZoD/AOnIQO3Sj4ONSoR5qqw6kc6aSEzZw8Suk925mH85oiTxZdcOjMtxcw6B+9G/5YzWWj4xYyjRJK8ee6kH6ih+IWfCuIqAty7OPdy2cfWtEkRbNYP7YLWJFVrCWfu6HSPlq3qxsP7RbTi8bi1XyWX3lc4Yf0rl0nhkasK8gHqtWXh/gEtpdvMtxKg0adgBmiMZX0DkqN+3GVnwJLyRWz7rOVz8s0xplYFmdTvsQN6qXsw8ek3UhyOTMTVcon4axMySSAscNHIMH4rtXRSRiXvnI0wzJsPvf5f0p3mQ6lzIQTthVGKz68TgmcxnzFbPuyIV/PFGwyRHfWOWxJpaCg+7t5HOpLxlUbhDgfpVfInEkQ4kWVM8geXwosNqXEchyN8cwaa2x1CFC38L4p0BUT3F2ML5Ew35j/I0xeI3kC+zLcae25H0q6ScTKysmGztgg7d6Y6L1IQcuVAiuXxPxe0OUu7pM/dUkZ+lFp/aTxeABJOJXA6DUob9aWS2XSVfGk/wjeh5eE27FcKMDpiikNWE/wCsbiGrUOIEP38pR+gr3+s7i/8A8qfy/wCmqxuCxLnB3P8ADUf7FXuf7tLFDyMIAe9O3J51Fk0oGedcR0jyzLscU+OTeoScqSe1NQZxQAcGGdjtXhJnkaggOV3qcKAOVADhIe+aeJKh5jPavA0wCA+1PWTHKhs08GmJlvZ8YuLf2S5dOzb1fWXFo5wBybrvWJ1GpY3ZSCGINaxm0Q4nQfOGnONqHuJAy6SNvWs1w+/uFkCF9SnvVw7llya2UrMnGhWVDtTkthjMczp/y8qhQkkA02SZkwVAG9ABTJfxL7KpOo5YbS3+FDtxSSHK3UckWn8S5NDrxG5Y41gbfhB/WoTZieYtNPMx541AD8hSYy44dxOBtUhibOMakGrI9RVgnErUkEMEyN9QK5+RxVCFjhh2hjYqObDOcVIb2VYRjTjoMbCqQmX32kNgjBXuCCKcsi812+BzVPaXLyjLKgPLIFFoc6qKEFyNnfA+m5+FM1H92/5/4ULgOTkYI2BBIpfL/jf+9QM//9k="/>
          <p:cNvSpPr>
            <a:spLocks noChangeAspect="1" noChangeArrowheads="1"/>
          </p:cNvSpPr>
          <p:nvPr/>
        </p:nvSpPr>
        <p:spPr bwMode="auto">
          <a:xfrm>
            <a:off x="63500" y="-136525"/>
            <a:ext cx="17621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2" name="Rectangle 11"/>
          <p:cNvSpPr/>
          <p:nvPr/>
        </p:nvSpPr>
        <p:spPr>
          <a:xfrm>
            <a:off x="-1522" y="-35543"/>
            <a:ext cx="9145588" cy="996189"/>
          </a:xfrm>
          <a:prstGeom prst="rect">
            <a:avLst/>
          </a:prstGeom>
          <a:solidFill>
            <a:srgbClr val="58A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22" b="34500"/>
          <a:stretch/>
        </p:blipFill>
        <p:spPr>
          <a:xfrm>
            <a:off x="8077848" y="190780"/>
            <a:ext cx="1068467" cy="966474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1195952" y="1367582"/>
            <a:ext cx="4798785" cy="646323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lvl="0" fontAlgn="base"/>
            <a:r>
              <a:rPr lang="en-NZ" sz="2000" b="1" dirty="0">
                <a:solidFill>
                  <a:srgbClr val="008080"/>
                </a:solidFill>
              </a:rPr>
              <a:t>Visitor spend</a:t>
            </a:r>
          </a:p>
          <a:p>
            <a:pPr lvl="0" fontAlgn="base"/>
            <a:r>
              <a:rPr lang="en-NZ" sz="1600" b="1" dirty="0"/>
              <a:t>Year end December 2017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055609" y="1244471"/>
            <a:ext cx="3993772" cy="89254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fontAlgn="base"/>
            <a:r>
              <a:rPr lang="en-NZ" b="1" dirty="0">
                <a:solidFill>
                  <a:srgbClr val="008080"/>
                </a:solidFill>
              </a:rPr>
              <a:t>Result: 	 </a:t>
            </a:r>
            <a:r>
              <a:rPr lang="en-NZ" sz="2400" b="1" dirty="0"/>
              <a:t>$84m domestic</a:t>
            </a:r>
            <a:br>
              <a:rPr lang="en-NZ" sz="2400" b="1" dirty="0"/>
            </a:br>
            <a:r>
              <a:rPr lang="en-NZ" sz="2800" b="1" dirty="0">
                <a:solidFill>
                  <a:srgbClr val="008080"/>
                </a:solidFill>
              </a:rPr>
              <a:t>14%</a:t>
            </a:r>
            <a:r>
              <a:rPr lang="en-NZ" sz="2800" b="1" dirty="0"/>
              <a:t>    </a:t>
            </a:r>
            <a:r>
              <a:rPr lang="en-NZ" sz="2400" b="1" dirty="0"/>
              <a:t> </a:t>
            </a:r>
            <a:r>
              <a:rPr lang="en-NZ" sz="2000" b="1" dirty="0"/>
              <a:t>$28m international</a:t>
            </a:r>
            <a:endParaRPr lang="en-NZ" sz="2400" b="1" dirty="0"/>
          </a:p>
        </p:txBody>
      </p:sp>
      <p:cxnSp>
        <p:nvCxnSpPr>
          <p:cNvPr id="55" name="Straight Connector 54"/>
          <p:cNvCxnSpPr>
            <a:cxnSpLocks/>
          </p:cNvCxnSpPr>
          <p:nvPr/>
        </p:nvCxnSpPr>
        <p:spPr>
          <a:xfrm>
            <a:off x="1274680" y="1170992"/>
            <a:ext cx="6803168" cy="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351464" y="1321596"/>
            <a:ext cx="703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rgbClr val="008080"/>
                </a:solidFill>
                <a:sym typeface="Wingdings" panose="05000000000000000000" pitchFamily="2" charset="2"/>
              </a:rPr>
              <a:t></a:t>
            </a:r>
            <a:endParaRPr lang="en-NZ" sz="4400" dirty="0">
              <a:solidFill>
                <a:srgbClr val="008080"/>
              </a:solidFill>
            </a:endParaRPr>
          </a:p>
          <a:p>
            <a:endParaRPr lang="en-NZ" sz="3600" dirty="0">
              <a:solidFill>
                <a:srgbClr val="008080"/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9" y="1331842"/>
            <a:ext cx="661251" cy="661251"/>
          </a:xfrm>
          <a:prstGeom prst="rect">
            <a:avLst/>
          </a:prstGeom>
        </p:spPr>
      </p:pic>
      <p:cxnSp>
        <p:nvCxnSpPr>
          <p:cNvPr id="58" name="Straight Connector 57"/>
          <p:cNvCxnSpPr>
            <a:cxnSpLocks/>
          </p:cNvCxnSpPr>
          <p:nvPr/>
        </p:nvCxnSpPr>
        <p:spPr>
          <a:xfrm>
            <a:off x="1274680" y="2204488"/>
            <a:ext cx="6911377" cy="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41"/>
          <a:stretch/>
        </p:blipFill>
        <p:spPr>
          <a:xfrm>
            <a:off x="372326" y="52057"/>
            <a:ext cx="4303938" cy="95055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1FD7064-2A1A-4D56-87D2-9B065DEF22E8}"/>
              </a:ext>
            </a:extLst>
          </p:cNvPr>
          <p:cNvSpPr/>
          <p:nvPr/>
        </p:nvSpPr>
        <p:spPr>
          <a:xfrm>
            <a:off x="779034" y="5675421"/>
            <a:ext cx="40904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91">
              <a:lnSpc>
                <a:spcPct val="150000"/>
              </a:lnSpc>
            </a:pPr>
            <a:r>
              <a:rPr lang="en-NZ" sz="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Monthly Regional Tourism Estimates: year ending January 2018 (MBIE) </a:t>
            </a:r>
            <a:endParaRPr lang="en-NZ" sz="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xmlns="" id="{00000000-0008-0000-0000-00000F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3104765"/>
              </p:ext>
            </p:extLst>
          </p:nvPr>
        </p:nvGraphicFramePr>
        <p:xfrm>
          <a:off x="1296820" y="2349872"/>
          <a:ext cx="6781028" cy="3346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899282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0"/>
            <a:ext cx="9144793" cy="6864691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wgHBgkIBwgKCgkLDRYPDQwMDRsUFRAWIB0iIiAdHx8kKDQsJCYxJx8fLT0tMTU3Ojo6Iys/RD84QzQ5OjcBCgoKDQwNGg8PGjclHyU3Nzc3Nzc3Nzc3Nzc3Nzc3Nzc3Nzc3Nzc3Nzc3Nzc3Nzc3Nzc3Nzc3Nzc3Nzc3Nzc3N//AABEIAHwAuQMBIgACEQEDEQH/xAAcAAABBQEBAQAAAAAAAAAAAAAEAQIDBQYHAAj/xABDEAACAQMCBAMFBQUECQUAAAABAgMABBESIQUxQVEGE2EiMnGBkRRCUqGxFVNigsEHktHhFhczQ1Ry0vDxI0RVg5P/xAAZAQADAQEBAAAAAAAAAAAAAAAAAQIDBAX/xAAjEQACAgICAgIDAQAAAAAAAAAAAQIREiEDMRNRFGEEQXEi/9oADAMBAAIRAxEAPwDjDtUeacxplAC16vV6gBaco3pUiY7sMD160RGqBts7d+tIZCmSdODtyqRVHXapgOeke1UkaBF1OwBPSgBqRZHtDHbNTiMAjG2eppA5Y7HHxpZMRoXkfbt3pAIXC5yAEHN2od7xnbTAh32BO5PwFQTStK2pz7I5A8hXUv7OfB62tn+1uLQNHdPvbo43jX8WOhP5CtIQydEylirKjwl4Ll82O/41AVjHtRwNzY927D0+tdU4ZcpAhAYDoBQg8tPfj1g/eY0TCiMDLHH7v4RtXox44wjSONzlKVl9az6wCwp9xOgjO1VEN86L/sz6E0k101xERgq3fpWfjdlZ6A+JXPmvoXkOVV13wfhnEoWivrVLhiMB+TL8GG4qXQxk586IEBhUOGxXQ4qsTFTd5HM/EvgK74a3mcMMt3CfeTSAyfn7Q58ht+dZC4tZoH8uaJ43xnS40n867s/trqZi7fkKBvOH219D5N7Ck0fQOOXwPSueX4ie0zaP5LWmjh+PSmlDvit7xzwK6apuEMXXGfIc+18j1+BrEzRPE5R1KspwQdiDXHyccuN1I6YTjNWgRqbvU7Ln403y27isygakpM1LbxGVjnIUczTASONn90elTxxKhwT7VTDGnSMLp7UqqEOVI1/DepsDw0q4ypz0NK2HlDYxTyvcn40uMbD5+vwoKEHbbA70sgXYMcUpGlRnmeQFFwWgTDTEmQ8lXmKLAH8lYgZJs6F5DqT2p/B+D8U8S8QFtwy1eZ+v4Ih3ZuQo4WCNPbycRVkgfJVVBI0ggEgdTXfPBfCYOFcBijsTm1mPnQlofLk0tuNY7+tVCNkt0ZLwj4A4f4bVLziWm+4oNw2MxQ/8oPM+p+WK00hE7bZJ7Yq7mCH3oxQD+WkmoJy7V2cdLo55W+yma3QudeV355oqO+FtGIogD8RUV0/mv7II+ApEtsrmVmHYDnXTprZz7vRI8jze0SqJ3JoaVXZjiZGHQL1otLD2Ax1fzGpRZqwGGXbpSyih4yfZX6UtyCG1NjkRtTjK0gwMA9BirocNhdAz7YGNqSG2htXLqQ3xFHkiHjZQPDKnvgr6YpoBzgDJq+vB5sekKPTvQMNpKZPZU1ceS1sl8dPRXmNy2yknsK5749sraXiIZHRJdGJMIdW/3j3GAdxXXZuErcWklvMMJIuGKbN9apOJ8BFzC5lkZ402QTZJbAOSTzAOfn2rn5p+RYo244YOzgTroPf55pmutJ4s4TFZXbNbRiOFmKqurLADbf8AP/Ks95fqPpXA006Z1rYNHEBuwqcDAwvLtUQc9TUqbjNIB+nY4xvTowASSM9j61HnSudhUiDO6/WkMkVmGTkEnv0pzYG5Ylq8oyQEQmpkjCTKpjaW4Y+xEvT40hjVIhUOU1yvvEnUnvU8QmLmGDVLeSNiRlGdHoPhXSfCHgOCK2i4zdTJf3MqasRgFLZu2Op6b9as14ZCOMC6KrE4iwSFC7Edu/57UrAz/wDZTwyz4jc3Vnx20hmmhxLC7Z8wEHcZ7DbbJ6dt+yySYXp8q5WbmTw94iHEre3LJdDQcnAfYZ+Bz69uldSZFPqOlb8TTRlLsr7i5oGRgd81bTwx6SdNVckWSQBtXXBowkmDqI2bA1Z9KPhhYDJU4xzaoIkEbam6elSPe4yFU1cnb0StdiStGDpYajTFPQLgUO7621Yw3evAv0NVjSJy2Hwsw2Ooj41MitJksoFDWgf7zD60Z5kYADSD5VjLRpHYkcQT3uVK9ykfu7fCvExNyLNXvZ6RD4ml/SqBZ71nHOgGlk1bKTVrLgf7tKgLknGkEegrSMkv0RJfZkPF3BpOJ8FuEhCiVQZUAUe0VBOn51xj7RF3b6GvpP2iR7GBWV/0Jtv3cf8AdrHmjm7NeKSiqbODjcVJCcHHeokNPU71ymwUCunAGcU+NtLajuMcqHRjk43NWFhAbi5ijO4zqb4Ckxljw6xeUqEHtyDOfwjvVstjFwtY1SPJm3aVz7Ugzg49PSrXhlqrNDbqMPO6r8icCtT4i4Za3ME0rNZXVpZyIqRIdDAY2IIOOo9dvSspdFUZrw/xe44NdDRO5hkO6ZYDHTPr60FxziHEIr+SSKeeW3um1sztkZGcAGoZeGETCfySEjc5YPkMOXP0z0q4dre64JBYoQZgwYknGQOvx61MVa2RTK+LidzfWf2SVvNEeZMDJIwudvln6VrvCXjyOSJLPigARAFWZfu9gw/rWL/Z91wm7S9tQfsyyqEOckbfe6kVHmSQnTGFwTuMDBzVKWDJa9nbY7u3vYRNDKGjbkR1pPJQ76vpXN/C3iUWoFjfQiKPUcMm2OXMcv8AsVruH8Zsr9/Ktp1MozmM5B27Z513QkpLTMXot5I0Ue9mhZIkyMHc0/mp1Ngj7tQzyRwQySyNpRFJLHpW0VW7Ik/ox8fi14eKTQXluotkkYBxnUFBIH9K1fDrm3u4Yjq0ysmooM7fXmK58THDC5KiVmyW2Pt7550alzKbYPZPJDOn3dyB3weo25VzLmd7NvGq0dAATkox6lqKjiXSCQPpVdaM/kReYWLaBqZlAJOKNiCtzkIrodGS72TEquwFNyDTSqcixNKqoORPzqLLPeUGpwjC9KXIHWkJH4qVjoTCcsZr3/017X2JpNR7mgKPk9KeDUaGnZrmNieHIYEc60fhmASTvIdgNviazKMQRitLwq6ighOMgnAHz5/pUsqJruHJFPdp9oXVD7RYb8gCenrijTHJbgRRjzlkcNPk5Lds+u+c/wCNUfCPENhYtNLdRvIFUKioMkthj8vdxn+KtXwy+4bPxC24dJIgvLoJKgQHASQZXPLDYxkeo71DVlUVt3Cyr5duspAZy5ccjn3SM9MGq+0mNpOXT3kBwCO4II/Sujt4XZmZ1kQyttlmbf8AKqyXwmt1cT2yyrFKM5kKkjYL8M+8O3Kk+tBizGXV3LPGyTlDnfPXPwqKKB5FZ445GhZc6jvgHoa2P+gzXMVvcG6EDBSGiniJ1Z74O1H2nhteERB1uYnlchJCu22++Ccf+alJ1TFic2N3EJDCRplQ7MDs30+VSmQvLbvanMjYETodOOmD251uL/wbYXnFrjiS36M0xBZIgcZwASMdTjNDQ+BI4GWSCRHQPrw7EYPfBHerSZDgXfhr7YtgIOJRMJIjpEhYNrX1wTuOvyoTxtcRrw+G0Bw1xIM4P3V3/XFMHCLxkMclzBrJ9/zCB+lU/FPC3iG4Y3nDIY7yMHy9Jm0lMDJPLeuty/zSMUqlsrkYMpB6DY0Rwu7micNDJoBfQxxkZxttQlz4e8V2uGubC3gDbqzTZz9BQlvYeIo3wFtVzswWQnUPpWNGjmjp0PEk8sm5MY0gAkDcn4fKpE4pZs2BKoPqCKw9pZ8TLeZMIUJzrHmk5226UalrcDeRVB076WJ3+Yro43qmYTmrtGwF9AxwJoz/ADCle9gUe1NGP5hWP+zy8gT9Ka1vN3P0rXFGPmRrP2laf8RH9a8OI2p/9wnzNZAwzLyJ+lMZZVG8uM98U8UL5CNj+0rUsFE6ZPrS/bYP38f98Vi/Ll0/7VsHlim+XN+9ejBew+Qjh2o9KlwVAzvntSTLg7URBGVj9oZVvaA/L+lcJ6BCcuQqgkHsKs7MXEjKkcJVeRYnAqNDjtREUpG3mY+BNKhpmt4THEOEtZrZwXdw0ciSadSv7YIznBzgY6DlVlwEWsPH4Lm7sr9ZV8sRyPh91GnOQB0A5dKpfDXiebg77WsVyh5l2IYeoPL8q20HjCyv8Z1256rkH9N6hp+jSLXs2T3inncAHtmhHmm/3V0h9CuarbS7t5jqt50b4PuPlzo2KUk7HPxIqVH2PIepuJfelA9c4/Si7eyuCwYXUeRyBlNRK/4kBHfFFWyxSNgkq33cCtVFGbkyztUmiYCWCBm769f61ZCYHZ9AJGdzVZJLqVAWOF67H9aQsmvoPWtKM22S3syYbThueSurArPXv2iU6YnJHTpVy6xk52PTODtQ8mmFtmwO+2PnTohmcuLTiWcsJTk4z5mc1G0NxbkeepTP4utWt/faHCyRwgHcMTt+VD28dreTaru6SGPbHlnNKiGiAEaQcr9RSaweoJ9MH9K0tvxDgPDIisBVmA7hmY9udVt3xrhzxmS44fJHq93ymAJ/7+Bq1ZDh9leICdwcHttSPbsR/UHBph4naSSaIGuv54xkfIGrCK1MqhlvYBn7r6kb6NV7RGCKxrYsN9QoaWwVuYJPxrRLwK/lOVVSvctjP6/rTZPD18qljFEfTzOf5UsgfCn+jLPwxumfSmfs6f8AEPqa1Q4UyZL2sx230nUPyFN+zR/8Def/AINTzJ+PE+Z5wNGcYINSxIY1Ck5PpTCrPscYPOpzjUSvI9zXMegeG/OnpjPam5AGMU4EUAEK+KmSZlOVJB7g0IDmng0wNNYzs9tHIWyxzuKs7e7nX3ZpAPRzWOguZoD/AOnIQO3Sj4ONSoR5qqw6kc6aSEzZw8Suk925mH85oiTxZdcOjMtxcw6B+9G/5YzWWj4xYyjRJK8ee6kH6ih+IWfCuIqAty7OPdy2cfWtEkRbNYP7YLWJFVrCWfu6HSPlq3qxsP7RbTi8bi1XyWX3lc4Yf0rl0nhkasK8gHqtWXh/gEtpdvMtxKg0adgBmiMZX0DkqN+3GVnwJLyRWz7rOVz8s0xplYFmdTvsQN6qXsw8ek3UhyOTMTVcon4axMySSAscNHIMH4rtXRSRiXvnI0wzJsPvf5f0p3mQ6lzIQTthVGKz68TgmcxnzFbPuyIV/PFGwyRHfWOWxJpaCg+7t5HOpLxlUbhDgfpVfInEkQ4kWVM8geXwosNqXEchyN8cwaa2x1CFC38L4p0BUT3F2ML5Ew35j/I0xeI3kC+zLcae25H0q6ScTKysmGztgg7d6Y6L1IQcuVAiuXxPxe0OUu7pM/dUkZ+lFp/aTxeABJOJXA6DUob9aWS2XSVfGk/wjeh5eE27FcKMDpiikNWE/wCsbiGrUOIEP38pR+gr3+s7i/8A8qfy/wCmqxuCxLnB3P8ADUf7FXuf7tLFDyMIAe9O3J51Fk0oGedcR0jyzLscU+OTeoScqSe1NQZxQAcGGdjtXhJnkaggOV3qcKAOVADhIe+aeJKh5jPavA0wCA+1PWTHKhs08GmJlvZ8YuLf2S5dOzb1fWXFo5wBybrvWJ1GpY3ZSCGINaxm0Q4nQfOGnONqHuJAy6SNvWs1w+/uFkCF9SnvVw7llya2UrMnGhWVDtTkthjMczp/y8qhQkkA02SZkwVAG9ABTJfxL7KpOo5YbS3+FDtxSSHK3UckWn8S5NDrxG5Y41gbfhB/WoTZieYtNPMx541AD8hSYy44dxOBtUhibOMakGrI9RVgnErUkEMEyN9QK5+RxVCFjhh2hjYqObDOcVIb2VYRjTjoMbCqQmX32kNgjBXuCCKcsi812+BzVPaXLyjLKgPLIFFoc6qKEFyNnfA+m5+FM1H92/5/4ULgOTkYI2BBIpfL/jf+9QM//9k="/>
          <p:cNvSpPr>
            <a:spLocks noChangeAspect="1" noChangeArrowheads="1"/>
          </p:cNvSpPr>
          <p:nvPr/>
        </p:nvSpPr>
        <p:spPr bwMode="auto">
          <a:xfrm>
            <a:off x="5618805" y="5940571"/>
            <a:ext cx="17621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" name="AutoShape 4" descr="data:image/jpeg;base64,/9j/4AAQSkZJRgABAQAAAQABAAD/2wCEAAkGBwgHBgkIBwgKCgkLDRYPDQwMDRsUFRAWIB0iIiAdHx8kKDQsJCYxJx8fLT0tMTU3Ojo6Iys/RD84QzQ5OjcBCgoKDQwNGg8PGjclHyU3Nzc3Nzc3Nzc3Nzc3Nzc3Nzc3Nzc3Nzc3Nzc3Nzc3Nzc3Nzc3Nzc3Nzc3Nzc3Nzc3N//AABEIAHwAuQMBIgACEQEDEQH/xAAcAAABBQEBAQAAAAAAAAAAAAAEAQIDBQYHAAj/xABDEAACAQMCBAMFBQUECQUAAAABAgMABBESIQUxQVEGE2EiMnGBkRRCUqGxFVNigsEHktHhFhczQ1Ry0vDxI0RVg5P/xAAZAQADAQEBAAAAAAAAAAAAAAAAAQIDBAX/xAAjEQACAgICAgIDAQAAAAAAAAAAAQIREiEDMRNRFGEEQXEi/9oADAMBAAIRAxEAPwDjDtUeacxplAC16vV6gBaco3pUiY7sMD160RGqBts7d+tIZCmSdODtyqRVHXapgOeke1UkaBF1OwBPSgBqRZHtDHbNTiMAjG2eppA5Y7HHxpZMRoXkfbt3pAIXC5yAEHN2od7xnbTAh32BO5PwFQTStK2pz7I5A8hXUv7OfB62tn+1uLQNHdPvbo43jX8WOhP5CtIQydEylirKjwl4Ll82O/41AVjHtRwNzY927D0+tdU4ZcpAhAYDoBQg8tPfj1g/eY0TCiMDLHH7v4RtXox44wjSONzlKVl9az6wCwp9xOgjO1VEN86L/sz6E0k101xERgq3fpWfjdlZ6A+JXPmvoXkOVV13wfhnEoWivrVLhiMB+TL8GG4qXQxk586IEBhUOGxXQ4qsTFTd5HM/EvgK74a3mcMMt3CfeTSAyfn7Q58ht+dZC4tZoH8uaJ43xnS40n867s/trqZi7fkKBvOH219D5N7Ck0fQOOXwPSueX4ie0zaP5LWmjh+PSmlDvit7xzwK6apuEMXXGfIc+18j1+BrEzRPE5R1KspwQdiDXHyccuN1I6YTjNWgRqbvU7Ln403y27isygakpM1LbxGVjnIUczTASONn90elTxxKhwT7VTDGnSMLp7UqqEOVI1/DepsDw0q4ypz0NK2HlDYxTyvcn40uMbD5+vwoKEHbbA70sgXYMcUpGlRnmeQFFwWgTDTEmQ8lXmKLAH8lYgZJs6F5DqT2p/B+D8U8S8QFtwy1eZ+v4Ih3ZuQo4WCNPbycRVkgfJVVBI0ggEgdTXfPBfCYOFcBijsTm1mPnQlofLk0tuNY7+tVCNkt0ZLwj4A4f4bVLziWm+4oNw2MxQ/8oPM+p+WK00hE7bZJ7Yq7mCH3oxQD+WkmoJy7V2cdLo55W+yma3QudeV355oqO+FtGIogD8RUV0/mv7II+ApEtsrmVmHYDnXTprZz7vRI8jze0SqJ3JoaVXZjiZGHQL1otLD2Ax1fzGpRZqwGGXbpSyih4yfZX6UtyCG1NjkRtTjK0gwMA9BirocNhdAz7YGNqSG2htXLqQ3xFHkiHjZQPDKnvgr6YpoBzgDJq+vB5sekKPTvQMNpKZPZU1ceS1sl8dPRXmNy2yknsK5749sraXiIZHRJdGJMIdW/3j3GAdxXXZuErcWklvMMJIuGKbN9apOJ8BFzC5lkZ402QTZJbAOSTzAOfn2rn5p+RYo244YOzgTroPf55pmutJ4s4TFZXbNbRiOFmKqurLADbf8AP/Ks95fqPpXA006Z1rYNHEBuwqcDAwvLtUQc9TUqbjNIB+nY4xvTowASSM9j61HnSudhUiDO6/WkMkVmGTkEnv0pzYG5Ylq8oyQEQmpkjCTKpjaW4Y+xEvT40hjVIhUOU1yvvEnUnvU8QmLmGDVLeSNiRlGdHoPhXSfCHgOCK2i4zdTJf3MqasRgFLZu2Op6b9as14ZCOMC6KrE4iwSFC7Edu/57UrAz/wDZTwyz4jc3Vnx20hmmhxLC7Z8wEHcZ7DbbJ6dt+yySYXp8q5WbmTw94iHEre3LJdDQcnAfYZ+Bz69uldSZFPqOlb8TTRlLsr7i5oGRgd81bTwx6SdNVckWSQBtXXBowkmDqI2bA1Z9KPhhYDJU4xzaoIkEbam6elSPe4yFU1cnb0StdiStGDpYajTFPQLgUO7621Yw3evAv0NVjSJy2Hwsw2Ooj41MitJksoFDWgf7zD60Z5kYADSD5VjLRpHYkcQT3uVK9ykfu7fCvExNyLNXvZ6RD4ml/SqBZ71nHOgGlk1bKTVrLgf7tKgLknGkEegrSMkv0RJfZkPF3BpOJ8FuEhCiVQZUAUe0VBOn51xj7RF3b6GvpP2iR7GBWV/0Jtv3cf8AdrHmjm7NeKSiqbODjcVJCcHHeokNPU71ymwUCunAGcU+NtLajuMcqHRjk43NWFhAbi5ijO4zqb4Ckxljw6xeUqEHtyDOfwjvVstjFwtY1SPJm3aVz7Ugzg49PSrXhlqrNDbqMPO6r8icCtT4i4Za3ME0rNZXVpZyIqRIdDAY2IIOOo9dvSspdFUZrw/xe44NdDRO5hkO6ZYDHTPr60FxziHEIr+SSKeeW3um1sztkZGcAGoZeGETCfySEjc5YPkMOXP0z0q4dre64JBYoQZgwYknGQOvx61MVa2RTK+LidzfWf2SVvNEeZMDJIwudvln6VrvCXjyOSJLPigARAFWZfu9gw/rWL/Z91wm7S9tQfsyyqEOckbfe6kVHmSQnTGFwTuMDBzVKWDJa9nbY7u3vYRNDKGjbkR1pPJQ76vpXN/C3iUWoFjfQiKPUcMm2OXMcv8AsVruH8Zsr9/Ktp1MozmM5B27Z513QkpLTMXot5I0Ue9mhZIkyMHc0/mp1Ngj7tQzyRwQySyNpRFJLHpW0VW7Ik/ox8fi14eKTQXluotkkYBxnUFBIH9K1fDrm3u4Yjq0ysmooM7fXmK58THDC5KiVmyW2Pt7550alzKbYPZPJDOn3dyB3weo25VzLmd7NvGq0dAATkox6lqKjiXSCQPpVdaM/kReYWLaBqZlAJOKNiCtzkIrodGS72TEquwFNyDTSqcixNKqoORPzqLLPeUGpwjC9KXIHWkJH4qVjoTCcsZr3/017X2JpNR7mgKPk9KeDUaGnZrmNieHIYEc60fhmASTvIdgNviazKMQRitLwq6ighOMgnAHz5/pUsqJruHJFPdp9oXVD7RYb8gCenrijTHJbgRRjzlkcNPk5Lds+u+c/wCNUfCPENhYtNLdRvIFUKioMkthj8vdxn+KtXwy+4bPxC24dJIgvLoJKgQHASQZXPLDYxkeo71DVlUVt3Cyr5duspAZy5ccjn3SM9MGq+0mNpOXT3kBwCO4II/Sujt4XZmZ1kQyttlmbf8AKqyXwmt1cT2yyrFKM5kKkjYL8M+8O3Kk+tBizGXV3LPGyTlDnfPXPwqKKB5FZ445GhZc6jvgHoa2P+gzXMVvcG6EDBSGiniJ1Z74O1H2nhteERB1uYnlchJCu22++Ccf+alJ1TFic2N3EJDCRplQ7MDs30+VSmQvLbvanMjYETodOOmD251uL/wbYXnFrjiS36M0xBZIgcZwASMdTjNDQ+BI4GWSCRHQPrw7EYPfBHerSZDgXfhr7YtgIOJRMJIjpEhYNrX1wTuOvyoTxtcRrw+G0Bw1xIM4P3V3/XFMHCLxkMclzBrJ9/zCB+lU/FPC3iG4Y3nDIY7yMHy9Jm0lMDJPLeuty/zSMUqlsrkYMpB6DY0Rwu7micNDJoBfQxxkZxttQlz4e8V2uGubC3gDbqzTZz9BQlvYeIo3wFtVzswWQnUPpWNGjmjp0PEk8sm5MY0gAkDcn4fKpE4pZs2BKoPqCKw9pZ8TLeZMIUJzrHmk5226UalrcDeRVB076WJ3+Yro43qmYTmrtGwF9AxwJoz/ADCle9gUe1NGP5hWP+zy8gT9Ka1vN3P0rXFGPmRrP2laf8RH9a8OI2p/9wnzNZAwzLyJ+lMZZVG8uM98U8UL5CNj+0rUsFE6ZPrS/bYP38f98Vi/Ll0/7VsHlim+XN+9ejBew+Qjh2o9KlwVAzvntSTLg7URBGVj9oZVvaA/L+lcJ6BCcuQqgkHsKs7MXEjKkcJVeRYnAqNDjtREUpG3mY+BNKhpmt4THEOEtZrZwXdw0ciSadSv7YIznBzgY6DlVlwEWsPH4Lm7sr9ZV8sRyPh91GnOQB0A5dKpfDXiebg77WsVyh5l2IYeoPL8q20HjCyv8Z1256rkH9N6hp+jSLXs2T3inncAHtmhHmm/3V0h9CuarbS7t5jqt50b4PuPlzo2KUk7HPxIqVH2PIepuJfelA9c4/Si7eyuCwYXUeRyBlNRK/4kBHfFFWyxSNgkq33cCtVFGbkyztUmiYCWCBm769f61ZCYHZ9AJGdzVZJLqVAWOF67H9aQsmvoPWtKM22S3syYbThueSurArPXv2iU6YnJHTpVy6xk52PTODtQ8mmFtmwO+2PnTohmcuLTiWcsJTk4z5mc1G0NxbkeepTP4utWt/faHCyRwgHcMTt+VD28dreTaru6SGPbHlnNKiGiAEaQcr9RSaweoJ9MH9K0tvxDgPDIisBVmA7hmY9udVt3xrhzxmS44fJHq93ymAJ/7+Bq1ZDh9leICdwcHttSPbsR/UHBph4naSSaIGuv54xkfIGrCK1MqhlvYBn7r6kb6NV7RGCKxrYsN9QoaWwVuYJPxrRLwK/lOVVSvctjP6/rTZPD18qljFEfTzOf5UsgfCn+jLPwxumfSmfs6f8AEPqa1Q4UyZL2sx230nUPyFN+zR/8Def/AINTzJ+PE+Z5wNGcYINSxIY1Ck5PpTCrPscYPOpzjUSvI9zXMegeG/OnpjPam5AGMU4EUAEK+KmSZlOVJB7g0IDmng0wNNYzs9tHIWyxzuKs7e7nX3ZpAPRzWOguZoD/AOnIQO3Sj4ONSoR5qqw6kc6aSEzZw8Suk925mH85oiTxZdcOjMtxcw6B+9G/5YzWWj4xYyjRJK8ee6kH6ih+IWfCuIqAty7OPdy2cfWtEkRbNYP7YLWJFVrCWfu6HSPlq3qxsP7RbTi8bi1XyWX3lc4Yf0rl0nhkasK8gHqtWXh/gEtpdvMtxKg0adgBmiMZX0DkqN+3GVnwJLyRWz7rOVz8s0xplYFmdTvsQN6qXsw8ek3UhyOTMTVcon4axMySSAscNHIMH4rtXRSRiXvnI0wzJsPvf5f0p3mQ6lzIQTthVGKz68TgmcxnzFbPuyIV/PFGwyRHfWOWxJpaCg+7t5HOpLxlUbhDgfpVfInEkQ4kWVM8geXwosNqXEchyN8cwaa2x1CFC38L4p0BUT3F2ML5Ew35j/I0xeI3kC+zLcae25H0q6ScTKysmGztgg7d6Y6L1IQcuVAiuXxPxe0OUu7pM/dUkZ+lFp/aTxeABJOJXA6DUob9aWS2XSVfGk/wjeh5eE27FcKMDpiikNWE/wCsbiGrUOIEP38pR+gr3+s7i/8A8qfy/wCmqxuCxLnB3P8ADUf7FXuf7tLFDyMIAe9O3J51Fk0oGedcR0jyzLscU+OTeoScqSe1NQZxQAcGGdjtXhJnkaggOV3qcKAOVADhIe+aeJKh5jPavA0wCA+1PWTHKhs08GmJlvZ8YuLf2S5dOzb1fWXFo5wBybrvWJ1GpY3ZSCGINaxm0Q4nQfOGnONqHuJAy6SNvWs1w+/uFkCF9SnvVw7llya2UrMnGhWVDtTkthjMczp/y8qhQkkA02SZkwVAG9ABTJfxL7KpOo5YbS3+FDtxSSHK3UckWn8S5NDrxG5Y41gbfhB/WoTZieYtNPMx541AD8hSYy44dxOBtUhibOMakGrI9RVgnErUkEMEyN9QK5+RxVCFjhh2hjYqObDOcVIb2VYRjTjoMbCqQmX32kNgjBXuCCKcsi812+BzVPaXLyjLKgPLIFFoc6qKEFyNnfA+m5+FM1H92/5/4ULgOTkYI2BBIpfL/jf+9QM//9k="/>
          <p:cNvSpPr>
            <a:spLocks noChangeAspect="1" noChangeArrowheads="1"/>
          </p:cNvSpPr>
          <p:nvPr/>
        </p:nvSpPr>
        <p:spPr bwMode="auto">
          <a:xfrm>
            <a:off x="63500" y="-136525"/>
            <a:ext cx="17621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2" name="Rectangle 11"/>
          <p:cNvSpPr/>
          <p:nvPr/>
        </p:nvSpPr>
        <p:spPr>
          <a:xfrm>
            <a:off x="-12700" y="-15618"/>
            <a:ext cx="9145588" cy="996189"/>
          </a:xfrm>
          <a:prstGeom prst="rect">
            <a:avLst/>
          </a:prstGeom>
          <a:solidFill>
            <a:srgbClr val="58A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22" b="34500"/>
          <a:stretch/>
        </p:blipFill>
        <p:spPr>
          <a:xfrm>
            <a:off x="8077848" y="190780"/>
            <a:ext cx="1068467" cy="966474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1195951" y="1382587"/>
            <a:ext cx="4798785" cy="646323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lvl="0" fontAlgn="base"/>
            <a:r>
              <a:rPr lang="en-NZ" sz="2000" b="1" dirty="0">
                <a:solidFill>
                  <a:srgbClr val="008080"/>
                </a:solidFill>
              </a:rPr>
              <a:t>Guest arrivals</a:t>
            </a:r>
          </a:p>
          <a:p>
            <a:pPr lvl="0" fontAlgn="base"/>
            <a:r>
              <a:rPr lang="en-NZ" sz="1600" b="1" dirty="0"/>
              <a:t>Year end December 2017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875413" y="1301745"/>
            <a:ext cx="3022239" cy="95409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fontAlgn="base"/>
            <a:r>
              <a:rPr lang="en-NZ" b="1" dirty="0">
                <a:solidFill>
                  <a:srgbClr val="008080"/>
                </a:solidFill>
              </a:rPr>
              <a:t>Result: </a:t>
            </a:r>
            <a:r>
              <a:rPr lang="en-NZ" sz="2400" b="1" dirty="0">
                <a:solidFill>
                  <a:srgbClr val="008080"/>
                </a:solidFill>
              </a:rPr>
              <a:t>5% </a:t>
            </a:r>
            <a:r>
              <a:rPr lang="en-NZ" sz="1600" b="1" dirty="0">
                <a:solidFill>
                  <a:srgbClr val="008080"/>
                </a:solidFill>
              </a:rPr>
              <a:t>decrease</a:t>
            </a:r>
            <a:r>
              <a:rPr lang="en-NZ" sz="1600" b="1" dirty="0"/>
              <a:t/>
            </a:r>
            <a:br>
              <a:rPr lang="en-NZ" sz="1600" b="1" dirty="0"/>
            </a:br>
            <a:r>
              <a:rPr lang="en-NZ" sz="1600" b="1" dirty="0"/>
              <a:t>                from previous year</a:t>
            </a:r>
            <a:br>
              <a:rPr lang="en-NZ" sz="1600" b="1" dirty="0"/>
            </a:br>
            <a:r>
              <a:rPr lang="en-NZ" sz="1600" b="1" dirty="0"/>
              <a:t>                </a:t>
            </a:r>
            <a:r>
              <a:rPr lang="en-NZ" sz="1400" b="1" dirty="0"/>
              <a:t>[</a:t>
            </a:r>
            <a:r>
              <a:rPr lang="en-NZ" sz="1200" b="1" dirty="0"/>
              <a:t>2.8% regional increase]</a:t>
            </a:r>
            <a:endParaRPr lang="en-NZ" sz="2400" b="1" dirty="0"/>
          </a:p>
        </p:txBody>
      </p:sp>
      <p:cxnSp>
        <p:nvCxnSpPr>
          <p:cNvPr id="55" name="Straight Connector 54"/>
          <p:cNvCxnSpPr>
            <a:cxnSpLocks/>
          </p:cNvCxnSpPr>
          <p:nvPr/>
        </p:nvCxnSpPr>
        <p:spPr>
          <a:xfrm>
            <a:off x="1274680" y="1299613"/>
            <a:ext cx="7078745" cy="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253313" y="1324717"/>
            <a:ext cx="703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rgbClr val="008080"/>
                </a:solidFill>
                <a:sym typeface="Wingdings" panose="05000000000000000000" pitchFamily="2" charset="2"/>
              </a:rPr>
              <a:t></a:t>
            </a:r>
            <a:endParaRPr lang="en-NZ" sz="4400" dirty="0">
              <a:solidFill>
                <a:srgbClr val="008080"/>
              </a:solidFill>
            </a:endParaRPr>
          </a:p>
        </p:txBody>
      </p:sp>
      <p:cxnSp>
        <p:nvCxnSpPr>
          <p:cNvPr id="58" name="Straight Connector 57"/>
          <p:cNvCxnSpPr>
            <a:cxnSpLocks/>
          </p:cNvCxnSpPr>
          <p:nvPr/>
        </p:nvCxnSpPr>
        <p:spPr>
          <a:xfrm>
            <a:off x="1274680" y="2260057"/>
            <a:ext cx="7050170" cy="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13" y="1369231"/>
            <a:ext cx="618142" cy="618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44" y="79661"/>
            <a:ext cx="6781800" cy="91381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473A495-5EB3-4A47-9018-83FB9F268D92}"/>
              </a:ext>
            </a:extLst>
          </p:cNvPr>
          <p:cNvSpPr/>
          <p:nvPr/>
        </p:nvSpPr>
        <p:spPr>
          <a:xfrm>
            <a:off x="767284" y="5877685"/>
            <a:ext cx="40904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91">
              <a:lnSpc>
                <a:spcPct val="150000"/>
              </a:lnSpc>
            </a:pPr>
            <a:r>
              <a:rPr lang="en-NZ" sz="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Commercial Accommodation Monitor : year ending December 2017 (Statistics NZ) </a:t>
            </a:r>
            <a:endParaRPr lang="en-NZ" sz="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xmlns="" id="{00000000-0008-0000-0900-000006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6929740"/>
              </p:ext>
            </p:extLst>
          </p:nvPr>
        </p:nvGraphicFramePr>
        <p:xfrm>
          <a:off x="1274680" y="2400334"/>
          <a:ext cx="6803168" cy="3134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1278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34971</TotalTime>
  <Words>897</Words>
  <Application>Microsoft Office PowerPoint</Application>
  <PresentationFormat>Custom</PresentationFormat>
  <Paragraphs>261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Hamilton &amp; Waikato Tourism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Six Monthly Report Jul-Dec 2017</dc:subject>
  <dc:creator>Jason Dawson</dc:creator>
  <cp:keywords>Regional Tourism; Tourism</cp:keywords>
  <cp:lastModifiedBy>Lynette Wainwright</cp:lastModifiedBy>
  <cp:revision>1074</cp:revision>
  <cp:lastPrinted>2018-03-07T20:17:13Z</cp:lastPrinted>
  <dcterms:created xsi:type="dcterms:W3CDTF">2013-11-13T20:42:47Z</dcterms:created>
  <dcterms:modified xsi:type="dcterms:W3CDTF">2018-03-27T19:59:24Z</dcterms:modified>
</cp:coreProperties>
</file>