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2AD62A-B5C3-419C-A373-3AF0D8F7DE99}" type="datetimeFigureOut">
              <a:rPr lang="en-NZ" smtClean="0"/>
              <a:t>24/02/2021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428E70-E047-44C7-AE21-E1FE97D1AF54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igh\Videos\video-1614068824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Waikato District Council Bylaw Submission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Leigh Taylor </a:t>
            </a:r>
          </a:p>
          <a:p>
            <a:r>
              <a:rPr lang="en-NZ" dirty="0"/>
              <a:t>February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61406882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2060848"/>
            <a:ext cx="3456384" cy="28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5" y="908720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Baling and Wrapping Day 72 bales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3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79712" y="-171400"/>
            <a:ext cx="5400600" cy="7128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0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19672" y="1124744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Wolf Whistle (</a:t>
            </a:r>
            <a:r>
              <a:rPr lang="en-NZ" dirty="0" err="1"/>
              <a:t>Wolfie</a:t>
            </a:r>
            <a:r>
              <a:rPr lang="en-NZ" dirty="0"/>
              <a:t>) 1996-2021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JP_21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35696" y="0"/>
            <a:ext cx="51125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00192" y="2996952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/>
              <a:t>Whateverwillbe</a:t>
            </a:r>
            <a:r>
              <a:rPr lang="en-NZ" dirty="0"/>
              <a:t> (Will)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9413"/>
            <a:ext cx="9144000" cy="6097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1052736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/>
              <a:t>Lasvegasherewecome</a:t>
            </a:r>
            <a:r>
              <a:rPr lang="en-NZ" dirty="0"/>
              <a:t> (Jed) 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58119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>
                <a:solidFill>
                  <a:srgbClr val="0070C0"/>
                </a:solidFill>
              </a:rPr>
              <a:t>KEY AREAS OF CONCERN</a:t>
            </a:r>
          </a:p>
          <a:p>
            <a:endParaRPr lang="en-NZ" dirty="0"/>
          </a:p>
          <a:p>
            <a:r>
              <a:rPr lang="en-NZ" dirty="0"/>
              <a:t>Definition of Urban. “Urban area – an area used mainly for residential </a:t>
            </a:r>
          </a:p>
          <a:p>
            <a:r>
              <a:rPr lang="en-NZ" dirty="0"/>
              <a:t>or commercial purposes. For clarity, urban area means residential, village, </a:t>
            </a:r>
          </a:p>
          <a:p>
            <a:r>
              <a:rPr lang="en-NZ" dirty="0"/>
              <a:t>rural residential, heavy industrial, business, and town centre zones in </a:t>
            </a:r>
          </a:p>
          <a:p>
            <a:r>
              <a:rPr lang="en-NZ" dirty="0"/>
              <a:t>the Waikato District Plan”</a:t>
            </a:r>
          </a:p>
          <a:p>
            <a:endParaRPr lang="en-NZ" dirty="0"/>
          </a:p>
          <a:p>
            <a:r>
              <a:rPr lang="en-NZ" dirty="0"/>
              <a:t>Clause 9.0 Horses – special requirements • Addition of clause 9.1</a:t>
            </a:r>
          </a:p>
          <a:p>
            <a:r>
              <a:rPr lang="en-NZ" dirty="0"/>
              <a:t>“A minimum of 2 acres of </a:t>
            </a:r>
            <a:r>
              <a:rPr lang="en-NZ" dirty="0" err="1"/>
              <a:t>grazeable</a:t>
            </a:r>
            <a:r>
              <a:rPr lang="en-NZ" dirty="0"/>
              <a:t> land per horse is required for </a:t>
            </a:r>
          </a:p>
          <a:p>
            <a:r>
              <a:rPr lang="en-NZ" dirty="0"/>
              <a:t>the keeping of horses in urban areas, excluding Country Living Zones”.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Addition of clause 5.8 “The keeping of lambs of no more than </a:t>
            </a:r>
          </a:p>
          <a:p>
            <a:r>
              <a:rPr lang="en-NZ" dirty="0"/>
              <a:t>4 months of age on properties in an urban area is restricted to 1 animal,</a:t>
            </a:r>
          </a:p>
          <a:p>
            <a:r>
              <a:rPr lang="en-NZ" dirty="0"/>
              <a:t>for 60 consecutive days at a time, for no more than 60 days total</a:t>
            </a:r>
          </a:p>
          <a:p>
            <a:r>
              <a:rPr lang="en-NZ" dirty="0"/>
              <a:t>each year”.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052736"/>
            <a:ext cx="8103500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Definition of Urban </a:t>
            </a:r>
          </a:p>
          <a:p>
            <a:endParaRPr lang="en-NZ" dirty="0"/>
          </a:p>
          <a:p>
            <a:r>
              <a:rPr lang="en-NZ" dirty="0"/>
              <a:t>I understand that the intention of the proposed bylaw is to legislate </a:t>
            </a:r>
          </a:p>
          <a:p>
            <a:r>
              <a:rPr lang="en-NZ" dirty="0"/>
              <a:t>to control possible nuisance in areas where there is a high density </a:t>
            </a:r>
          </a:p>
          <a:p>
            <a:r>
              <a:rPr lang="en-NZ" dirty="0"/>
              <a:t>of housing, commercial or industrial premises.  Rural Residential </a:t>
            </a:r>
          </a:p>
          <a:p>
            <a:r>
              <a:rPr lang="en-NZ" dirty="0"/>
              <a:t>Zoning covers not only small, house only sections but also plots </a:t>
            </a:r>
          </a:p>
          <a:p>
            <a:r>
              <a:rPr lang="en-NZ" dirty="0"/>
              <a:t>of land well in excess of that.  In my situation I have three conjoined </a:t>
            </a:r>
          </a:p>
          <a:p>
            <a:r>
              <a:rPr lang="en-NZ" dirty="0"/>
              <a:t>Titles, the total area being in excess of 10,000 square meters.  So not </a:t>
            </a:r>
          </a:p>
          <a:p>
            <a:r>
              <a:rPr lang="en-NZ" dirty="0"/>
              <a:t>a one size fits all scenario.</a:t>
            </a:r>
          </a:p>
          <a:p>
            <a:endParaRPr lang="en-NZ" dirty="0"/>
          </a:p>
          <a:p>
            <a:r>
              <a:rPr lang="en-NZ" dirty="0"/>
              <a:t>We have been here for nine years now.  The reason we purchased the </a:t>
            </a:r>
          </a:p>
          <a:p>
            <a:r>
              <a:rPr lang="en-NZ" dirty="0"/>
              <a:t>property was so that I could enjoy the freedom to keep my horses </a:t>
            </a:r>
          </a:p>
          <a:p>
            <a:r>
              <a:rPr lang="en-NZ" dirty="0"/>
              <a:t>on the property. </a:t>
            </a:r>
          </a:p>
          <a:p>
            <a:endParaRPr lang="en-NZ" dirty="0"/>
          </a:p>
          <a:p>
            <a:r>
              <a:rPr lang="en-NZ" dirty="0"/>
              <a:t>I have successfully kept two or more horses on the property and </a:t>
            </a:r>
          </a:p>
          <a:p>
            <a:r>
              <a:rPr lang="en-NZ" dirty="0"/>
              <a:t>harvested supplements as well.  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76554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Addition of clause 9.1</a:t>
            </a:r>
          </a:p>
          <a:p>
            <a:endParaRPr lang="en-NZ" dirty="0"/>
          </a:p>
          <a:p>
            <a:r>
              <a:rPr lang="en-NZ" dirty="0"/>
              <a:t>There are a number of issues raised by this rationale. </a:t>
            </a:r>
          </a:p>
          <a:p>
            <a:endParaRPr lang="en-NZ" dirty="0"/>
          </a:p>
          <a:p>
            <a:r>
              <a:rPr lang="en-NZ" dirty="0"/>
              <a:t>Two acres (I notice reduced from 2 hectares) per horse is excessive. </a:t>
            </a:r>
          </a:p>
          <a:p>
            <a:r>
              <a:rPr lang="en-NZ" dirty="0"/>
              <a:t>It is generally  accepted that a second, and subsequent horses will not  </a:t>
            </a:r>
          </a:p>
          <a:p>
            <a:r>
              <a:rPr lang="en-NZ" dirty="0"/>
              <a:t>mean double or equivalent, the amount of land.  Whilst horses in turnout </a:t>
            </a:r>
          </a:p>
          <a:p>
            <a:r>
              <a:rPr lang="en-NZ" dirty="0"/>
              <a:t>situations do require larger areas, horses that are kept in work for </a:t>
            </a:r>
          </a:p>
          <a:p>
            <a:r>
              <a:rPr lang="en-NZ" dirty="0"/>
              <a:t>recreational (and for that matter racing) purposes do not require that.  </a:t>
            </a:r>
          </a:p>
          <a:p>
            <a:r>
              <a:rPr lang="en-NZ" dirty="0"/>
              <a:t>They are exercised by being ridden or otherwise worked. They require </a:t>
            </a:r>
          </a:p>
          <a:p>
            <a:r>
              <a:rPr lang="en-NZ" dirty="0"/>
              <a:t>supplementary feed to balance their diets for the work required.  Horses </a:t>
            </a:r>
          </a:p>
          <a:p>
            <a:r>
              <a:rPr lang="en-NZ" dirty="0"/>
              <a:t>come in varying sizes. At one point I had an 11.2hh pony as company for </a:t>
            </a:r>
          </a:p>
          <a:p>
            <a:r>
              <a:rPr lang="en-NZ" dirty="0" err="1"/>
              <a:t>Wolfie</a:t>
            </a:r>
            <a:r>
              <a:rPr lang="en-NZ" dirty="0"/>
              <a:t>. There was no way I could give him a large grazing area.  It would </a:t>
            </a:r>
          </a:p>
          <a:p>
            <a:r>
              <a:rPr lang="en-NZ" dirty="0"/>
              <a:t>be the same as expecting a child to eat an adult portion every meal.  </a:t>
            </a:r>
          </a:p>
          <a:p>
            <a:r>
              <a:rPr lang="en-NZ" dirty="0"/>
              <a:t>Very detrimental to their health.  Small ponies, and some large horses </a:t>
            </a:r>
          </a:p>
          <a:p>
            <a:r>
              <a:rPr lang="en-NZ" dirty="0"/>
              <a:t>are prone to metabolic conditions such as laminitis, Equine metabolic </a:t>
            </a:r>
          </a:p>
          <a:p>
            <a:r>
              <a:rPr lang="en-NZ" dirty="0"/>
              <a:t>syndrome and insulin </a:t>
            </a:r>
            <a:r>
              <a:rPr lang="en-NZ" dirty="0" err="1"/>
              <a:t>resistence</a:t>
            </a:r>
            <a:r>
              <a:rPr lang="en-NZ" dirty="0"/>
              <a:t>. </a:t>
            </a:r>
            <a:r>
              <a:rPr lang="en-NZ" dirty="0" err="1"/>
              <a:t>Wolfie</a:t>
            </a:r>
            <a:r>
              <a:rPr lang="en-NZ" dirty="0"/>
              <a:t> at 17.1hh was in fact such a horse.</a:t>
            </a:r>
          </a:p>
          <a:p>
            <a:r>
              <a:rPr lang="en-NZ" dirty="0"/>
              <a:t>These horses need their grass intake monitored very carefully.  What does a </a:t>
            </a:r>
          </a:p>
          <a:p>
            <a:r>
              <a:rPr lang="en-NZ" dirty="0"/>
              <a:t>property owner with a horse such as this do with the excess grass?  </a:t>
            </a:r>
          </a:p>
          <a:p>
            <a:r>
              <a:rPr lang="en-NZ" dirty="0"/>
              <a:t>Contribute to green house gases by mowing?</a:t>
            </a:r>
          </a:p>
          <a:p>
            <a:endParaRPr lang="en-NZ" dirty="0"/>
          </a:p>
          <a:p>
            <a:endParaRPr lang="en-N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8857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Addition of clause 5.8 “The keeping of lambs of no more than 4 months </a:t>
            </a:r>
          </a:p>
          <a:p>
            <a:r>
              <a:rPr lang="en-NZ" dirty="0"/>
              <a:t>of age on properties in an urban area is restricted to 1 animal, for 60 </a:t>
            </a:r>
          </a:p>
          <a:p>
            <a:r>
              <a:rPr lang="en-NZ" dirty="0"/>
              <a:t>consecutive days at a time, for no more than 60 days total each year”.</a:t>
            </a:r>
          </a:p>
          <a:p>
            <a:endParaRPr lang="en-NZ" dirty="0"/>
          </a:p>
          <a:p>
            <a:r>
              <a:rPr lang="en-NZ" dirty="0"/>
              <a:t>Once again I can see the motivation for introducing this clause.  However </a:t>
            </a:r>
          </a:p>
          <a:p>
            <a:r>
              <a:rPr lang="en-NZ" dirty="0"/>
              <a:t>I am not sure how you can say to a family that only one of their children </a:t>
            </a:r>
          </a:p>
          <a:p>
            <a:r>
              <a:rPr lang="en-NZ" dirty="0"/>
              <a:t>can participate in Ag Day.  Do they draw straws?  It would be a shame for </a:t>
            </a:r>
          </a:p>
          <a:p>
            <a:r>
              <a:rPr lang="en-NZ" dirty="0"/>
              <a:t>the traditional Ag Day to disappear and our children to miss out on the </a:t>
            </a:r>
          </a:p>
          <a:p>
            <a:r>
              <a:rPr lang="en-NZ" dirty="0"/>
              <a:t>experience of caring for a lamb and participating in this event. </a:t>
            </a:r>
          </a:p>
          <a:p>
            <a:endParaRPr lang="en-NZ" dirty="0"/>
          </a:p>
          <a:p>
            <a:r>
              <a:rPr lang="en-NZ" dirty="0"/>
              <a:t>On another note, as an owner of a larger property zoned Rural Residential </a:t>
            </a:r>
          </a:p>
          <a:p>
            <a:r>
              <a:rPr lang="en-NZ" dirty="0"/>
              <a:t>I would not be able to keep a couple of sheep to cross graze with my horses, </a:t>
            </a:r>
          </a:p>
          <a:p>
            <a:r>
              <a:rPr lang="en-NZ" dirty="0"/>
              <a:t>or for that matter be company for them. 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3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061" y="751139"/>
            <a:ext cx="4499992" cy="3374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MG-3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55976" y="2060848"/>
            <a:ext cx="4392488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3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174940" y="1385900"/>
            <a:ext cx="4023320" cy="3068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IMG-3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15616" y="1988840"/>
            <a:ext cx="4067944" cy="3501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689</Words>
  <Application>Microsoft Office PowerPoint</Application>
  <PresentationFormat>On-screen Show (4:3)</PresentationFormat>
  <Paragraphs>80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Lucida Sans Unicode</vt:lpstr>
      <vt:lpstr>Verdana</vt:lpstr>
      <vt:lpstr>Wingdings 2</vt:lpstr>
      <vt:lpstr>Wingdings 3</vt:lpstr>
      <vt:lpstr>Concourse</vt:lpstr>
      <vt:lpstr>Waikato District Council Bylaw Submission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Waikato District Council Bylaw Submission </dc:title>
  <dc:creator>Leigh</dc:creator>
  <cp:lastModifiedBy>Jodi Bell-Wymer</cp:lastModifiedBy>
  <cp:revision>29</cp:revision>
  <dcterms:created xsi:type="dcterms:W3CDTF">2021-02-23T07:08:56Z</dcterms:created>
  <dcterms:modified xsi:type="dcterms:W3CDTF">2021-02-23T20:41:29Z</dcterms:modified>
</cp:coreProperties>
</file>