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73" r:id="rId4"/>
  </p:sldMasterIdLst>
  <p:sldIdLst>
    <p:sldId id="257" r:id="rId5"/>
    <p:sldId id="262" r:id="rId6"/>
    <p:sldId id="263" r:id="rId7"/>
    <p:sldId id="266" r:id="rId8"/>
    <p:sldId id="282" r:id="rId9"/>
    <p:sldId id="270" r:id="rId10"/>
    <p:sldId id="280" r:id="rId11"/>
    <p:sldId id="281" r:id="rId12"/>
    <p:sldId id="265" r:id="rId13"/>
    <p:sldId id="275" r:id="rId14"/>
    <p:sldId id="268" r:id="rId15"/>
    <p:sldId id="267" r:id="rId16"/>
    <p:sldId id="269" r:id="rId17"/>
    <p:sldId id="273" r:id="rId18"/>
    <p:sldId id="271" r:id="rId19"/>
    <p:sldId id="272" r:id="rId20"/>
    <p:sldId id="279" r:id="rId21"/>
    <p:sldId id="276" r:id="rId22"/>
    <p:sldId id="274" r:id="rId23"/>
    <p:sldId id="27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4529"/>
    <a:srgbClr val="2B3922"/>
    <a:srgbClr val="2E3722"/>
    <a:srgbClr val="FCF7F1"/>
    <a:srgbClr val="B8D233"/>
    <a:srgbClr val="5CC6D6"/>
    <a:srgbClr val="F8D22F"/>
    <a:srgbClr val="F03F2B"/>
    <a:srgbClr val="3488A0"/>
    <a:srgbClr val="5790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19" autoAdjust="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4/5/2020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70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4/5/2020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708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4/5/2020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71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4/5/2020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672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4/5/2020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96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4/5/2020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413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4/5/2020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24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4/5/2020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60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4/5/2020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8223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4/5/2020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5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65" r:id="rId5"/>
    <p:sldLayoutId id="2147483671" r:id="rId6"/>
    <p:sldLayoutId id="2147483672" r:id="rId7"/>
    <p:sldLayoutId id="2147483662" r:id="rId8"/>
    <p:sldLayoutId id="2147483663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bstract image">
            <a:extLst>
              <a:ext uri="{FF2B5EF4-FFF2-40B4-BE49-F238E27FC236}">
                <a16:creationId xmlns:a16="http://schemas.microsoft.com/office/drawing/2014/main" id="{8045422F-7258-40AC-BD2E-2469AA4489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5067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61010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3793" y="2355458"/>
            <a:ext cx="4775075" cy="1630907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Mark Chrisp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33793" y="3733800"/>
            <a:ext cx="4775075" cy="95250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</a:rPr>
              <a:t>Submission on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</a:rPr>
              <a:t>Proposed Waikato District Plan</a:t>
            </a:r>
          </a:p>
        </p:txBody>
      </p:sp>
    </p:spTree>
    <p:extLst>
      <p:ext uri="{BB962C8B-B14F-4D97-AF65-F5344CB8AC3E}">
        <p14:creationId xmlns:p14="http://schemas.microsoft.com/office/powerpoint/2010/main" val="2584280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1C6C23-2593-470F-A08D-4DEDFF6920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8390" y="352425"/>
            <a:ext cx="8375451" cy="61531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E4C217-5F6E-40B4-8DA0-20A83A5844B1}"/>
              </a:ext>
            </a:extLst>
          </p:cNvPr>
          <p:cNvSpPr txBox="1"/>
          <p:nvPr/>
        </p:nvSpPr>
        <p:spPr>
          <a:xfrm>
            <a:off x="2066925" y="504824"/>
            <a:ext cx="15525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NZ" dirty="0"/>
              <a:t>Hart Road</a:t>
            </a:r>
          </a:p>
        </p:txBody>
      </p:sp>
    </p:spTree>
    <p:extLst>
      <p:ext uri="{BB962C8B-B14F-4D97-AF65-F5344CB8AC3E}">
        <p14:creationId xmlns:p14="http://schemas.microsoft.com/office/powerpoint/2010/main" val="14389605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915EF5-8C69-4DE6-9BA9-FB00A82F2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9744" y="422599"/>
            <a:ext cx="8184415" cy="60128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112D59-8ED7-45EB-9DF5-15DCDC0751F8}"/>
              </a:ext>
            </a:extLst>
          </p:cNvPr>
          <p:cNvSpPr txBox="1"/>
          <p:nvPr/>
        </p:nvSpPr>
        <p:spPr>
          <a:xfrm>
            <a:off x="2239744" y="422599"/>
            <a:ext cx="16478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NZ" dirty="0"/>
              <a:t>27 Hart Road</a:t>
            </a:r>
          </a:p>
        </p:txBody>
      </p:sp>
    </p:spTree>
    <p:extLst>
      <p:ext uri="{BB962C8B-B14F-4D97-AF65-F5344CB8AC3E}">
        <p14:creationId xmlns:p14="http://schemas.microsoft.com/office/powerpoint/2010/main" val="32595643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4F9802-DB7B-41F3-AF9E-AB4650B60F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848" y="1552575"/>
            <a:ext cx="4806615" cy="36087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C44DA3-C794-4E45-84ED-3490DC3EBC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7991" y="1040564"/>
            <a:ext cx="6369161" cy="47768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F31465-FB89-4B25-9789-81FE988E6BE1}"/>
              </a:ext>
            </a:extLst>
          </p:cNvPr>
          <p:cNvSpPr txBox="1"/>
          <p:nvPr/>
        </p:nvSpPr>
        <p:spPr>
          <a:xfrm>
            <a:off x="514350" y="438149"/>
            <a:ext cx="16954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NZ" dirty="0"/>
              <a:t>25 Hart Road </a:t>
            </a:r>
          </a:p>
        </p:txBody>
      </p:sp>
    </p:spTree>
    <p:extLst>
      <p:ext uri="{BB962C8B-B14F-4D97-AF65-F5344CB8AC3E}">
        <p14:creationId xmlns:p14="http://schemas.microsoft.com/office/powerpoint/2010/main" val="192680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E41552-D4F3-4173-87C3-8E6EF743E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2625" y="385008"/>
            <a:ext cx="8369996" cy="61491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265779-C53F-49C2-94C6-9AE84D1BB9C9}"/>
              </a:ext>
            </a:extLst>
          </p:cNvPr>
          <p:cNvSpPr txBox="1"/>
          <p:nvPr/>
        </p:nvSpPr>
        <p:spPr>
          <a:xfrm>
            <a:off x="2066925" y="504824"/>
            <a:ext cx="15525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NZ" dirty="0"/>
              <a:t>Poplar Lane</a:t>
            </a:r>
          </a:p>
        </p:txBody>
      </p:sp>
    </p:spTree>
    <p:extLst>
      <p:ext uri="{BB962C8B-B14F-4D97-AF65-F5344CB8AC3E}">
        <p14:creationId xmlns:p14="http://schemas.microsoft.com/office/powerpoint/2010/main" val="5322991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84599F-DD42-4ED2-9F5F-794BB4D178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575" y="371012"/>
            <a:ext cx="8324850" cy="611597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BCD4BCB-4397-4D70-8987-7CA59FF2ECEC}"/>
              </a:ext>
            </a:extLst>
          </p:cNvPr>
          <p:cNvSpPr/>
          <p:nvPr/>
        </p:nvSpPr>
        <p:spPr>
          <a:xfrm>
            <a:off x="8181975" y="2871495"/>
            <a:ext cx="742950" cy="5715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976EBA-F4B4-4003-A877-DEC2F02CCC5B}"/>
              </a:ext>
            </a:extLst>
          </p:cNvPr>
          <p:cNvSpPr txBox="1"/>
          <p:nvPr/>
        </p:nvSpPr>
        <p:spPr>
          <a:xfrm>
            <a:off x="2066925" y="504824"/>
            <a:ext cx="15525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NZ" dirty="0"/>
              <a:t>Poplar Lane</a:t>
            </a:r>
          </a:p>
        </p:txBody>
      </p:sp>
    </p:spTree>
    <p:extLst>
      <p:ext uri="{BB962C8B-B14F-4D97-AF65-F5344CB8AC3E}">
        <p14:creationId xmlns:p14="http://schemas.microsoft.com/office/powerpoint/2010/main" val="24207172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95B22C-136F-4029-AA2B-411ED320D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094" y="408663"/>
            <a:ext cx="9167812" cy="604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0394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92E559-BDA7-4E5A-8CCB-DBCB4BFD28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406001"/>
            <a:ext cx="8302526" cy="60995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26E8C95-4251-4B34-98E1-8FF2645C812F}"/>
              </a:ext>
            </a:extLst>
          </p:cNvPr>
          <p:cNvSpPr txBox="1"/>
          <p:nvPr/>
        </p:nvSpPr>
        <p:spPr>
          <a:xfrm>
            <a:off x="2066925" y="504825"/>
            <a:ext cx="258127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NZ" dirty="0" err="1"/>
              <a:t>Cnr</a:t>
            </a:r>
            <a:r>
              <a:rPr lang="en-NZ" dirty="0"/>
              <a:t> Newell Road and Riverglade Drive</a:t>
            </a:r>
          </a:p>
        </p:txBody>
      </p:sp>
    </p:spTree>
    <p:extLst>
      <p:ext uri="{BB962C8B-B14F-4D97-AF65-F5344CB8AC3E}">
        <p14:creationId xmlns:p14="http://schemas.microsoft.com/office/powerpoint/2010/main" val="5811619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6A8C9C-FCD0-4F8E-B036-B363BB93F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9288" y="360517"/>
            <a:ext cx="8353424" cy="61369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28BD4F-2DE9-4657-BEB2-7B151294EAD6}"/>
              </a:ext>
            </a:extLst>
          </p:cNvPr>
          <p:cNvSpPr txBox="1"/>
          <p:nvPr/>
        </p:nvSpPr>
        <p:spPr>
          <a:xfrm>
            <a:off x="2066924" y="504824"/>
            <a:ext cx="272415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NZ" dirty="0"/>
              <a:t>Northern half of submitter’s property – 25A Riverglade Drive</a:t>
            </a:r>
          </a:p>
        </p:txBody>
      </p:sp>
    </p:spTree>
    <p:extLst>
      <p:ext uri="{BB962C8B-B14F-4D97-AF65-F5344CB8AC3E}">
        <p14:creationId xmlns:p14="http://schemas.microsoft.com/office/powerpoint/2010/main" val="15808765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6348439-D954-4261-8608-F8DBF5ED98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050" y="364014"/>
            <a:ext cx="8398571" cy="61701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6B60188-7CC3-44D2-86CF-70E6035B2EF6}"/>
              </a:ext>
            </a:extLst>
          </p:cNvPr>
          <p:cNvSpPr txBox="1"/>
          <p:nvPr/>
        </p:nvSpPr>
        <p:spPr>
          <a:xfrm>
            <a:off x="2066925" y="504825"/>
            <a:ext cx="17430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NZ" dirty="0"/>
              <a:t>Newell Road</a:t>
            </a:r>
          </a:p>
        </p:txBody>
      </p:sp>
    </p:spTree>
    <p:extLst>
      <p:ext uri="{BB962C8B-B14F-4D97-AF65-F5344CB8AC3E}">
        <p14:creationId xmlns:p14="http://schemas.microsoft.com/office/powerpoint/2010/main" val="11631457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8AE5A3-C976-4F68-B626-9316EF3B5E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4526" y="357018"/>
            <a:ext cx="8372474" cy="61509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ABBB4A-7D60-4F87-BD7F-F6032E39BE22}"/>
              </a:ext>
            </a:extLst>
          </p:cNvPr>
          <p:cNvSpPr txBox="1"/>
          <p:nvPr/>
        </p:nvSpPr>
        <p:spPr>
          <a:xfrm>
            <a:off x="2066924" y="504825"/>
            <a:ext cx="350520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NZ" dirty="0" err="1"/>
              <a:t>Cnr</a:t>
            </a:r>
            <a:r>
              <a:rPr lang="en-NZ" dirty="0"/>
              <a:t> Birchwood Lane and Newell Road</a:t>
            </a:r>
          </a:p>
        </p:txBody>
      </p:sp>
    </p:spTree>
    <p:extLst>
      <p:ext uri="{BB962C8B-B14F-4D97-AF65-F5344CB8AC3E}">
        <p14:creationId xmlns:p14="http://schemas.microsoft.com/office/powerpoint/2010/main" val="24638380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D31FF-780A-47BA-A36D-F569C73CE5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Relief Sought: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413757-B8C0-470D-97A3-E97DAD206E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NZ" sz="3600" dirty="0"/>
              <a:t>“Amend Rule 23.4.2(a)(</a:t>
            </a:r>
            <a:r>
              <a:rPr lang="en-NZ" sz="3600" dirty="0" err="1"/>
              <a:t>i</a:t>
            </a:r>
            <a:r>
              <a:rPr lang="en-NZ" sz="3600" dirty="0"/>
              <a:t>) to provide for a net site area of at least 3,000m² for subdivision in the Country Living Zone.”</a:t>
            </a:r>
          </a:p>
        </p:txBody>
      </p:sp>
    </p:spTree>
    <p:extLst>
      <p:ext uri="{BB962C8B-B14F-4D97-AF65-F5344CB8AC3E}">
        <p14:creationId xmlns:p14="http://schemas.microsoft.com/office/powerpoint/2010/main" val="1993157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0BDC39-9BB8-4067-AE49-5A873F5CA7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7168" y="381000"/>
            <a:ext cx="8336557" cy="61245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E521F1C-B2B3-4D09-B1CC-9C9609852244}"/>
              </a:ext>
            </a:extLst>
          </p:cNvPr>
          <p:cNvSpPr txBox="1"/>
          <p:nvPr/>
        </p:nvSpPr>
        <p:spPr>
          <a:xfrm>
            <a:off x="2066924" y="504825"/>
            <a:ext cx="227647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NZ" dirty="0"/>
              <a:t>Birchwood Lane</a:t>
            </a:r>
          </a:p>
        </p:txBody>
      </p:sp>
    </p:spTree>
    <p:extLst>
      <p:ext uri="{BB962C8B-B14F-4D97-AF65-F5344CB8AC3E}">
        <p14:creationId xmlns:p14="http://schemas.microsoft.com/office/powerpoint/2010/main" val="418663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97D57-7BA1-4B2B-8522-B9B1A0670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The proposed minimum lot size of 3,000m</a:t>
            </a:r>
            <a:r>
              <a:rPr lang="en-NZ" baseline="30000" dirty="0"/>
              <a:t>2</a:t>
            </a:r>
            <a:r>
              <a:rPr lang="en-NZ" dirty="0"/>
              <a:t> will: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73018F-1AB6-4685-8DD7-4904C108C3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NZ" sz="2800" dirty="0"/>
              <a:t>Result in a much more efficient utilisation of the finite land resource in accordance with s.7(b) of the RMA compared with the status quo;</a:t>
            </a:r>
          </a:p>
          <a:p>
            <a:r>
              <a:rPr lang="en-NZ" sz="2800" dirty="0"/>
              <a:t>Reduce pressure on additional areas of productive Rural Zone land being used for large lot residential purposes in the future;</a:t>
            </a:r>
          </a:p>
          <a:p>
            <a:r>
              <a:rPr lang="en-NZ" sz="2800" dirty="0"/>
              <a:t>Be consistent with the objectives and policies relating to the Country Living Zone.  </a:t>
            </a:r>
          </a:p>
        </p:txBody>
      </p:sp>
    </p:spTree>
    <p:extLst>
      <p:ext uri="{BB962C8B-B14F-4D97-AF65-F5344CB8AC3E}">
        <p14:creationId xmlns:p14="http://schemas.microsoft.com/office/powerpoint/2010/main" val="41498841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D3AEE-F83F-46ED-96AF-586F55614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The proposed minimum lot size of 3,000m</a:t>
            </a:r>
            <a:r>
              <a:rPr lang="en-NZ" baseline="30000" dirty="0"/>
              <a:t>2</a:t>
            </a:r>
            <a:r>
              <a:rPr lang="en-NZ" dirty="0"/>
              <a:t> will: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3569B7-C139-43C5-914A-FE4A2B48A4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NZ" sz="2400" dirty="0"/>
              <a:t>Result in little or no adverse effects on infrastructure or the demand for services within the Country Living Zone or elsewhere that cannot be foreseen, planned for, and resolved in a timely manner.  </a:t>
            </a:r>
          </a:p>
          <a:p>
            <a:r>
              <a:rPr lang="en-NZ" sz="2400" dirty="0"/>
              <a:t>Enable the creation of additional lots mostly in greenfield parts of the Country Living Zone over a period of many years in line with market demand.</a:t>
            </a:r>
          </a:p>
          <a:p>
            <a:r>
              <a:rPr lang="en-NZ" sz="2400" dirty="0"/>
              <a:t>Be the most appropriate way to achieve the relevant objectives of the Proposed Waikato District Plan and the purpose and principles of the RMA.</a:t>
            </a:r>
          </a:p>
        </p:txBody>
      </p:sp>
    </p:spTree>
    <p:extLst>
      <p:ext uri="{BB962C8B-B14F-4D97-AF65-F5344CB8AC3E}">
        <p14:creationId xmlns:p14="http://schemas.microsoft.com/office/powerpoint/2010/main" val="7417605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156539-8363-40C0-A7D0-2F6079650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6930" y="431158"/>
            <a:ext cx="5412510" cy="39763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EA27A3-298C-42AC-B3AE-6613E542D9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978" y="2238374"/>
            <a:ext cx="5594022" cy="41097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62784EF-EBC2-41CD-B9D9-33899EE41246}"/>
              </a:ext>
            </a:extLst>
          </p:cNvPr>
          <p:cNvSpPr txBox="1"/>
          <p:nvPr/>
        </p:nvSpPr>
        <p:spPr>
          <a:xfrm>
            <a:off x="501978" y="509895"/>
            <a:ext cx="413669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NZ" dirty="0" err="1"/>
              <a:t>Davren</a:t>
            </a:r>
            <a:r>
              <a:rPr lang="en-NZ" dirty="0"/>
              <a:t> Estate on Redwood Grove</a:t>
            </a:r>
          </a:p>
        </p:txBody>
      </p:sp>
    </p:spTree>
    <p:extLst>
      <p:ext uri="{BB962C8B-B14F-4D97-AF65-F5344CB8AC3E}">
        <p14:creationId xmlns:p14="http://schemas.microsoft.com/office/powerpoint/2010/main" val="7218965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FAC38D-15B7-41AB-9710-AFC7C0A73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3113" y="400050"/>
            <a:ext cx="8336557" cy="61245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878559D-9BF5-4625-BA11-E63F0292C604}"/>
              </a:ext>
            </a:extLst>
          </p:cNvPr>
          <p:cNvSpPr txBox="1"/>
          <p:nvPr/>
        </p:nvSpPr>
        <p:spPr>
          <a:xfrm>
            <a:off x="2066925" y="504824"/>
            <a:ext cx="17335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NZ" dirty="0" err="1"/>
              <a:t>Parklea</a:t>
            </a:r>
            <a:r>
              <a:rPr lang="en-NZ" dirty="0"/>
              <a:t> Drive</a:t>
            </a:r>
          </a:p>
        </p:txBody>
      </p:sp>
    </p:spTree>
    <p:extLst>
      <p:ext uri="{BB962C8B-B14F-4D97-AF65-F5344CB8AC3E}">
        <p14:creationId xmlns:p14="http://schemas.microsoft.com/office/powerpoint/2010/main" val="4922449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6DAB6B-54CE-4C4A-8633-E96AFC2106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4526" y="357018"/>
            <a:ext cx="8410574" cy="61789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034625-5A17-4662-9E23-00F2629D0A6C}"/>
              </a:ext>
            </a:extLst>
          </p:cNvPr>
          <p:cNvSpPr txBox="1"/>
          <p:nvPr/>
        </p:nvSpPr>
        <p:spPr>
          <a:xfrm>
            <a:off x="2066925" y="504824"/>
            <a:ext cx="17335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NZ" dirty="0" err="1"/>
              <a:t>Parklea</a:t>
            </a:r>
            <a:r>
              <a:rPr lang="en-NZ" dirty="0"/>
              <a:t> Drive</a:t>
            </a:r>
          </a:p>
        </p:txBody>
      </p:sp>
    </p:spTree>
    <p:extLst>
      <p:ext uri="{BB962C8B-B14F-4D97-AF65-F5344CB8AC3E}">
        <p14:creationId xmlns:p14="http://schemas.microsoft.com/office/powerpoint/2010/main" val="29094575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A47544-B27F-450A-B09D-2969A2AEA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4050" y="364016"/>
            <a:ext cx="8333745" cy="61225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07A28B-F2FC-40A8-AFAA-4324CF8052CD}"/>
              </a:ext>
            </a:extLst>
          </p:cNvPr>
          <p:cNvSpPr txBox="1"/>
          <p:nvPr/>
        </p:nvSpPr>
        <p:spPr>
          <a:xfrm>
            <a:off x="2066925" y="504824"/>
            <a:ext cx="17335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NZ" dirty="0" err="1"/>
              <a:t>Parklea</a:t>
            </a:r>
            <a:r>
              <a:rPr lang="en-NZ" dirty="0"/>
              <a:t> Drive</a:t>
            </a:r>
          </a:p>
        </p:txBody>
      </p:sp>
    </p:spTree>
    <p:extLst>
      <p:ext uri="{BB962C8B-B14F-4D97-AF65-F5344CB8AC3E}">
        <p14:creationId xmlns:p14="http://schemas.microsoft.com/office/powerpoint/2010/main" val="36227791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A4ED89-6725-46F1-91ED-CBCAF064E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" y="295275"/>
            <a:ext cx="11487150" cy="626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9612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FIVE">
      <a:dk1>
        <a:sysClr val="windowText" lastClr="000000"/>
      </a:dk1>
      <a:lt1>
        <a:sysClr val="window" lastClr="FFFFFF"/>
      </a:lt1>
      <a:dk2>
        <a:srgbClr val="505046"/>
      </a:dk2>
      <a:lt2>
        <a:srgbClr val="F5F6F4"/>
      </a:lt2>
      <a:accent1>
        <a:srgbClr val="57903F"/>
      </a:accent1>
      <a:accent2>
        <a:srgbClr val="F03F2B"/>
      </a:accent2>
      <a:accent3>
        <a:srgbClr val="3488A0"/>
      </a:accent3>
      <a:accent4>
        <a:srgbClr val="F8D22F"/>
      </a:accent4>
      <a:accent5>
        <a:srgbClr val="5CC6D6"/>
      </a:accent5>
      <a:accent6>
        <a:srgbClr val="B8D233"/>
      </a:accent6>
      <a:hlink>
        <a:srgbClr val="00B0F0"/>
      </a:hlink>
      <a:folHlink>
        <a:srgbClr val="B2B2B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iginal 5_01_Win32" id="{77344C68-A3F1-476B-8680-97D7F429B46B}" vid="{89780073-58E8-4DFF-BF29-BA99F8052841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2D276E62-80A3-44DD-9BCC-97ED2B99B5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DB58277-F8DF-46FF-84EC-EF41B835E69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37651BA-F45C-4845-9AB3-E0A65B39F5E1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{64F07261-089A-4309-B764-F9FFD106C05A}tf78438558</Template>
  <TotalTime>0</TotalTime>
  <Words>258</Words>
  <Application>Microsoft Office PowerPoint</Application>
  <PresentationFormat>Widescreen</PresentationFormat>
  <Paragraphs>27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Century Gothic</vt:lpstr>
      <vt:lpstr>Garamond</vt:lpstr>
      <vt:lpstr>SavonVTI</vt:lpstr>
      <vt:lpstr>Mark Chrisp</vt:lpstr>
      <vt:lpstr>Relief Sought:</vt:lpstr>
      <vt:lpstr>The proposed minimum lot size of 3,000m2 will:</vt:lpstr>
      <vt:lpstr>The proposed minimum lot size of 3,000m2 will: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2020-04-05T00:30:06Z</dcterms:created>
  <dcterms:modified xsi:type="dcterms:W3CDTF">2020-04-05T05:26:37Z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