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9" r:id="rId2"/>
    <p:sldId id="301" r:id="rId3"/>
    <p:sldId id="302" r:id="rId4"/>
    <p:sldId id="300" r:id="rId5"/>
    <p:sldId id="309" r:id="rId6"/>
    <p:sldId id="310" r:id="rId7"/>
    <p:sldId id="303" r:id="rId8"/>
    <p:sldId id="304" r:id="rId9"/>
    <p:sldId id="305" r:id="rId10"/>
    <p:sldId id="306" r:id="rId11"/>
    <p:sldId id="307" r:id="rId12"/>
    <p:sldId id="282" r:id="rId13"/>
    <p:sldId id="289" r:id="rId14"/>
    <p:sldId id="290" r:id="rId15"/>
    <p:sldId id="292" r:id="rId16"/>
    <p:sldId id="291" r:id="rId17"/>
    <p:sldId id="299" r:id="rId18"/>
    <p:sldId id="298" r:id="rId19"/>
    <p:sldId id="308" r:id="rId20"/>
    <p:sldId id="295" r:id="rId21"/>
    <p:sldId id="296" r:id="rId22"/>
    <p:sldId id="297" r:id="rId23"/>
  </p:sldIdLst>
  <p:sldSz cx="9144000" cy="6858000" type="screen4x3"/>
  <p:notesSz cx="6669088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10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2500" autoAdjust="0"/>
  </p:normalViewPr>
  <p:slideViewPr>
    <p:cSldViewPr>
      <p:cViewPr varScale="1">
        <p:scale>
          <a:sx n="94" d="100"/>
          <a:sy n="94" d="100"/>
        </p:scale>
        <p:origin x="209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3" d="100"/>
          <a:sy n="73" d="100"/>
        </p:scale>
        <p:origin x="-2532" y="-108"/>
      </p:cViewPr>
      <p:guideLst>
        <p:guide orient="horz" pos="3110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4"/>
            <a:ext cx="2889938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NZ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4"/>
            <a:ext cx="2889938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5B0A5F-AF29-4B95-AF56-94F24419CE00}" type="datetimeFigureOut">
              <a:rPr lang="en-NZ" smtClean="0"/>
              <a:pPr/>
              <a:t>29/09/2020</a:t>
            </a:fld>
            <a:endParaRPr lang="en-N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7320"/>
            <a:ext cx="2889938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N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377320"/>
            <a:ext cx="2889938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AA56EC-280C-4C24-BF5E-FAC6A46B7821}" type="slidenum">
              <a:rPr lang="en-NZ" smtClean="0"/>
              <a:pPr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2914624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4"/>
            <a:ext cx="2889938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N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4"/>
            <a:ext cx="2889938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10E286-7006-497F-8362-4629C065DE14}" type="datetimeFigureOut">
              <a:rPr lang="en-NZ" smtClean="0"/>
              <a:t>29/09/2020</a:t>
            </a:fld>
            <a:endParaRPr lang="en-N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66775" y="739775"/>
            <a:ext cx="4935538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N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89515"/>
            <a:ext cx="5335270" cy="444269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20"/>
            <a:ext cx="2889938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377320"/>
            <a:ext cx="2889938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560F85-71C0-4628-BDAB-337DAFC00703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6405234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60F85-71C0-4628-BDAB-337DAFC00703}" type="slidenum">
              <a:rPr lang="en-NZ" smtClean="0"/>
              <a:t>1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6707448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N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60F85-71C0-4628-BDAB-337DAFC00703}" type="slidenum">
              <a:rPr lang="en-NZ" smtClean="0"/>
              <a:t>12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8744389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NZ" dirty="0"/>
              <a:t>General Subdivision Example</a:t>
            </a:r>
          </a:p>
          <a:p>
            <a:endParaRPr lang="en-NZ" dirty="0"/>
          </a:p>
          <a:p>
            <a:r>
              <a:rPr lang="en-NZ" dirty="0"/>
              <a:t>Property = 55ha</a:t>
            </a:r>
          </a:p>
          <a:p>
            <a:r>
              <a:rPr lang="en-NZ" dirty="0"/>
              <a:t>Title Date  November 1939</a:t>
            </a:r>
          </a:p>
          <a:p>
            <a:r>
              <a:rPr lang="en-NZ" dirty="0"/>
              <a:t>Discuss High Class Soils rule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560F85-71C0-4628-BDAB-337DAFC00703}" type="slidenum">
              <a:rPr lang="en-NZ" smtClean="0"/>
              <a:t>13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2615127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NZ" dirty="0"/>
              <a:t>Conservation Lot Subdivision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560F85-71C0-4628-BDAB-337DAFC00703}" type="slidenum">
              <a:rPr lang="en-NZ" smtClean="0"/>
              <a:t>14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9136101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NZ" dirty="0"/>
              <a:t>Rural Hamlet Subdivision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560F85-71C0-4628-BDAB-337DAFC00703}" type="slidenum">
              <a:rPr lang="en-NZ" smtClean="0"/>
              <a:t>15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5568997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NZ" dirty="0"/>
              <a:t>Boundary Relocation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560F85-71C0-4628-BDAB-337DAFC00703}" type="slidenum">
              <a:rPr lang="en-NZ" smtClean="0"/>
              <a:t>16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6698635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NZ" dirty="0"/>
              <a:t>Subdivision to create a reserve and incentive lot</a:t>
            </a:r>
          </a:p>
          <a:p>
            <a:r>
              <a:rPr lang="en-NZ" dirty="0"/>
              <a:t>Must be identified in a Waikato District Council Parks Strategy as being required for permanent public access or for reserve purposes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560F85-71C0-4628-BDAB-337DAFC00703}" type="slidenum">
              <a:rPr lang="en-NZ" smtClean="0"/>
              <a:t>17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779209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4149080"/>
            <a:ext cx="1763688" cy="270892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8" name="Rectangle 7"/>
          <p:cNvSpPr/>
          <p:nvPr userDrawn="1"/>
        </p:nvSpPr>
        <p:spPr>
          <a:xfrm>
            <a:off x="1763688" y="4149080"/>
            <a:ext cx="7380312" cy="270892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7" name="Rectangle 6"/>
          <p:cNvSpPr/>
          <p:nvPr userDrawn="1"/>
        </p:nvSpPr>
        <p:spPr>
          <a:xfrm>
            <a:off x="5652120" y="0"/>
            <a:ext cx="3491880" cy="414908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907704" y="4509120"/>
            <a:ext cx="7236296" cy="1008113"/>
          </a:xfrm>
        </p:spPr>
        <p:txBody>
          <a:bodyPr>
            <a:normAutofit/>
          </a:bodyPr>
          <a:lstStyle>
            <a:lvl1pPr algn="l">
              <a:defRPr sz="4800"/>
            </a:lvl1pPr>
          </a:lstStyle>
          <a:p>
            <a:r>
              <a:rPr lang="en-US" dirty="0"/>
              <a:t>The Super Title</a:t>
            </a:r>
            <a:endParaRPr lang="en-N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907704" y="5517232"/>
            <a:ext cx="5792688" cy="841648"/>
          </a:xfrm>
        </p:spPr>
        <p:txBody>
          <a:bodyPr>
            <a:normAutofit/>
          </a:bodyPr>
          <a:lstStyle>
            <a:lvl1pPr marL="0" indent="0" algn="l">
              <a:buNone/>
              <a:defRPr sz="1800" kern="900" spc="60" baseline="0">
                <a:solidFill>
                  <a:schemeClr val="tx1">
                    <a:lumMod val="95000"/>
                    <a:lumOff val="5000"/>
                  </a:schemeClr>
                </a:solidFill>
                <a:latin typeface="Gill Sans Light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SOMETHING ELSE I WOULD LIKE TO SAY</a:t>
            </a:r>
            <a:endParaRPr lang="en-NZ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1" hasCustomPrompt="1"/>
          </p:nvPr>
        </p:nvSpPr>
        <p:spPr>
          <a:xfrm>
            <a:off x="5940152" y="980728"/>
            <a:ext cx="2952328" cy="2448272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4000">
                <a:solidFill>
                  <a:schemeClr val="bg1"/>
                </a:solidFill>
                <a:latin typeface="Gill Sans Light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2050" name="Picture 2" descr="J:\0 Chief Executive's\COMMUNICATIONSTEAM\Corporate Image\Logo files\editable\COLOUR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6165304"/>
            <a:ext cx="720079" cy="466956"/>
          </a:xfrm>
          <a:prstGeom prst="rect">
            <a:avLst/>
          </a:prstGeom>
          <a:noFill/>
        </p:spPr>
      </p:pic>
      <p:sp>
        <p:nvSpPr>
          <p:cNvPr id="35" name="Picture Placeholder 34"/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5651500" cy="4149725"/>
          </a:xfrm>
        </p:spPr>
        <p:txBody>
          <a:bodyPr/>
          <a:lstStyle>
            <a:lvl1pPr>
              <a:buFont typeface="Arial" pitchFamily="34" charset="0"/>
              <a:buNone/>
              <a:defRPr sz="3200" baseline="0"/>
            </a:lvl1pPr>
            <a:lvl2pPr>
              <a:buNone/>
              <a:defRPr sz="2800"/>
            </a:lvl2pPr>
          </a:lstStyle>
          <a:p>
            <a:r>
              <a:rPr lang="en-NZ" dirty="0"/>
              <a:t>Insert your picture (something that sells your Super Title)</a:t>
            </a:r>
          </a:p>
          <a:p>
            <a:pPr lvl="0"/>
            <a:r>
              <a:rPr lang="en-NZ" sz="1200" dirty="0"/>
              <a:t>‘</a:t>
            </a:r>
            <a:r>
              <a:rPr lang="en-NZ" sz="1400" dirty="0"/>
              <a:t>Hero’ shot image relevant to content &amp; purpose of the presentation.  </a:t>
            </a:r>
          </a:p>
          <a:p>
            <a:pPr lvl="0"/>
            <a:endParaRPr lang="en-NZ" sz="1400" dirty="0"/>
          </a:p>
          <a:p>
            <a:pPr lvl="0"/>
            <a:r>
              <a:rPr lang="en-NZ" sz="1400" dirty="0"/>
              <a:t>Selection should consider risks to WDC’s:</a:t>
            </a:r>
          </a:p>
          <a:p>
            <a:pPr lvl="0">
              <a:buFont typeface="Arial" pitchFamily="34" charset="0"/>
              <a:buChar char="•"/>
            </a:pPr>
            <a:r>
              <a:rPr lang="en-NZ" sz="1400" dirty="0"/>
              <a:t>Reputation</a:t>
            </a:r>
          </a:p>
          <a:p>
            <a:pPr lvl="0">
              <a:buFont typeface="Arial" pitchFamily="34" charset="0"/>
              <a:buChar char="•"/>
            </a:pPr>
            <a:r>
              <a:rPr lang="en-NZ" sz="1400" dirty="0"/>
              <a:t>H &amp; S requirements, i.e. Correct PPE</a:t>
            </a:r>
          </a:p>
          <a:p>
            <a:pPr lvl="0">
              <a:buFont typeface="Arial" pitchFamily="34" charset="0"/>
              <a:buChar char="•"/>
            </a:pPr>
            <a:r>
              <a:rPr lang="en-NZ" sz="1400" dirty="0"/>
              <a:t>Environmental standards</a:t>
            </a:r>
          </a:p>
          <a:p>
            <a:pPr lvl="0">
              <a:buFont typeface="Arial" pitchFamily="34" charset="0"/>
              <a:buChar char="•"/>
            </a:pPr>
            <a:r>
              <a:rPr lang="en-NZ" sz="1400" dirty="0"/>
              <a:t>Business objectives</a:t>
            </a:r>
          </a:p>
          <a:p>
            <a:pPr lvl="0">
              <a:buFont typeface="Arial" pitchFamily="34" charset="0"/>
              <a:buChar char="•"/>
            </a:pPr>
            <a:r>
              <a:rPr lang="en-NZ" sz="1400" dirty="0" err="1"/>
              <a:t>ABCit</a:t>
            </a:r>
            <a:r>
              <a:rPr lang="en-NZ" sz="1400" dirty="0"/>
              <a:t> values.</a:t>
            </a:r>
          </a:p>
          <a:p>
            <a:pPr lvl="0">
              <a:buFont typeface="Arial" pitchFamily="34" charset="0"/>
              <a:buChar char="•"/>
            </a:pPr>
            <a:r>
              <a:rPr lang="en-NZ" sz="1400" dirty="0"/>
              <a:t>If in doubt – ask.</a:t>
            </a:r>
          </a:p>
          <a:p>
            <a:pPr lvl="0">
              <a:buFont typeface="Arial" pitchFamily="34" charset="0"/>
              <a:buChar char="•"/>
            </a:pPr>
            <a:r>
              <a:rPr lang="en-NZ" sz="1400" dirty="0"/>
              <a:t>Consider our JMA with Waikato-Tainui, as well as a match to the relevant geographic area for the presentation &amp; its particular demographic.  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8532440" cy="141277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8" name="Rectangle 7"/>
          <p:cNvSpPr/>
          <p:nvPr userDrawn="1"/>
        </p:nvSpPr>
        <p:spPr>
          <a:xfrm>
            <a:off x="0" y="1556792"/>
            <a:ext cx="467544" cy="530120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95536" y="274638"/>
            <a:ext cx="7992888" cy="1143000"/>
          </a:xfrm>
        </p:spPr>
        <p:txBody>
          <a:bodyPr/>
          <a:lstStyle>
            <a:lvl1pPr algn="l">
              <a:defRPr sz="4400"/>
            </a:lvl1pPr>
          </a:lstStyle>
          <a:p>
            <a:r>
              <a:rPr lang="en-NZ" sz="3600" dirty="0"/>
              <a:t>Short &amp; to the point. </a:t>
            </a:r>
            <a:endParaRPr lang="en-NZ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39552" y="1556792"/>
            <a:ext cx="8147248" cy="4525963"/>
          </a:xfrm>
        </p:spPr>
        <p:txBody>
          <a:bodyPr/>
          <a:lstStyle>
            <a:lvl1pPr>
              <a:buFont typeface="Wingdings" pitchFamily="2" charset="2"/>
              <a:buChar char="§"/>
              <a:defRPr baseline="0">
                <a:sym typeface="Wingdings 3"/>
              </a:defRPr>
            </a:lvl1pPr>
            <a:lvl3pPr>
              <a:buClr>
                <a:srgbClr val="FF0000"/>
              </a:buClr>
              <a:buFont typeface="Wingdings" pitchFamily="2" charset="2"/>
              <a:buChar char="§"/>
              <a:defRPr/>
            </a:lvl3pPr>
            <a:lvl4pPr>
              <a:buClr>
                <a:srgbClr val="FF0000"/>
              </a:buClr>
              <a:defRPr/>
            </a:lvl4pPr>
          </a:lstStyle>
          <a:p>
            <a:pPr lvl="0"/>
            <a:r>
              <a:rPr lang="en-US" dirty="0"/>
              <a:t>Click to edit. For a new level press Enter() then Tap()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NZ" dirty="0"/>
          </a:p>
        </p:txBody>
      </p:sp>
      <p:sp>
        <p:nvSpPr>
          <p:cNvPr id="9" name="Rectangle 8"/>
          <p:cNvSpPr/>
          <p:nvPr userDrawn="1"/>
        </p:nvSpPr>
        <p:spPr>
          <a:xfrm>
            <a:off x="8676456" y="0"/>
            <a:ext cx="467544" cy="141277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pic>
        <p:nvPicPr>
          <p:cNvPr id="1027" name="Picture 3" descr="J:\0 Chief Executive's\COMMUNICATIONSTEAM\Corporate Image\Logo files\ON SCREEN\WDC-logo-onscreen-180px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16052" y="6198815"/>
            <a:ext cx="781276" cy="542553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/>
              <a:t>ONLY 2 LINES </a:t>
            </a:r>
            <a:br>
              <a:rPr lang="en-US" dirty="0"/>
            </a:br>
            <a:r>
              <a:rPr lang="en-US" dirty="0"/>
              <a:t>(</a:t>
            </a:r>
            <a:r>
              <a:rPr lang="en-US" dirty="0" err="1"/>
              <a:t>leSS</a:t>
            </a:r>
            <a:r>
              <a:rPr lang="en-US" dirty="0"/>
              <a:t> IS MORE)</a:t>
            </a:r>
            <a:endParaRPr lang="en-N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Gill Sans Light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INTRODUCTION TO YOUR TITLE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8604448" cy="4046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8" name="Rectangle 7"/>
          <p:cNvSpPr/>
          <p:nvPr userDrawn="1"/>
        </p:nvSpPr>
        <p:spPr>
          <a:xfrm>
            <a:off x="8676456" y="0"/>
            <a:ext cx="467544" cy="40466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9" name="Rectangle 8"/>
          <p:cNvSpPr/>
          <p:nvPr userDrawn="1"/>
        </p:nvSpPr>
        <p:spPr>
          <a:xfrm>
            <a:off x="0" y="476672"/>
            <a:ext cx="467544" cy="638132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pic>
        <p:nvPicPr>
          <p:cNvPr id="10" name="Picture 3" descr="J:\0 Chief Executive's\COMMUNICATIONSTEAM\Corporate Image\Logo files\ON SCREEN\WDC-logo-onscreen-180px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16052" y="6198815"/>
            <a:ext cx="781276" cy="542553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0" y="0"/>
            <a:ext cx="8532440" cy="141277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13" name="Rectangle 12"/>
          <p:cNvSpPr/>
          <p:nvPr userDrawn="1"/>
        </p:nvSpPr>
        <p:spPr>
          <a:xfrm>
            <a:off x="0" y="1556792"/>
            <a:ext cx="467544" cy="530120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14" name="Rectangle 13"/>
          <p:cNvSpPr/>
          <p:nvPr userDrawn="1"/>
        </p:nvSpPr>
        <p:spPr>
          <a:xfrm>
            <a:off x="8676456" y="0"/>
            <a:ext cx="467544" cy="141277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064896" cy="1143000"/>
          </a:xfrm>
        </p:spPr>
        <p:txBody>
          <a:bodyPr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  <a:endParaRPr lang="en-NZ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648200" y="1567333"/>
            <a:ext cx="3956248" cy="4525963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 sz="2800">
                <a:sym typeface="Wingdings 3"/>
              </a:defRPr>
            </a:lvl1pPr>
            <a:lvl2pPr>
              <a:defRPr sz="2400"/>
            </a:lvl2pPr>
            <a:lvl3pPr>
              <a:buClr>
                <a:srgbClr val="FF0000"/>
              </a:buClr>
              <a:buFont typeface="Wingdings" pitchFamily="2" charset="2"/>
              <a:buChar char="§"/>
              <a:defRPr sz="2000"/>
            </a:lvl3pPr>
            <a:lvl4pPr>
              <a:buClr>
                <a:srgbClr val="FF0000"/>
              </a:buCl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en-US" dirty="0"/>
              <a:t>Click to edit. For a new level press Enter() then Tap()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NZ" dirty="0"/>
          </a:p>
        </p:txBody>
      </p:sp>
      <p:pic>
        <p:nvPicPr>
          <p:cNvPr id="11" name="Picture 3" descr="J:\0 Chief Executive's\COMMUNICATIONSTEAM\Corporate Image\Logo files\ON SCREEN\WDC-logo-onscreen-180px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16052" y="6198815"/>
            <a:ext cx="781276" cy="542553"/>
          </a:xfrm>
          <a:prstGeom prst="rect">
            <a:avLst/>
          </a:prstGeom>
          <a:noFill/>
        </p:spPr>
      </p:pic>
      <p:sp>
        <p:nvSpPr>
          <p:cNvPr id="9" name="Content Placeholder 3"/>
          <p:cNvSpPr>
            <a:spLocks noGrp="1"/>
          </p:cNvSpPr>
          <p:nvPr>
            <p:ph sz="half" idx="10" hasCustomPrompt="1"/>
          </p:nvPr>
        </p:nvSpPr>
        <p:spPr>
          <a:xfrm>
            <a:off x="611560" y="1556792"/>
            <a:ext cx="3956248" cy="4525963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ym typeface="Wingdings 3"/>
              </a:defRPr>
            </a:lvl1pPr>
            <a:lvl2pPr>
              <a:defRPr sz="2400"/>
            </a:lvl2pPr>
            <a:lvl3pPr>
              <a:buClr>
                <a:srgbClr val="FF0000"/>
              </a:buClr>
              <a:buFont typeface="Wingdings" pitchFamily="2" charset="2"/>
              <a:buChar char="§"/>
              <a:defRPr sz="2000"/>
            </a:lvl3pPr>
            <a:lvl4pPr>
              <a:buClr>
                <a:srgbClr val="FF0000"/>
              </a:buCl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en-US" dirty="0"/>
              <a:t>Click to edit. For a new level press Enter() then Tap()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N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0" y="0"/>
            <a:ext cx="8532440" cy="141277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15" name="Rectangle 14"/>
          <p:cNvSpPr/>
          <p:nvPr userDrawn="1"/>
        </p:nvSpPr>
        <p:spPr>
          <a:xfrm>
            <a:off x="0" y="1556792"/>
            <a:ext cx="467544" cy="530120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16" name="Rectangle 15"/>
          <p:cNvSpPr/>
          <p:nvPr userDrawn="1"/>
        </p:nvSpPr>
        <p:spPr>
          <a:xfrm>
            <a:off x="8676456" y="0"/>
            <a:ext cx="467544" cy="141277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7992888" cy="11430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N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56792"/>
            <a:ext cx="4040188" cy="72008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57200" y="2276872"/>
            <a:ext cx="4040188" cy="3951288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 sz="2400">
                <a:sym typeface="Wingdings 3"/>
              </a:defRPr>
            </a:lvl1pPr>
            <a:lvl2pPr>
              <a:defRPr sz="2000"/>
            </a:lvl2pPr>
            <a:lvl3pPr>
              <a:buClr>
                <a:srgbClr val="FF0000"/>
              </a:buClr>
              <a:buFont typeface="Wingdings" pitchFamily="2" charset="2"/>
              <a:buChar char="§"/>
              <a:defRPr sz="1800"/>
            </a:lvl3pPr>
            <a:lvl4pPr>
              <a:buClr>
                <a:srgbClr val="FF0000"/>
              </a:buCl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en-US" dirty="0"/>
              <a:t>Click to edit. For a new level press Enter( ) then Tap()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NZ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56792"/>
            <a:ext cx="4041775" cy="72008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4645025" y="2276872"/>
            <a:ext cx="4041775" cy="3951288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 sz="2400">
                <a:sym typeface="Wingdings 3"/>
              </a:defRPr>
            </a:lvl1pPr>
            <a:lvl2pPr>
              <a:defRPr sz="2000"/>
            </a:lvl2pPr>
            <a:lvl3pPr>
              <a:buClr>
                <a:srgbClr val="FF0000"/>
              </a:buClr>
              <a:buFont typeface="Wingdings" pitchFamily="2" charset="2"/>
              <a:buChar char="§"/>
              <a:defRPr sz="1800"/>
            </a:lvl3pPr>
            <a:lvl4pPr>
              <a:buClr>
                <a:srgbClr val="FF0000"/>
              </a:buCl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en-US" dirty="0"/>
              <a:t>Click to edit. For a new level press Enter( ) then Tap()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NZ" dirty="0"/>
          </a:p>
        </p:txBody>
      </p:sp>
      <p:pic>
        <p:nvPicPr>
          <p:cNvPr id="10" name="Picture 3" descr="J:\0 Chief Executive's\COMMUNICATIONSTEAM\Corporate Image\Logo files\ON SCREEN\WDC-logo-onscreen-180px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16052" y="6198815"/>
            <a:ext cx="781276" cy="542553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0"/>
            <a:ext cx="8532440" cy="141277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11" name="Rectangle 10"/>
          <p:cNvSpPr/>
          <p:nvPr userDrawn="1"/>
        </p:nvSpPr>
        <p:spPr>
          <a:xfrm>
            <a:off x="0" y="1556792"/>
            <a:ext cx="467544" cy="530120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12" name="Rectangle 11"/>
          <p:cNvSpPr/>
          <p:nvPr userDrawn="1"/>
        </p:nvSpPr>
        <p:spPr>
          <a:xfrm>
            <a:off x="8676456" y="0"/>
            <a:ext cx="467544" cy="141277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136904" cy="11430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NZ" dirty="0"/>
          </a:p>
        </p:txBody>
      </p:sp>
      <p:pic>
        <p:nvPicPr>
          <p:cNvPr id="6" name="Picture 3" descr="J:\0 Chief Executive's\COMMUNICATIONSTEAM\Corporate Image\Logo files\ON SCREEN\WDC-logo-onscreen-180px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16052" y="6198815"/>
            <a:ext cx="781276" cy="542553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J:\0 Chief Executive's\COMMUNICATIONSTEAM\Corporate Image\Logo files\ON SCREEN\WDC-logo-onscreen-180px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16052" y="6198815"/>
            <a:ext cx="781276" cy="542553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 userDrawn="1"/>
        </p:nvSpPr>
        <p:spPr>
          <a:xfrm>
            <a:off x="0" y="0"/>
            <a:ext cx="8604448" cy="4046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10" name="Rectangle 9"/>
          <p:cNvSpPr/>
          <p:nvPr userDrawn="1"/>
        </p:nvSpPr>
        <p:spPr>
          <a:xfrm>
            <a:off x="8676456" y="0"/>
            <a:ext cx="467544" cy="40466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11" name="Rectangle 10"/>
          <p:cNvSpPr/>
          <p:nvPr userDrawn="1"/>
        </p:nvSpPr>
        <p:spPr>
          <a:xfrm>
            <a:off x="0" y="476672"/>
            <a:ext cx="467544" cy="638132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6021288"/>
            <a:ext cx="5486400" cy="36004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NZ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11560" y="476672"/>
            <a:ext cx="7992888" cy="554461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NZ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1560" y="6381328"/>
            <a:ext cx="5486400" cy="30080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8" name="Picture 3" descr="J:\0 Chief Executive's\COMMUNICATIONSTEAM\Corporate Image\Logo files\ON SCREEN\WDC-logo-onscreen-180px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16052" y="6198815"/>
            <a:ext cx="781276" cy="542553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 userDrawn="1"/>
        </p:nvSpPr>
        <p:spPr>
          <a:xfrm>
            <a:off x="0" y="0"/>
            <a:ext cx="8604448" cy="4046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10" name="Rectangle 9"/>
          <p:cNvSpPr/>
          <p:nvPr userDrawn="1"/>
        </p:nvSpPr>
        <p:spPr>
          <a:xfrm>
            <a:off x="8676456" y="0"/>
            <a:ext cx="467544" cy="40466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11" name="Rectangle 10"/>
          <p:cNvSpPr/>
          <p:nvPr userDrawn="1"/>
        </p:nvSpPr>
        <p:spPr>
          <a:xfrm>
            <a:off x="0" y="476672"/>
            <a:ext cx="467544" cy="638132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7" r:id="rId8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1"/>
          </a:solidFill>
          <a:latin typeface="Gill Sans MT" pitchFamily="34" charset="0"/>
          <a:ea typeface="+mj-ea"/>
          <a:cs typeface="Aharoni" pitchFamily="2" charset="-79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§"/>
        <a:defRPr sz="3200" kern="1200">
          <a:solidFill>
            <a:schemeClr val="tx1"/>
          </a:solidFill>
          <a:latin typeface="Gill Sans MT" pitchFamily="34" charset="0"/>
          <a:ea typeface="+mn-ea"/>
          <a:cs typeface="Aharoni" pitchFamily="2" charset="-79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Gill Sans MT" pitchFamily="34" charset="0"/>
          <a:ea typeface="+mn-ea"/>
          <a:cs typeface="Aharoni" pitchFamily="2" charset="-79"/>
        </a:defRPr>
      </a:lvl2pPr>
      <a:lvl3pPr marL="1143000" indent="-228600" algn="l" defTabSz="914400" rtl="0" eaLnBrk="1" latinLnBrk="0" hangingPunct="1">
        <a:spcBef>
          <a:spcPct val="20000"/>
        </a:spcBef>
        <a:buClr>
          <a:srgbClr val="FF0000"/>
        </a:buClr>
        <a:buFont typeface="Wingdings" pitchFamily="2" charset="2"/>
        <a:buChar char="§"/>
        <a:defRPr sz="2400" kern="1200">
          <a:solidFill>
            <a:schemeClr val="tx1"/>
          </a:solidFill>
          <a:latin typeface="Gill Sans MT" pitchFamily="34" charset="0"/>
          <a:ea typeface="+mn-ea"/>
          <a:cs typeface="Aharoni" pitchFamily="2" charset="-79"/>
        </a:defRPr>
      </a:lvl3pPr>
      <a:lvl4pPr marL="1600200" indent="-228600" algn="l" defTabSz="914400" rtl="0" eaLnBrk="1" latinLnBrk="0" hangingPunct="1">
        <a:spcBef>
          <a:spcPct val="20000"/>
        </a:spcBef>
        <a:buClr>
          <a:srgbClr val="FF0000"/>
        </a:buClr>
        <a:buFont typeface="Arial" pitchFamily="34" charset="0"/>
        <a:buChar char="–"/>
        <a:defRPr sz="2000" kern="1200">
          <a:solidFill>
            <a:schemeClr val="tx1"/>
          </a:solidFill>
          <a:latin typeface="Gill Sans MT" pitchFamily="34" charset="0"/>
          <a:ea typeface="+mn-ea"/>
          <a:cs typeface="Aharoni" pitchFamily="2" charset="-79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Gill Sans MT" pitchFamily="34" charset="0"/>
          <a:ea typeface="+mn-ea"/>
          <a:cs typeface="Aharoni" pitchFamily="2" charset="-79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NRCSCA06135_-_California_(1177)(NRCS_Photo_Gallery).jpg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teara.govt.nz/en/photograph/25160/largest-dairy-factory-in-the-world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Jharkhand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edgeeffects.net/tyrone-hayes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NZ"/>
              <a:t>Hearing 18 - Rural Zone</a:t>
            </a:r>
            <a:endParaRPr lang="en-N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NZ" sz="2400" b="1" dirty="0"/>
              <a:t>Council Opening Presentation  </a:t>
            </a:r>
          </a:p>
          <a:p>
            <a:r>
              <a:rPr lang="en-NZ" sz="2400" b="1" dirty="0"/>
              <a:t>29 September 2020</a:t>
            </a: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99" y="1588"/>
            <a:ext cx="5703762" cy="4147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C7D119-AFF0-42B7-AED7-0B99F625B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274638"/>
            <a:ext cx="8064896" cy="1143000"/>
          </a:xfrm>
        </p:spPr>
        <p:txBody>
          <a:bodyPr anchor="ctr">
            <a:normAutofit/>
          </a:bodyPr>
          <a:lstStyle/>
          <a:p>
            <a:r>
              <a:rPr lang="en-NZ" dirty="0"/>
              <a:t>Rural Zone Role &amp; Character</a:t>
            </a:r>
          </a:p>
        </p:txBody>
      </p:sp>
      <p:pic>
        <p:nvPicPr>
          <p:cNvPr id="5" name="Picture 2" descr="C:\Users\kover001.WAIKATODC\AppData\Local\Microsoft\Windows\Temporary Internet Files\Content.IE5\3YQW4LZB\farm[1].jpg">
            <a:extLst>
              <a:ext uri="{FF2B5EF4-FFF2-40B4-BE49-F238E27FC236}">
                <a16:creationId xmlns:a16="http://schemas.microsoft.com/office/drawing/2014/main" id="{CAE0233C-F64B-4B4C-9CE7-F55C6F2A8C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8200" y="2702784"/>
            <a:ext cx="3956248" cy="2255061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5DF0B-1D42-46E1-979E-1AE4A1CE0337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611560" y="1556792"/>
            <a:ext cx="3956248" cy="4525963"/>
          </a:xfrm>
        </p:spPr>
        <p:txBody>
          <a:bodyPr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NZ" sz="2600">
                <a:effectLst/>
              </a:rPr>
              <a:t>Single zone that covers most of the District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NZ" sz="2600">
                <a:effectLst/>
              </a:rPr>
              <a:t>Diverse geography, diverse farming systems, diverse activities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NZ" sz="2600">
                <a:effectLst/>
              </a:rPr>
              <a:t>Provisions therefore need to ‘stretch’</a:t>
            </a:r>
          </a:p>
          <a:p>
            <a:pPr marL="342900" lvl="0" indent="-342900"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NZ" sz="2600">
                <a:effectLst/>
              </a:rPr>
              <a:t>More than just farming – reflected in evidence focus</a:t>
            </a:r>
          </a:p>
          <a:p>
            <a:endParaRPr lang="en-NZ" sz="2600"/>
          </a:p>
        </p:txBody>
      </p:sp>
    </p:spTree>
    <p:extLst>
      <p:ext uri="{BB962C8B-B14F-4D97-AF65-F5344CB8AC3E}">
        <p14:creationId xmlns:p14="http://schemas.microsoft.com/office/powerpoint/2010/main" val="29320233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C3C487-212D-4E6C-9F81-4E26A8302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274638"/>
            <a:ext cx="8064896" cy="1143000"/>
          </a:xfrm>
        </p:spPr>
        <p:txBody>
          <a:bodyPr anchor="ctr">
            <a:normAutofit/>
          </a:bodyPr>
          <a:lstStyle/>
          <a:p>
            <a:r>
              <a:rPr lang="en-NZ" dirty="0"/>
              <a:t>Soils and farms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E40B45-4FBC-4330-B00D-3C27BB79A0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567333"/>
            <a:ext cx="3956248" cy="4525963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90000"/>
              </a:lnSpc>
              <a:buFont typeface="Symbol" panose="05050102010706020507" pitchFamily="18" charset="2"/>
              <a:buChar char=""/>
            </a:pPr>
            <a:r>
              <a:rPr lang="en-NZ" sz="2200">
                <a:effectLst/>
              </a:rPr>
              <a:t>Soil resource underpins rural production</a:t>
            </a:r>
          </a:p>
          <a:p>
            <a:pPr marL="342900" lvl="0" indent="-342900">
              <a:lnSpc>
                <a:spcPct val="90000"/>
              </a:lnSpc>
              <a:buFont typeface="Symbol" panose="05050102010706020507" pitchFamily="18" charset="2"/>
              <a:buChar char=""/>
            </a:pPr>
            <a:r>
              <a:rPr lang="en-NZ" sz="2200">
                <a:effectLst/>
              </a:rPr>
              <a:t>Farming in all its forms is the predominant activity</a:t>
            </a:r>
          </a:p>
          <a:p>
            <a:pPr marL="342900" lvl="0" indent="-342900">
              <a:lnSpc>
                <a:spcPct val="90000"/>
              </a:lnSpc>
              <a:buFont typeface="Symbol" panose="05050102010706020507" pitchFamily="18" charset="2"/>
              <a:buChar char=""/>
            </a:pPr>
            <a:r>
              <a:rPr lang="en-NZ" sz="2200">
                <a:effectLst/>
              </a:rPr>
              <a:t>Need to maintain the resource to sustain the activity</a:t>
            </a:r>
          </a:p>
          <a:p>
            <a:pPr marL="342900" lvl="0" indent="-342900">
              <a:lnSpc>
                <a:spcPct val="90000"/>
              </a:lnSpc>
              <a:buFont typeface="Symbol" panose="05050102010706020507" pitchFamily="18" charset="2"/>
              <a:buChar char=""/>
            </a:pPr>
            <a:r>
              <a:rPr lang="en-NZ" sz="2200">
                <a:effectLst/>
              </a:rPr>
              <a:t>Detailed rules regarding earthworks, noise, glare, signs, buildings</a:t>
            </a:r>
          </a:p>
          <a:p>
            <a:pPr marL="342900" lvl="0" indent="-342900">
              <a:lnSpc>
                <a:spcPct val="9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NZ" sz="2200">
                <a:effectLst/>
              </a:rPr>
              <a:t>Definition of ‘Intensive Farming’ – enablement and management</a:t>
            </a:r>
          </a:p>
          <a:p>
            <a:pPr>
              <a:lnSpc>
                <a:spcPct val="90000"/>
              </a:lnSpc>
            </a:pPr>
            <a:endParaRPr lang="en-NZ" sz="2200"/>
          </a:p>
        </p:txBody>
      </p:sp>
      <p:pic>
        <p:nvPicPr>
          <p:cNvPr id="5" name="Picture 4" descr="A path with trees on the side of a dirt road&#10;&#10;Description automatically generated">
            <a:extLst>
              <a:ext uri="{FF2B5EF4-FFF2-40B4-BE49-F238E27FC236}">
                <a16:creationId xmlns:a16="http://schemas.microsoft.com/office/drawing/2014/main" id="{260AC3B9-235C-454D-BE89-48D77E13EAB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0934" r="26566"/>
          <a:stretch/>
        </p:blipFill>
        <p:spPr>
          <a:xfrm>
            <a:off x="611560" y="1556792"/>
            <a:ext cx="3956248" cy="45259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379001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5BFEA-ACF8-4B9B-A9BB-9688C27D7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274638"/>
            <a:ext cx="8064896" cy="1143000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NZ" sz="3700"/>
              <a:t>Reverse sensitivity, infrastructure &amp; industry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41104A-4EBC-472F-B772-7B417A34B5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567333"/>
            <a:ext cx="3956248" cy="4525963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90000"/>
              </a:lnSpc>
              <a:buFont typeface="Symbol" panose="05050102010706020507" pitchFamily="18" charset="2"/>
              <a:buChar char=""/>
            </a:pPr>
            <a:r>
              <a:rPr lang="en-NZ" sz="2400">
                <a:effectLst/>
              </a:rPr>
              <a:t>Rural contains range of infrastructure and industry</a:t>
            </a:r>
          </a:p>
          <a:p>
            <a:pPr marL="342900" lvl="0" indent="-342900">
              <a:lnSpc>
                <a:spcPct val="90000"/>
              </a:lnSpc>
              <a:buFont typeface="Symbol" panose="05050102010706020507" pitchFamily="18" charset="2"/>
              <a:buChar char=""/>
            </a:pPr>
            <a:r>
              <a:rPr lang="en-NZ" sz="2400">
                <a:effectLst/>
              </a:rPr>
              <a:t>Manage effects on-site</a:t>
            </a:r>
          </a:p>
          <a:p>
            <a:pPr marL="342900" lvl="0" indent="-342900">
              <a:lnSpc>
                <a:spcPct val="90000"/>
              </a:lnSpc>
              <a:buFont typeface="Symbol" panose="05050102010706020507" pitchFamily="18" charset="2"/>
              <a:buChar char=""/>
            </a:pPr>
            <a:r>
              <a:rPr lang="en-NZ" sz="2400">
                <a:effectLst/>
              </a:rPr>
              <a:t>Accept some effects may extend beyond sites</a:t>
            </a:r>
          </a:p>
          <a:p>
            <a:pPr marL="342900" lvl="0" indent="-342900">
              <a:lnSpc>
                <a:spcPct val="90000"/>
              </a:lnSpc>
              <a:buFont typeface="Symbol" panose="05050102010706020507" pitchFamily="18" charset="2"/>
              <a:buChar char=""/>
            </a:pPr>
            <a:r>
              <a:rPr lang="en-NZ" sz="2400">
                <a:effectLst/>
              </a:rPr>
              <a:t>Manage new sensitive activities</a:t>
            </a:r>
          </a:p>
          <a:p>
            <a:pPr marL="342900" lvl="0" indent="-342900">
              <a:lnSpc>
                <a:spcPct val="9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NZ" sz="2400">
                <a:effectLst/>
              </a:rPr>
              <a:t>Setbacks carry potentially significant costs so need to be carefully justified</a:t>
            </a:r>
          </a:p>
          <a:p>
            <a:pPr>
              <a:lnSpc>
                <a:spcPct val="90000"/>
              </a:lnSpc>
            </a:pPr>
            <a:endParaRPr lang="en-NZ" sz="2400"/>
          </a:p>
        </p:txBody>
      </p:sp>
      <p:pic>
        <p:nvPicPr>
          <p:cNvPr id="5" name="Picture 4" descr="A tall building in a city&#10;&#10;Description automatically generated">
            <a:extLst>
              <a:ext uri="{FF2B5EF4-FFF2-40B4-BE49-F238E27FC236}">
                <a16:creationId xmlns:a16="http://schemas.microsoft.com/office/drawing/2014/main" id="{561F9621-52B4-4C77-8D42-2BF5D94FE1A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6967" r="15122" b="-1"/>
          <a:stretch/>
        </p:blipFill>
        <p:spPr>
          <a:xfrm>
            <a:off x="611560" y="1556792"/>
            <a:ext cx="3956248" cy="45259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781122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2F1C59-1181-471B-9A22-0D85346DD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274638"/>
            <a:ext cx="8064896" cy="1143000"/>
          </a:xfrm>
        </p:spPr>
        <p:txBody>
          <a:bodyPr anchor="ctr">
            <a:normAutofit/>
          </a:bodyPr>
          <a:lstStyle/>
          <a:p>
            <a:r>
              <a:rPr lang="en-NZ" dirty="0"/>
              <a:t>Extractive 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AD5C8D-69DE-4DF2-8D16-8159E62D7D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567333"/>
            <a:ext cx="3956248" cy="4525963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90000"/>
              </a:lnSpc>
              <a:buFont typeface="Symbol" panose="05050102010706020507" pitchFamily="18" charset="2"/>
              <a:buChar char=""/>
            </a:pPr>
            <a:r>
              <a:rPr lang="en-NZ" sz="2400">
                <a:effectLst/>
              </a:rPr>
              <a:t>Coal mining and aggregate/ mineral extraction inherently occur in the rural environment</a:t>
            </a:r>
          </a:p>
          <a:p>
            <a:pPr marL="342900" lvl="0" indent="-342900">
              <a:lnSpc>
                <a:spcPct val="90000"/>
              </a:lnSpc>
              <a:buFont typeface="Symbol" panose="05050102010706020507" pitchFamily="18" charset="2"/>
              <a:buChar char=""/>
            </a:pPr>
            <a:r>
              <a:rPr lang="en-NZ" sz="2400">
                <a:effectLst/>
              </a:rPr>
              <a:t>Identify where such activity is, or is likely to, occur</a:t>
            </a:r>
          </a:p>
          <a:p>
            <a:pPr marL="342900" lvl="0" indent="-342900">
              <a:lnSpc>
                <a:spcPct val="90000"/>
              </a:lnSpc>
              <a:buFont typeface="Symbol" panose="05050102010706020507" pitchFamily="18" charset="2"/>
              <a:buChar char=""/>
            </a:pPr>
            <a:r>
              <a:rPr lang="en-NZ" sz="2400">
                <a:effectLst/>
              </a:rPr>
              <a:t>Set back from these areas</a:t>
            </a:r>
          </a:p>
          <a:p>
            <a:pPr marL="342900" lvl="0" indent="-342900">
              <a:lnSpc>
                <a:spcPct val="9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NZ" sz="2400">
                <a:effectLst/>
              </a:rPr>
              <a:t>Identification of the resource?</a:t>
            </a:r>
          </a:p>
          <a:p>
            <a:pPr>
              <a:lnSpc>
                <a:spcPct val="90000"/>
              </a:lnSpc>
            </a:pPr>
            <a:endParaRPr lang="en-NZ" sz="2400"/>
          </a:p>
        </p:txBody>
      </p:sp>
      <p:pic>
        <p:nvPicPr>
          <p:cNvPr id="5" name="Picture 4" descr="A toy train on a track with smoke coming out of it&#10;&#10;Description automatically generated">
            <a:extLst>
              <a:ext uri="{FF2B5EF4-FFF2-40B4-BE49-F238E27FC236}">
                <a16:creationId xmlns:a16="http://schemas.microsoft.com/office/drawing/2014/main" id="{0B8FDA0C-2B31-4086-844D-A18270D2FC3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3826" r="28263" b="-1"/>
          <a:stretch/>
        </p:blipFill>
        <p:spPr>
          <a:xfrm>
            <a:off x="611560" y="1556792"/>
            <a:ext cx="3956248" cy="45259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04413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5896DF-9604-4C96-AD9C-56A112D64D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274638"/>
            <a:ext cx="8064896" cy="1143000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NZ" sz="3700"/>
              <a:t>Residential density, worker accommodation &amp; Hamilton UEA</a:t>
            </a:r>
          </a:p>
        </p:txBody>
      </p:sp>
      <p:pic>
        <p:nvPicPr>
          <p:cNvPr id="5" name="Picture 4" descr="A group of people in a garden&#10;&#10;Description automatically generated">
            <a:extLst>
              <a:ext uri="{FF2B5EF4-FFF2-40B4-BE49-F238E27FC236}">
                <a16:creationId xmlns:a16="http://schemas.microsoft.com/office/drawing/2014/main" id="{D5E1B1EC-55A4-4F44-98CD-E607AC53FD5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0027" r="24467" b="1"/>
          <a:stretch/>
        </p:blipFill>
        <p:spPr>
          <a:xfrm>
            <a:off x="4648200" y="1567333"/>
            <a:ext cx="3956248" cy="4525963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C50164-6D0C-4CE9-B5EB-EC5528F7F500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611560" y="1556792"/>
            <a:ext cx="3956248" cy="4525963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90000"/>
              </a:lnSpc>
              <a:buFont typeface="Symbol" panose="05050102010706020507" pitchFamily="18" charset="2"/>
              <a:buChar char=""/>
            </a:pPr>
            <a:r>
              <a:rPr lang="en-NZ" sz="2400" dirty="0">
                <a:effectLst/>
              </a:rPr>
              <a:t>Multiple pathways need to be seen as a package, set within a strategic growth management framework</a:t>
            </a:r>
          </a:p>
          <a:p>
            <a:pPr marL="342900" lvl="0" indent="-342900">
              <a:lnSpc>
                <a:spcPct val="90000"/>
              </a:lnSpc>
              <a:buFont typeface="Symbol" panose="05050102010706020507" pitchFamily="18" charset="2"/>
              <a:buChar char=""/>
            </a:pPr>
            <a:r>
              <a:rPr lang="en-NZ" sz="2400" dirty="0">
                <a:effectLst/>
              </a:rPr>
              <a:t>All pathways provide for worker accommodation</a:t>
            </a:r>
          </a:p>
          <a:p>
            <a:pPr marL="342900" lvl="0" indent="-342900">
              <a:lnSpc>
                <a:spcPct val="90000"/>
              </a:lnSpc>
              <a:buFont typeface="Symbol" panose="05050102010706020507" pitchFamily="18" charset="2"/>
              <a:buChar char=""/>
            </a:pPr>
            <a:r>
              <a:rPr lang="en-NZ" sz="2400" dirty="0">
                <a:effectLst/>
              </a:rPr>
              <a:t>All townships provide for worker accommodation</a:t>
            </a:r>
          </a:p>
          <a:p>
            <a:pPr marL="342900" lvl="0" indent="-342900">
              <a:lnSpc>
                <a:spcPct val="9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NZ" sz="2400" dirty="0">
                <a:effectLst/>
              </a:rPr>
              <a:t>Hamilton UEA and a consistent approach to Future Urban Zones</a:t>
            </a:r>
          </a:p>
          <a:p>
            <a:pPr>
              <a:lnSpc>
                <a:spcPct val="90000"/>
              </a:lnSpc>
            </a:pPr>
            <a:endParaRPr lang="en-NZ" sz="2400" dirty="0"/>
          </a:p>
        </p:txBody>
      </p:sp>
    </p:spTree>
    <p:extLst>
      <p:ext uri="{BB962C8B-B14F-4D97-AF65-F5344CB8AC3E}">
        <p14:creationId xmlns:p14="http://schemas.microsoft.com/office/powerpoint/2010/main" val="22407125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4BF365-BE92-4161-ADC5-485D1252E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Rural Subdivision - Context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3B6B3F-8C5F-4C28-B069-E0995A9872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NZ" dirty="0"/>
              <a:t>16,679 titles in the rural zone (4,734 in Franklin Section, 11,945 in Waikato Section).</a:t>
            </a:r>
          </a:p>
          <a:p>
            <a:r>
              <a:rPr lang="en-NZ" dirty="0"/>
              <a:t>80% of titles are smaller than 20ha in size.</a:t>
            </a:r>
          </a:p>
          <a:p>
            <a:r>
              <a:rPr lang="en-NZ" dirty="0"/>
              <a:t>2,026 vacant titles (with no dwelling) less than 10ha in size.</a:t>
            </a:r>
          </a:p>
        </p:txBody>
      </p:sp>
    </p:spTree>
    <p:extLst>
      <p:ext uri="{BB962C8B-B14F-4D97-AF65-F5344CB8AC3E}">
        <p14:creationId xmlns:p14="http://schemas.microsoft.com/office/powerpoint/2010/main" val="28233458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E130DC-C04D-48E7-8A01-B9B56A918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NZ" dirty="0"/>
              <a:t>Subdivision - Key Issues to address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EB018F-3E52-4926-92F2-31B0CB0A59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NZ" dirty="0"/>
              <a:t>If subdivision continues as it has always done, there is a risk of irreversible consequences, including: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NZ" dirty="0"/>
              <a:t>loss of productivity;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NZ" dirty="0"/>
              <a:t>further fragmentation of rural land;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NZ" dirty="0"/>
              <a:t>loss of high class soils;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NZ" dirty="0"/>
              <a:t>increased reverse sensitivity effects; and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NZ" dirty="0"/>
              <a:t>degradation of rural character and amenity.</a:t>
            </a:r>
          </a:p>
          <a:p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37621534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E912C-730F-4609-AA63-6DA379F45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NZ" dirty="0"/>
              <a:t>Higher Order Directives - WRPS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D7EA30-000D-4786-8103-F1B3DAC152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556792"/>
            <a:ext cx="8147248" cy="5184576"/>
          </a:xfrm>
        </p:spPr>
        <p:txBody>
          <a:bodyPr>
            <a:normAutofit fontScale="55000" lnSpcReduction="20000"/>
          </a:bodyPr>
          <a:lstStyle/>
          <a:p>
            <a:r>
              <a:rPr lang="en-NZ" dirty="0"/>
              <a:t>Chapter 6A Development Principles</a:t>
            </a:r>
          </a:p>
          <a:p>
            <a:pPr indent="0">
              <a:lnSpc>
                <a:spcPct val="107000"/>
              </a:lnSpc>
              <a:spcAft>
                <a:spcPts val="800"/>
              </a:spcAft>
              <a:buNone/>
            </a:pPr>
            <a:endParaRPr lang="en-NZ" dirty="0"/>
          </a:p>
          <a:p>
            <a:pPr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NZ" sz="25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Principles specific to rural-residential development</a:t>
            </a:r>
            <a:endParaRPr lang="en-NZ" sz="25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NZ" sz="25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well as being subject to the general development principles, new rural-residential development should:</a:t>
            </a:r>
            <a:endParaRPr lang="en-NZ" sz="2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NZ" sz="25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a) be more strongly controlled where demand is high;</a:t>
            </a:r>
            <a:endParaRPr lang="en-NZ" sz="2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NZ" sz="25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not conflict with foreseeable long-term needs for expansion of existing urban centres;</a:t>
            </a:r>
            <a:endParaRPr lang="en-NZ" sz="2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NZ" sz="25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avoid open landscapes largely free of urban and rural-residential development;</a:t>
            </a:r>
            <a:endParaRPr lang="en-NZ" sz="2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NZ" sz="25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d) avoid ribbon development and, where practicable, the need for additional access points and upgrades, along significant transport corridors and other arterial routes;</a:t>
            </a:r>
            <a:endParaRPr lang="en-NZ" sz="2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NZ" sz="25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e) recognise the advantages of reducing fuel consumption by locating near employment centres or near current or likely future public transport routes;</a:t>
            </a:r>
            <a:endParaRPr lang="en-NZ" sz="2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NZ" sz="25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f) minimise visual effects and effects on rural character such as through locating development within appropriate topography and through landscaping;</a:t>
            </a:r>
          </a:p>
          <a:p>
            <a:pPr lvl="1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NZ" sz="25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g) be capable of being serviced by onsite water and wastewater services unless services are to be reticulated; and</a:t>
            </a:r>
          </a:p>
          <a:p>
            <a:pPr lvl="1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NZ" sz="25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h) be recognised as a potential method for protecting sensitive areas such as small water bodies, gully-systems and areas of indigenous biodiversity.</a:t>
            </a:r>
            <a:endParaRPr lang="en-NZ" sz="2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30887110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E1006-0AC2-4457-8C00-7D7923C68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NZ" dirty="0"/>
              <a:t>Higher Order Directives - WRPS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49C1EA-AD2F-4F69-AE21-5E4972A6BC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NZ" dirty="0"/>
              <a:t>Objective 3.26</a:t>
            </a:r>
          </a:p>
          <a:p>
            <a:pPr marL="0" indent="0">
              <a:buNone/>
            </a:pPr>
            <a:endParaRPr lang="en-NZ" sz="1800" i="1" dirty="0">
              <a:effectLst/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NZ" sz="1800" i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value of </a:t>
            </a:r>
            <a:r>
              <a:rPr lang="en-NZ" sz="1800" b="1" i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high class soils</a:t>
            </a:r>
            <a:r>
              <a:rPr lang="en-NZ" sz="1800" i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for primary production is recognised and high class soils are protected from inappropriate subdivision, use or development.</a:t>
            </a:r>
            <a:endParaRPr lang="en-NZ" sz="1800" dirty="0">
              <a:effectLst/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NZ" dirty="0"/>
          </a:p>
          <a:p>
            <a:r>
              <a:rPr lang="en-NZ" dirty="0"/>
              <a:t>Policy 14.2</a:t>
            </a:r>
          </a:p>
          <a:p>
            <a:pPr marL="0" indent="0">
              <a:buNone/>
            </a:pPr>
            <a:r>
              <a:rPr lang="en-NZ" sz="1800" i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Avoid a decline in the availability of high class soils for primary production due to inappropriate subdivision, use or development.</a:t>
            </a:r>
            <a:endParaRPr lang="en-NZ" sz="1800" dirty="0">
              <a:effectLst/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4165093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E689E7-7087-4FB0-8EC6-057CBC3B6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New National Directives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07BAED-7F04-4A50-A94E-C7947EE1D6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NZ" dirty="0"/>
              <a:t>The National Policy Statement on Highly Productive Land will place more importance on the protection of land defined as Land Use Capability 1, 2 and 3.</a:t>
            </a:r>
          </a:p>
          <a:p>
            <a:r>
              <a:rPr lang="en-NZ" dirty="0"/>
              <a:t>While not yet in effect, the NPS is due for release in early 2021.</a:t>
            </a:r>
          </a:p>
        </p:txBody>
      </p:sp>
    </p:spTree>
    <p:extLst>
      <p:ext uri="{BB962C8B-B14F-4D97-AF65-F5344CB8AC3E}">
        <p14:creationId xmlns:p14="http://schemas.microsoft.com/office/powerpoint/2010/main" val="22642955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Rural Subdivision 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NZ" b="1" dirty="0">
                <a:solidFill>
                  <a:srgbClr val="FF0000"/>
                </a:solidFill>
              </a:rPr>
              <a:t>Five Key Pathways:</a:t>
            </a:r>
          </a:p>
          <a:p>
            <a:r>
              <a:rPr lang="en-NZ" dirty="0"/>
              <a:t>General Subdivision</a:t>
            </a:r>
          </a:p>
          <a:p>
            <a:r>
              <a:rPr lang="en-NZ" dirty="0"/>
              <a:t>Conservation Lots</a:t>
            </a:r>
          </a:p>
          <a:p>
            <a:r>
              <a:rPr lang="en-NZ" dirty="0"/>
              <a:t>Boundary Relocations</a:t>
            </a:r>
          </a:p>
          <a:p>
            <a:r>
              <a:rPr lang="en-NZ" dirty="0"/>
              <a:t>Rural Hamlet Subdivisions </a:t>
            </a:r>
          </a:p>
          <a:p>
            <a:r>
              <a:rPr lang="en-NZ" dirty="0"/>
              <a:t>Subdivision to create a reserve and incentive lot</a:t>
            </a:r>
          </a:p>
        </p:txBody>
      </p:sp>
    </p:spTree>
    <p:extLst>
      <p:ext uri="{BB962C8B-B14F-4D97-AF65-F5344CB8AC3E}">
        <p14:creationId xmlns:p14="http://schemas.microsoft.com/office/powerpoint/2010/main" val="36273796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Map&#10;&#10;Description automatically generated">
            <a:extLst>
              <a:ext uri="{FF2B5EF4-FFF2-40B4-BE49-F238E27FC236}">
                <a16:creationId xmlns:a16="http://schemas.microsoft.com/office/drawing/2014/main" id="{F65DF2FE-A297-4168-AEE0-413F64D8CDA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3"/>
          <a:srcRect t="10834" r="2" b="19417"/>
          <a:stretch/>
        </p:blipFill>
        <p:spPr>
          <a:xfrm>
            <a:off x="20" y="10"/>
            <a:ext cx="9143980" cy="6857990"/>
          </a:xfrm>
          <a:prstGeom prst="rect">
            <a:avLst/>
          </a:prstGeom>
          <a:noFill/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B32146D-894C-4E1E-95A8-69988F81153C}"/>
              </a:ext>
            </a:extLst>
          </p:cNvPr>
          <p:cNvSpPr/>
          <p:nvPr/>
        </p:nvSpPr>
        <p:spPr>
          <a:xfrm>
            <a:off x="4355976" y="332656"/>
            <a:ext cx="432048" cy="28803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5E1DB0-D327-46B2-9DA7-B992BFC8FAEE}"/>
              </a:ext>
            </a:extLst>
          </p:cNvPr>
          <p:cNvSpPr txBox="1"/>
          <p:nvPr/>
        </p:nvSpPr>
        <p:spPr>
          <a:xfrm>
            <a:off x="5076056" y="40268"/>
            <a:ext cx="316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sz="3200" b="1" dirty="0">
                <a:solidFill>
                  <a:srgbClr val="FFFF00"/>
                </a:solidFill>
              </a:rPr>
              <a:t>8,000m2 – 1.6ha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3890A67-C74A-4DEB-86BA-04903901A997}"/>
              </a:ext>
            </a:extLst>
          </p:cNvPr>
          <p:cNvSpPr txBox="1"/>
          <p:nvPr/>
        </p:nvSpPr>
        <p:spPr>
          <a:xfrm>
            <a:off x="3419872" y="1412776"/>
            <a:ext cx="3096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sz="3200" b="1" dirty="0">
                <a:solidFill>
                  <a:srgbClr val="FFFF00"/>
                </a:solidFill>
              </a:rPr>
              <a:t>Title Size = 55ha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50112AE-F925-4034-ABE3-05CAD102F775}"/>
              </a:ext>
            </a:extLst>
          </p:cNvPr>
          <p:cNvSpPr txBox="1"/>
          <p:nvPr/>
        </p:nvSpPr>
        <p:spPr>
          <a:xfrm>
            <a:off x="2466743" y="2806189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sz="3200" b="1" dirty="0">
                <a:solidFill>
                  <a:srgbClr val="FFFF00"/>
                </a:solidFill>
              </a:rPr>
              <a:t>Title Date = November 1939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3208256-F4E3-47D9-82AE-518B8C4F91F6}"/>
              </a:ext>
            </a:extLst>
          </p:cNvPr>
          <p:cNvSpPr txBox="1"/>
          <p:nvPr/>
        </p:nvSpPr>
        <p:spPr>
          <a:xfrm>
            <a:off x="251520" y="620688"/>
            <a:ext cx="27363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sz="3200" b="1" dirty="0">
                <a:solidFill>
                  <a:schemeClr val="bg1"/>
                </a:solidFill>
              </a:rPr>
              <a:t>General Subdivision</a:t>
            </a:r>
          </a:p>
        </p:txBody>
      </p:sp>
    </p:spTree>
    <p:extLst>
      <p:ext uri="{BB962C8B-B14F-4D97-AF65-F5344CB8AC3E}">
        <p14:creationId xmlns:p14="http://schemas.microsoft.com/office/powerpoint/2010/main" val="2948208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Map&#10;&#10;Description automatically generated">
            <a:extLst>
              <a:ext uri="{FF2B5EF4-FFF2-40B4-BE49-F238E27FC236}">
                <a16:creationId xmlns:a16="http://schemas.microsoft.com/office/drawing/2014/main" id="{74490B5C-BDE7-4254-A877-8181593F4A1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370" r="1632" b="2"/>
          <a:stretch/>
        </p:blipFill>
        <p:spPr>
          <a:xfrm>
            <a:off x="0" y="16654"/>
            <a:ext cx="9143980" cy="6857990"/>
          </a:xfrm>
          <a:prstGeom prst="rect">
            <a:avLst/>
          </a:prstGeom>
          <a:noFill/>
        </p:spPr>
      </p:pic>
      <p:sp>
        <p:nvSpPr>
          <p:cNvPr id="6" name="Freeform: Shape 5">
            <a:extLst>
              <a:ext uri="{FF2B5EF4-FFF2-40B4-BE49-F238E27FC236}">
                <a16:creationId xmlns:a16="http://schemas.microsoft.com/office/drawing/2014/main" id="{407E9370-D58A-42D2-850F-AE4452728790}"/>
              </a:ext>
            </a:extLst>
          </p:cNvPr>
          <p:cNvSpPr/>
          <p:nvPr/>
        </p:nvSpPr>
        <p:spPr>
          <a:xfrm>
            <a:off x="5127954" y="2800350"/>
            <a:ext cx="2112236" cy="1117600"/>
          </a:xfrm>
          <a:custGeom>
            <a:avLst/>
            <a:gdLst>
              <a:gd name="connsiteX0" fmla="*/ 53646 w 2112236"/>
              <a:gd name="connsiteY0" fmla="*/ 438150 h 1117600"/>
              <a:gd name="connsiteX1" fmla="*/ 53646 w 2112236"/>
              <a:gd name="connsiteY1" fmla="*/ 438150 h 1117600"/>
              <a:gd name="connsiteX2" fmla="*/ 142546 w 2112236"/>
              <a:gd name="connsiteY2" fmla="*/ 444500 h 1117600"/>
              <a:gd name="connsiteX3" fmla="*/ 161596 w 2112236"/>
              <a:gd name="connsiteY3" fmla="*/ 450850 h 1117600"/>
              <a:gd name="connsiteX4" fmla="*/ 174296 w 2112236"/>
              <a:gd name="connsiteY4" fmla="*/ 469900 h 1117600"/>
              <a:gd name="connsiteX5" fmla="*/ 218746 w 2112236"/>
              <a:gd name="connsiteY5" fmla="*/ 444500 h 1117600"/>
              <a:gd name="connsiteX6" fmla="*/ 256846 w 2112236"/>
              <a:gd name="connsiteY6" fmla="*/ 406400 h 1117600"/>
              <a:gd name="connsiteX7" fmla="*/ 263196 w 2112236"/>
              <a:gd name="connsiteY7" fmla="*/ 374650 h 1117600"/>
              <a:gd name="connsiteX8" fmla="*/ 294946 w 2112236"/>
              <a:gd name="connsiteY8" fmla="*/ 368300 h 1117600"/>
              <a:gd name="connsiteX9" fmla="*/ 333046 w 2112236"/>
              <a:gd name="connsiteY9" fmla="*/ 355600 h 1117600"/>
              <a:gd name="connsiteX10" fmla="*/ 396546 w 2112236"/>
              <a:gd name="connsiteY10" fmla="*/ 342900 h 1117600"/>
              <a:gd name="connsiteX11" fmla="*/ 421946 w 2112236"/>
              <a:gd name="connsiteY11" fmla="*/ 336550 h 1117600"/>
              <a:gd name="connsiteX12" fmla="*/ 440996 w 2112236"/>
              <a:gd name="connsiteY12" fmla="*/ 330200 h 1117600"/>
              <a:gd name="connsiteX13" fmla="*/ 574346 w 2112236"/>
              <a:gd name="connsiteY13" fmla="*/ 323850 h 1117600"/>
              <a:gd name="connsiteX14" fmla="*/ 593396 w 2112236"/>
              <a:gd name="connsiteY14" fmla="*/ 317500 h 1117600"/>
              <a:gd name="connsiteX15" fmla="*/ 612446 w 2112236"/>
              <a:gd name="connsiteY15" fmla="*/ 304800 h 1117600"/>
              <a:gd name="connsiteX16" fmla="*/ 675946 w 2112236"/>
              <a:gd name="connsiteY16" fmla="*/ 298450 h 1117600"/>
              <a:gd name="connsiteX17" fmla="*/ 694996 w 2112236"/>
              <a:gd name="connsiteY17" fmla="*/ 285750 h 1117600"/>
              <a:gd name="connsiteX18" fmla="*/ 733096 w 2112236"/>
              <a:gd name="connsiteY18" fmla="*/ 266700 h 1117600"/>
              <a:gd name="connsiteX19" fmla="*/ 993446 w 2112236"/>
              <a:gd name="connsiteY19" fmla="*/ 273050 h 1117600"/>
              <a:gd name="connsiteX20" fmla="*/ 1031546 w 2112236"/>
              <a:gd name="connsiteY20" fmla="*/ 285750 h 1117600"/>
              <a:gd name="connsiteX21" fmla="*/ 1133146 w 2112236"/>
              <a:gd name="connsiteY21" fmla="*/ 273050 h 1117600"/>
              <a:gd name="connsiteX22" fmla="*/ 1152196 w 2112236"/>
              <a:gd name="connsiteY22" fmla="*/ 254000 h 1117600"/>
              <a:gd name="connsiteX23" fmla="*/ 1171246 w 2112236"/>
              <a:gd name="connsiteY23" fmla="*/ 241300 h 1117600"/>
              <a:gd name="connsiteX24" fmla="*/ 1190296 w 2112236"/>
              <a:gd name="connsiteY24" fmla="*/ 222250 h 1117600"/>
              <a:gd name="connsiteX25" fmla="*/ 1304596 w 2112236"/>
              <a:gd name="connsiteY25" fmla="*/ 215900 h 1117600"/>
              <a:gd name="connsiteX26" fmla="*/ 1349046 w 2112236"/>
              <a:gd name="connsiteY26" fmla="*/ 171450 h 1117600"/>
              <a:gd name="connsiteX27" fmla="*/ 1349046 w 2112236"/>
              <a:gd name="connsiteY27" fmla="*/ 171450 h 1117600"/>
              <a:gd name="connsiteX28" fmla="*/ 1368096 w 2112236"/>
              <a:gd name="connsiteY28" fmla="*/ 158750 h 1117600"/>
              <a:gd name="connsiteX29" fmla="*/ 1425246 w 2112236"/>
              <a:gd name="connsiteY29" fmla="*/ 146050 h 1117600"/>
              <a:gd name="connsiteX30" fmla="*/ 1463346 w 2112236"/>
              <a:gd name="connsiteY30" fmla="*/ 120650 h 1117600"/>
              <a:gd name="connsiteX31" fmla="*/ 1520496 w 2112236"/>
              <a:gd name="connsiteY31" fmla="*/ 107950 h 1117600"/>
              <a:gd name="connsiteX32" fmla="*/ 1577646 w 2112236"/>
              <a:gd name="connsiteY32" fmla="*/ 95250 h 1117600"/>
              <a:gd name="connsiteX33" fmla="*/ 1596696 w 2112236"/>
              <a:gd name="connsiteY33" fmla="*/ 82550 h 1117600"/>
              <a:gd name="connsiteX34" fmla="*/ 1615746 w 2112236"/>
              <a:gd name="connsiteY34" fmla="*/ 76200 h 1117600"/>
              <a:gd name="connsiteX35" fmla="*/ 1622096 w 2112236"/>
              <a:gd name="connsiteY35" fmla="*/ 57150 h 1117600"/>
              <a:gd name="connsiteX36" fmla="*/ 1660196 w 2112236"/>
              <a:gd name="connsiteY36" fmla="*/ 38100 h 1117600"/>
              <a:gd name="connsiteX37" fmla="*/ 1672896 w 2112236"/>
              <a:gd name="connsiteY37" fmla="*/ 19050 h 1117600"/>
              <a:gd name="connsiteX38" fmla="*/ 1717346 w 2112236"/>
              <a:gd name="connsiteY38" fmla="*/ 0 h 1117600"/>
              <a:gd name="connsiteX39" fmla="*/ 1799896 w 2112236"/>
              <a:gd name="connsiteY39" fmla="*/ 6350 h 1117600"/>
              <a:gd name="connsiteX40" fmla="*/ 1806246 w 2112236"/>
              <a:gd name="connsiteY40" fmla="*/ 25400 h 1117600"/>
              <a:gd name="connsiteX41" fmla="*/ 1812596 w 2112236"/>
              <a:gd name="connsiteY41" fmla="*/ 101600 h 1117600"/>
              <a:gd name="connsiteX42" fmla="*/ 1825296 w 2112236"/>
              <a:gd name="connsiteY42" fmla="*/ 120650 h 1117600"/>
              <a:gd name="connsiteX43" fmla="*/ 1837996 w 2112236"/>
              <a:gd name="connsiteY43" fmla="*/ 279400 h 1117600"/>
              <a:gd name="connsiteX44" fmla="*/ 1850696 w 2112236"/>
              <a:gd name="connsiteY44" fmla="*/ 298450 h 1117600"/>
              <a:gd name="connsiteX45" fmla="*/ 1857046 w 2112236"/>
              <a:gd name="connsiteY45" fmla="*/ 393700 h 1117600"/>
              <a:gd name="connsiteX46" fmla="*/ 1895146 w 2112236"/>
              <a:gd name="connsiteY46" fmla="*/ 419100 h 1117600"/>
              <a:gd name="connsiteX47" fmla="*/ 1914196 w 2112236"/>
              <a:gd name="connsiteY47" fmla="*/ 476250 h 1117600"/>
              <a:gd name="connsiteX48" fmla="*/ 1939596 w 2112236"/>
              <a:gd name="connsiteY48" fmla="*/ 533400 h 1117600"/>
              <a:gd name="connsiteX49" fmla="*/ 1945946 w 2112236"/>
              <a:gd name="connsiteY49" fmla="*/ 622300 h 1117600"/>
              <a:gd name="connsiteX50" fmla="*/ 1971346 w 2112236"/>
              <a:gd name="connsiteY50" fmla="*/ 641350 h 1117600"/>
              <a:gd name="connsiteX51" fmla="*/ 1977696 w 2112236"/>
              <a:gd name="connsiteY51" fmla="*/ 666750 h 1117600"/>
              <a:gd name="connsiteX52" fmla="*/ 1984046 w 2112236"/>
              <a:gd name="connsiteY52" fmla="*/ 711200 h 1117600"/>
              <a:gd name="connsiteX53" fmla="*/ 2003096 w 2112236"/>
              <a:gd name="connsiteY53" fmla="*/ 723900 h 1117600"/>
              <a:gd name="connsiteX54" fmla="*/ 2022146 w 2112236"/>
              <a:gd name="connsiteY54" fmla="*/ 742950 h 1117600"/>
              <a:gd name="connsiteX55" fmla="*/ 2034846 w 2112236"/>
              <a:gd name="connsiteY55" fmla="*/ 781050 h 1117600"/>
              <a:gd name="connsiteX56" fmla="*/ 2041196 w 2112236"/>
              <a:gd name="connsiteY56" fmla="*/ 812800 h 1117600"/>
              <a:gd name="connsiteX57" fmla="*/ 2060246 w 2112236"/>
              <a:gd name="connsiteY57" fmla="*/ 825500 h 1117600"/>
              <a:gd name="connsiteX58" fmla="*/ 2085646 w 2112236"/>
              <a:gd name="connsiteY58" fmla="*/ 882650 h 1117600"/>
              <a:gd name="connsiteX59" fmla="*/ 2104696 w 2112236"/>
              <a:gd name="connsiteY59" fmla="*/ 895350 h 1117600"/>
              <a:gd name="connsiteX60" fmla="*/ 2104696 w 2112236"/>
              <a:gd name="connsiteY60" fmla="*/ 952500 h 1117600"/>
              <a:gd name="connsiteX61" fmla="*/ 2060246 w 2112236"/>
              <a:gd name="connsiteY61" fmla="*/ 958850 h 1117600"/>
              <a:gd name="connsiteX62" fmla="*/ 1888796 w 2112236"/>
              <a:gd name="connsiteY62" fmla="*/ 965200 h 1117600"/>
              <a:gd name="connsiteX63" fmla="*/ 1869746 w 2112236"/>
              <a:gd name="connsiteY63" fmla="*/ 971550 h 1117600"/>
              <a:gd name="connsiteX64" fmla="*/ 1710996 w 2112236"/>
              <a:gd name="connsiteY64" fmla="*/ 1003300 h 1117600"/>
              <a:gd name="connsiteX65" fmla="*/ 1641146 w 2112236"/>
              <a:gd name="connsiteY65" fmla="*/ 1035050 h 1117600"/>
              <a:gd name="connsiteX66" fmla="*/ 1406196 w 2112236"/>
              <a:gd name="connsiteY66" fmla="*/ 1028700 h 1117600"/>
              <a:gd name="connsiteX67" fmla="*/ 1368096 w 2112236"/>
              <a:gd name="connsiteY67" fmla="*/ 1009650 h 1117600"/>
              <a:gd name="connsiteX68" fmla="*/ 1190296 w 2112236"/>
              <a:gd name="connsiteY68" fmla="*/ 1003300 h 1117600"/>
              <a:gd name="connsiteX69" fmla="*/ 1171246 w 2112236"/>
              <a:gd name="connsiteY69" fmla="*/ 990600 h 1117600"/>
              <a:gd name="connsiteX70" fmla="*/ 1075996 w 2112236"/>
              <a:gd name="connsiteY70" fmla="*/ 990600 h 1117600"/>
              <a:gd name="connsiteX71" fmla="*/ 1037896 w 2112236"/>
              <a:gd name="connsiteY71" fmla="*/ 1047750 h 1117600"/>
              <a:gd name="connsiteX72" fmla="*/ 1025196 w 2112236"/>
              <a:gd name="connsiteY72" fmla="*/ 1066800 h 1117600"/>
              <a:gd name="connsiteX73" fmla="*/ 987096 w 2112236"/>
              <a:gd name="connsiteY73" fmla="*/ 1079500 h 1117600"/>
              <a:gd name="connsiteX74" fmla="*/ 948996 w 2112236"/>
              <a:gd name="connsiteY74" fmla="*/ 1104900 h 1117600"/>
              <a:gd name="connsiteX75" fmla="*/ 910896 w 2112236"/>
              <a:gd name="connsiteY75" fmla="*/ 1117600 h 1117600"/>
              <a:gd name="connsiteX76" fmla="*/ 828346 w 2112236"/>
              <a:gd name="connsiteY76" fmla="*/ 1111250 h 1117600"/>
              <a:gd name="connsiteX77" fmla="*/ 815646 w 2112236"/>
              <a:gd name="connsiteY77" fmla="*/ 1092200 h 1117600"/>
              <a:gd name="connsiteX78" fmla="*/ 714046 w 2112236"/>
              <a:gd name="connsiteY78" fmla="*/ 1073150 h 1117600"/>
              <a:gd name="connsiteX79" fmla="*/ 694996 w 2112236"/>
              <a:gd name="connsiteY79" fmla="*/ 1060450 h 1117600"/>
              <a:gd name="connsiteX80" fmla="*/ 669596 w 2112236"/>
              <a:gd name="connsiteY80" fmla="*/ 1022350 h 1117600"/>
              <a:gd name="connsiteX81" fmla="*/ 612446 w 2112236"/>
              <a:gd name="connsiteY81" fmla="*/ 1003300 h 1117600"/>
              <a:gd name="connsiteX82" fmla="*/ 593396 w 2112236"/>
              <a:gd name="connsiteY82" fmla="*/ 996950 h 1117600"/>
              <a:gd name="connsiteX83" fmla="*/ 580696 w 2112236"/>
              <a:gd name="connsiteY83" fmla="*/ 977900 h 1117600"/>
              <a:gd name="connsiteX84" fmla="*/ 574346 w 2112236"/>
              <a:gd name="connsiteY84" fmla="*/ 946150 h 1117600"/>
              <a:gd name="connsiteX85" fmla="*/ 555296 w 2112236"/>
              <a:gd name="connsiteY85" fmla="*/ 933450 h 1117600"/>
              <a:gd name="connsiteX86" fmla="*/ 523546 w 2112236"/>
              <a:gd name="connsiteY86" fmla="*/ 908050 h 1117600"/>
              <a:gd name="connsiteX87" fmla="*/ 504496 w 2112236"/>
              <a:gd name="connsiteY87" fmla="*/ 901700 h 1117600"/>
              <a:gd name="connsiteX88" fmla="*/ 479096 w 2112236"/>
              <a:gd name="connsiteY88" fmla="*/ 889000 h 1117600"/>
              <a:gd name="connsiteX89" fmla="*/ 396546 w 2112236"/>
              <a:gd name="connsiteY89" fmla="*/ 876300 h 1117600"/>
              <a:gd name="connsiteX90" fmla="*/ 383846 w 2112236"/>
              <a:gd name="connsiteY90" fmla="*/ 857250 h 1117600"/>
              <a:gd name="connsiteX91" fmla="*/ 377496 w 2112236"/>
              <a:gd name="connsiteY91" fmla="*/ 812800 h 1117600"/>
              <a:gd name="connsiteX92" fmla="*/ 339396 w 2112236"/>
              <a:gd name="connsiteY92" fmla="*/ 793750 h 1117600"/>
              <a:gd name="connsiteX93" fmla="*/ 320346 w 2112236"/>
              <a:gd name="connsiteY93" fmla="*/ 781050 h 1117600"/>
              <a:gd name="connsiteX94" fmla="*/ 307646 w 2112236"/>
              <a:gd name="connsiteY94" fmla="*/ 742950 h 1117600"/>
              <a:gd name="connsiteX95" fmla="*/ 301296 w 2112236"/>
              <a:gd name="connsiteY95" fmla="*/ 723900 h 1117600"/>
              <a:gd name="connsiteX96" fmla="*/ 244146 w 2112236"/>
              <a:gd name="connsiteY96" fmla="*/ 692150 h 1117600"/>
              <a:gd name="connsiteX97" fmla="*/ 231446 w 2112236"/>
              <a:gd name="connsiteY97" fmla="*/ 666750 h 1117600"/>
              <a:gd name="connsiteX98" fmla="*/ 212396 w 2112236"/>
              <a:gd name="connsiteY98" fmla="*/ 647700 h 1117600"/>
              <a:gd name="connsiteX99" fmla="*/ 193346 w 2112236"/>
              <a:gd name="connsiteY99" fmla="*/ 641350 h 1117600"/>
              <a:gd name="connsiteX100" fmla="*/ 15546 w 2112236"/>
              <a:gd name="connsiteY100" fmla="*/ 635000 h 1117600"/>
              <a:gd name="connsiteX101" fmla="*/ 15546 w 2112236"/>
              <a:gd name="connsiteY101" fmla="*/ 450850 h 1117600"/>
              <a:gd name="connsiteX102" fmla="*/ 53646 w 2112236"/>
              <a:gd name="connsiteY102" fmla="*/ 438150 h 111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</a:cxnLst>
            <a:rect l="l" t="t" r="r" b="b"/>
            <a:pathLst>
              <a:path w="2112236" h="1117600">
                <a:moveTo>
                  <a:pt x="53646" y="438150"/>
                </a:moveTo>
                <a:lnTo>
                  <a:pt x="53646" y="438150"/>
                </a:lnTo>
                <a:cubicBezTo>
                  <a:pt x="83279" y="440267"/>
                  <a:pt x="113041" y="441029"/>
                  <a:pt x="142546" y="444500"/>
                </a:cubicBezTo>
                <a:cubicBezTo>
                  <a:pt x="149194" y="445282"/>
                  <a:pt x="156369" y="446669"/>
                  <a:pt x="161596" y="450850"/>
                </a:cubicBezTo>
                <a:cubicBezTo>
                  <a:pt x="167555" y="455618"/>
                  <a:pt x="170063" y="463550"/>
                  <a:pt x="174296" y="469900"/>
                </a:cubicBezTo>
                <a:cubicBezTo>
                  <a:pt x="224243" y="459911"/>
                  <a:pt x="192483" y="474045"/>
                  <a:pt x="218746" y="444500"/>
                </a:cubicBezTo>
                <a:cubicBezTo>
                  <a:pt x="230678" y="431076"/>
                  <a:pt x="256846" y="406400"/>
                  <a:pt x="256846" y="406400"/>
                </a:cubicBezTo>
                <a:cubicBezTo>
                  <a:pt x="258963" y="395817"/>
                  <a:pt x="255564" y="382282"/>
                  <a:pt x="263196" y="374650"/>
                </a:cubicBezTo>
                <a:cubicBezTo>
                  <a:pt x="270828" y="367018"/>
                  <a:pt x="284533" y="371140"/>
                  <a:pt x="294946" y="368300"/>
                </a:cubicBezTo>
                <a:cubicBezTo>
                  <a:pt x="307861" y="364778"/>
                  <a:pt x="320346" y="359833"/>
                  <a:pt x="333046" y="355600"/>
                </a:cubicBezTo>
                <a:cubicBezTo>
                  <a:pt x="372169" y="342559"/>
                  <a:pt x="332336" y="354575"/>
                  <a:pt x="396546" y="342900"/>
                </a:cubicBezTo>
                <a:cubicBezTo>
                  <a:pt x="405132" y="341339"/>
                  <a:pt x="413555" y="338948"/>
                  <a:pt x="421946" y="336550"/>
                </a:cubicBezTo>
                <a:cubicBezTo>
                  <a:pt x="428382" y="334711"/>
                  <a:pt x="434326" y="330756"/>
                  <a:pt x="440996" y="330200"/>
                </a:cubicBezTo>
                <a:cubicBezTo>
                  <a:pt x="485343" y="326504"/>
                  <a:pt x="529896" y="325967"/>
                  <a:pt x="574346" y="323850"/>
                </a:cubicBezTo>
                <a:cubicBezTo>
                  <a:pt x="580696" y="321733"/>
                  <a:pt x="587409" y="320493"/>
                  <a:pt x="593396" y="317500"/>
                </a:cubicBezTo>
                <a:cubicBezTo>
                  <a:pt x="600222" y="314087"/>
                  <a:pt x="605010" y="306516"/>
                  <a:pt x="612446" y="304800"/>
                </a:cubicBezTo>
                <a:cubicBezTo>
                  <a:pt x="633173" y="300017"/>
                  <a:pt x="654779" y="300567"/>
                  <a:pt x="675946" y="298450"/>
                </a:cubicBezTo>
                <a:cubicBezTo>
                  <a:pt x="682296" y="294217"/>
                  <a:pt x="688170" y="289163"/>
                  <a:pt x="694996" y="285750"/>
                </a:cubicBezTo>
                <a:cubicBezTo>
                  <a:pt x="747576" y="259460"/>
                  <a:pt x="678501" y="303096"/>
                  <a:pt x="733096" y="266700"/>
                </a:cubicBezTo>
                <a:cubicBezTo>
                  <a:pt x="819879" y="268817"/>
                  <a:pt x="906813" y="267520"/>
                  <a:pt x="993446" y="273050"/>
                </a:cubicBezTo>
                <a:cubicBezTo>
                  <a:pt x="1006806" y="273903"/>
                  <a:pt x="1031546" y="285750"/>
                  <a:pt x="1031546" y="285750"/>
                </a:cubicBezTo>
                <a:cubicBezTo>
                  <a:pt x="1065413" y="281517"/>
                  <a:pt x="1100140" y="281736"/>
                  <a:pt x="1133146" y="273050"/>
                </a:cubicBezTo>
                <a:cubicBezTo>
                  <a:pt x="1141831" y="270765"/>
                  <a:pt x="1145297" y="259749"/>
                  <a:pt x="1152196" y="254000"/>
                </a:cubicBezTo>
                <a:cubicBezTo>
                  <a:pt x="1158059" y="249114"/>
                  <a:pt x="1165383" y="246186"/>
                  <a:pt x="1171246" y="241300"/>
                </a:cubicBezTo>
                <a:cubicBezTo>
                  <a:pt x="1178145" y="235551"/>
                  <a:pt x="1181474" y="223930"/>
                  <a:pt x="1190296" y="222250"/>
                </a:cubicBezTo>
                <a:cubicBezTo>
                  <a:pt x="1227781" y="215110"/>
                  <a:pt x="1266496" y="218017"/>
                  <a:pt x="1304596" y="215900"/>
                </a:cubicBezTo>
                <a:cubicBezTo>
                  <a:pt x="1338126" y="204723"/>
                  <a:pt x="1319933" y="215119"/>
                  <a:pt x="1349046" y="171450"/>
                </a:cubicBezTo>
                <a:lnTo>
                  <a:pt x="1349046" y="171450"/>
                </a:lnTo>
                <a:cubicBezTo>
                  <a:pt x="1355396" y="167217"/>
                  <a:pt x="1361081" y="161756"/>
                  <a:pt x="1368096" y="158750"/>
                </a:cubicBezTo>
                <a:cubicBezTo>
                  <a:pt x="1375943" y="155387"/>
                  <a:pt x="1419595" y="147180"/>
                  <a:pt x="1425246" y="146050"/>
                </a:cubicBezTo>
                <a:cubicBezTo>
                  <a:pt x="1437946" y="137583"/>
                  <a:pt x="1448866" y="125477"/>
                  <a:pt x="1463346" y="120650"/>
                </a:cubicBezTo>
                <a:cubicBezTo>
                  <a:pt x="1496934" y="109454"/>
                  <a:pt x="1471323" y="116890"/>
                  <a:pt x="1520496" y="107950"/>
                </a:cubicBezTo>
                <a:cubicBezTo>
                  <a:pt x="1550055" y="102576"/>
                  <a:pt x="1550467" y="102045"/>
                  <a:pt x="1577646" y="95250"/>
                </a:cubicBezTo>
                <a:cubicBezTo>
                  <a:pt x="1583996" y="91017"/>
                  <a:pt x="1589870" y="85963"/>
                  <a:pt x="1596696" y="82550"/>
                </a:cubicBezTo>
                <a:cubicBezTo>
                  <a:pt x="1602683" y="79557"/>
                  <a:pt x="1611013" y="80933"/>
                  <a:pt x="1615746" y="76200"/>
                </a:cubicBezTo>
                <a:cubicBezTo>
                  <a:pt x="1620479" y="71467"/>
                  <a:pt x="1617915" y="62377"/>
                  <a:pt x="1622096" y="57150"/>
                </a:cubicBezTo>
                <a:cubicBezTo>
                  <a:pt x="1631048" y="45959"/>
                  <a:pt x="1647647" y="42283"/>
                  <a:pt x="1660196" y="38100"/>
                </a:cubicBezTo>
                <a:cubicBezTo>
                  <a:pt x="1664429" y="31750"/>
                  <a:pt x="1667500" y="24446"/>
                  <a:pt x="1672896" y="19050"/>
                </a:cubicBezTo>
                <a:cubicBezTo>
                  <a:pt x="1687514" y="4432"/>
                  <a:pt x="1697915" y="4858"/>
                  <a:pt x="1717346" y="0"/>
                </a:cubicBezTo>
                <a:cubicBezTo>
                  <a:pt x="1744863" y="2117"/>
                  <a:pt x="1773360" y="-1232"/>
                  <a:pt x="1799896" y="6350"/>
                </a:cubicBezTo>
                <a:cubicBezTo>
                  <a:pt x="1806332" y="8189"/>
                  <a:pt x="1805361" y="18765"/>
                  <a:pt x="1806246" y="25400"/>
                </a:cubicBezTo>
                <a:cubicBezTo>
                  <a:pt x="1809615" y="50664"/>
                  <a:pt x="1807597" y="76607"/>
                  <a:pt x="1812596" y="101600"/>
                </a:cubicBezTo>
                <a:cubicBezTo>
                  <a:pt x="1814093" y="109084"/>
                  <a:pt x="1821063" y="114300"/>
                  <a:pt x="1825296" y="120650"/>
                </a:cubicBezTo>
                <a:cubicBezTo>
                  <a:pt x="1846751" y="206469"/>
                  <a:pt x="1809244" y="49386"/>
                  <a:pt x="1837996" y="279400"/>
                </a:cubicBezTo>
                <a:cubicBezTo>
                  <a:pt x="1838943" y="286973"/>
                  <a:pt x="1846463" y="292100"/>
                  <a:pt x="1850696" y="298450"/>
                </a:cubicBezTo>
                <a:cubicBezTo>
                  <a:pt x="1852813" y="330200"/>
                  <a:pt x="1846045" y="363841"/>
                  <a:pt x="1857046" y="393700"/>
                </a:cubicBezTo>
                <a:cubicBezTo>
                  <a:pt x="1862323" y="408022"/>
                  <a:pt x="1895146" y="419100"/>
                  <a:pt x="1895146" y="419100"/>
                </a:cubicBezTo>
                <a:cubicBezTo>
                  <a:pt x="1918594" y="454272"/>
                  <a:pt x="1900508" y="421497"/>
                  <a:pt x="1914196" y="476250"/>
                </a:cubicBezTo>
                <a:cubicBezTo>
                  <a:pt x="1923264" y="512522"/>
                  <a:pt x="1922917" y="508381"/>
                  <a:pt x="1939596" y="533400"/>
                </a:cubicBezTo>
                <a:cubicBezTo>
                  <a:pt x="1941713" y="563033"/>
                  <a:pt x="1937563" y="593798"/>
                  <a:pt x="1945946" y="622300"/>
                </a:cubicBezTo>
                <a:cubicBezTo>
                  <a:pt x="1948932" y="632453"/>
                  <a:pt x="1965195" y="632738"/>
                  <a:pt x="1971346" y="641350"/>
                </a:cubicBezTo>
                <a:cubicBezTo>
                  <a:pt x="1976419" y="648452"/>
                  <a:pt x="1976135" y="658164"/>
                  <a:pt x="1977696" y="666750"/>
                </a:cubicBezTo>
                <a:cubicBezTo>
                  <a:pt x="1980373" y="681476"/>
                  <a:pt x="1977967" y="697523"/>
                  <a:pt x="1984046" y="711200"/>
                </a:cubicBezTo>
                <a:cubicBezTo>
                  <a:pt x="1987146" y="718174"/>
                  <a:pt x="1997233" y="719014"/>
                  <a:pt x="2003096" y="723900"/>
                </a:cubicBezTo>
                <a:cubicBezTo>
                  <a:pt x="2009995" y="729649"/>
                  <a:pt x="2015796" y="736600"/>
                  <a:pt x="2022146" y="742950"/>
                </a:cubicBezTo>
                <a:cubicBezTo>
                  <a:pt x="2026379" y="755650"/>
                  <a:pt x="2032221" y="767923"/>
                  <a:pt x="2034846" y="781050"/>
                </a:cubicBezTo>
                <a:cubicBezTo>
                  <a:pt x="2036963" y="791633"/>
                  <a:pt x="2035841" y="803429"/>
                  <a:pt x="2041196" y="812800"/>
                </a:cubicBezTo>
                <a:cubicBezTo>
                  <a:pt x="2044982" y="819426"/>
                  <a:pt x="2053896" y="821267"/>
                  <a:pt x="2060246" y="825500"/>
                </a:cubicBezTo>
                <a:cubicBezTo>
                  <a:pt x="2066534" y="844363"/>
                  <a:pt x="2070552" y="867556"/>
                  <a:pt x="2085646" y="882650"/>
                </a:cubicBezTo>
                <a:cubicBezTo>
                  <a:pt x="2091042" y="888046"/>
                  <a:pt x="2098346" y="891117"/>
                  <a:pt x="2104696" y="895350"/>
                </a:cubicBezTo>
                <a:cubicBezTo>
                  <a:pt x="2107831" y="907891"/>
                  <a:pt x="2119971" y="941044"/>
                  <a:pt x="2104696" y="952500"/>
                </a:cubicBezTo>
                <a:cubicBezTo>
                  <a:pt x="2092722" y="961480"/>
                  <a:pt x="2075187" y="957971"/>
                  <a:pt x="2060246" y="958850"/>
                </a:cubicBezTo>
                <a:cubicBezTo>
                  <a:pt x="2003156" y="962208"/>
                  <a:pt x="1945946" y="963083"/>
                  <a:pt x="1888796" y="965200"/>
                </a:cubicBezTo>
                <a:cubicBezTo>
                  <a:pt x="1882446" y="967317"/>
                  <a:pt x="1875597" y="968299"/>
                  <a:pt x="1869746" y="971550"/>
                </a:cubicBezTo>
                <a:cubicBezTo>
                  <a:pt x="1782317" y="1020122"/>
                  <a:pt x="1888630" y="993951"/>
                  <a:pt x="1710996" y="1003300"/>
                </a:cubicBezTo>
                <a:cubicBezTo>
                  <a:pt x="1663916" y="1034687"/>
                  <a:pt x="1687863" y="1025707"/>
                  <a:pt x="1641146" y="1035050"/>
                </a:cubicBezTo>
                <a:cubicBezTo>
                  <a:pt x="1562829" y="1032933"/>
                  <a:pt x="1484444" y="1032612"/>
                  <a:pt x="1406196" y="1028700"/>
                </a:cubicBezTo>
                <a:cubicBezTo>
                  <a:pt x="1276076" y="1022194"/>
                  <a:pt x="1511100" y="1023489"/>
                  <a:pt x="1368096" y="1009650"/>
                </a:cubicBezTo>
                <a:cubicBezTo>
                  <a:pt x="1309067" y="1003938"/>
                  <a:pt x="1249563" y="1005417"/>
                  <a:pt x="1190296" y="1003300"/>
                </a:cubicBezTo>
                <a:cubicBezTo>
                  <a:pt x="1183946" y="999067"/>
                  <a:pt x="1178261" y="993606"/>
                  <a:pt x="1171246" y="990600"/>
                </a:cubicBezTo>
                <a:cubicBezTo>
                  <a:pt x="1139693" y="977077"/>
                  <a:pt x="1110261" y="987485"/>
                  <a:pt x="1075996" y="990600"/>
                </a:cubicBezTo>
                <a:lnTo>
                  <a:pt x="1037896" y="1047750"/>
                </a:lnTo>
                <a:cubicBezTo>
                  <a:pt x="1033663" y="1054100"/>
                  <a:pt x="1032436" y="1064387"/>
                  <a:pt x="1025196" y="1066800"/>
                </a:cubicBezTo>
                <a:cubicBezTo>
                  <a:pt x="1012496" y="1071033"/>
                  <a:pt x="998235" y="1072074"/>
                  <a:pt x="987096" y="1079500"/>
                </a:cubicBezTo>
                <a:cubicBezTo>
                  <a:pt x="974396" y="1087967"/>
                  <a:pt x="963476" y="1100073"/>
                  <a:pt x="948996" y="1104900"/>
                </a:cubicBezTo>
                <a:lnTo>
                  <a:pt x="910896" y="1117600"/>
                </a:lnTo>
                <a:cubicBezTo>
                  <a:pt x="883379" y="1115483"/>
                  <a:pt x="855012" y="1118361"/>
                  <a:pt x="828346" y="1111250"/>
                </a:cubicBezTo>
                <a:cubicBezTo>
                  <a:pt x="820972" y="1109284"/>
                  <a:pt x="822118" y="1096245"/>
                  <a:pt x="815646" y="1092200"/>
                </a:cubicBezTo>
                <a:cubicBezTo>
                  <a:pt x="789744" y="1076011"/>
                  <a:pt x="739417" y="1075687"/>
                  <a:pt x="714046" y="1073150"/>
                </a:cubicBezTo>
                <a:cubicBezTo>
                  <a:pt x="707696" y="1068917"/>
                  <a:pt x="700022" y="1066193"/>
                  <a:pt x="694996" y="1060450"/>
                </a:cubicBezTo>
                <a:cubicBezTo>
                  <a:pt x="684945" y="1048963"/>
                  <a:pt x="684076" y="1027177"/>
                  <a:pt x="669596" y="1022350"/>
                </a:cubicBezTo>
                <a:lnTo>
                  <a:pt x="612446" y="1003300"/>
                </a:lnTo>
                <a:lnTo>
                  <a:pt x="593396" y="996950"/>
                </a:lnTo>
                <a:cubicBezTo>
                  <a:pt x="589163" y="990600"/>
                  <a:pt x="583376" y="985046"/>
                  <a:pt x="580696" y="977900"/>
                </a:cubicBezTo>
                <a:cubicBezTo>
                  <a:pt x="576906" y="967794"/>
                  <a:pt x="579701" y="955521"/>
                  <a:pt x="574346" y="946150"/>
                </a:cubicBezTo>
                <a:cubicBezTo>
                  <a:pt x="570560" y="939524"/>
                  <a:pt x="561401" y="938029"/>
                  <a:pt x="555296" y="933450"/>
                </a:cubicBezTo>
                <a:cubicBezTo>
                  <a:pt x="544453" y="925318"/>
                  <a:pt x="535039" y="915233"/>
                  <a:pt x="523546" y="908050"/>
                </a:cubicBezTo>
                <a:cubicBezTo>
                  <a:pt x="517870" y="904502"/>
                  <a:pt x="510648" y="904337"/>
                  <a:pt x="504496" y="901700"/>
                </a:cubicBezTo>
                <a:cubicBezTo>
                  <a:pt x="495795" y="897971"/>
                  <a:pt x="487959" y="892324"/>
                  <a:pt x="479096" y="889000"/>
                </a:cubicBezTo>
                <a:cubicBezTo>
                  <a:pt x="455941" y="880317"/>
                  <a:pt x="416601" y="878528"/>
                  <a:pt x="396546" y="876300"/>
                </a:cubicBezTo>
                <a:cubicBezTo>
                  <a:pt x="392313" y="869950"/>
                  <a:pt x="386039" y="864560"/>
                  <a:pt x="383846" y="857250"/>
                </a:cubicBezTo>
                <a:cubicBezTo>
                  <a:pt x="379545" y="842914"/>
                  <a:pt x="383575" y="826477"/>
                  <a:pt x="377496" y="812800"/>
                </a:cubicBezTo>
                <a:cubicBezTo>
                  <a:pt x="372297" y="801101"/>
                  <a:pt x="348654" y="798379"/>
                  <a:pt x="339396" y="793750"/>
                </a:cubicBezTo>
                <a:cubicBezTo>
                  <a:pt x="332570" y="790337"/>
                  <a:pt x="326696" y="785283"/>
                  <a:pt x="320346" y="781050"/>
                </a:cubicBezTo>
                <a:lnTo>
                  <a:pt x="307646" y="742950"/>
                </a:lnTo>
                <a:cubicBezTo>
                  <a:pt x="305529" y="736600"/>
                  <a:pt x="306865" y="727613"/>
                  <a:pt x="301296" y="723900"/>
                </a:cubicBezTo>
                <a:cubicBezTo>
                  <a:pt x="257627" y="694787"/>
                  <a:pt x="277676" y="703327"/>
                  <a:pt x="244146" y="692150"/>
                </a:cubicBezTo>
                <a:cubicBezTo>
                  <a:pt x="239913" y="683683"/>
                  <a:pt x="236948" y="674453"/>
                  <a:pt x="231446" y="666750"/>
                </a:cubicBezTo>
                <a:cubicBezTo>
                  <a:pt x="226226" y="659442"/>
                  <a:pt x="219868" y="652681"/>
                  <a:pt x="212396" y="647700"/>
                </a:cubicBezTo>
                <a:cubicBezTo>
                  <a:pt x="206827" y="643987"/>
                  <a:pt x="200026" y="641781"/>
                  <a:pt x="193346" y="641350"/>
                </a:cubicBezTo>
                <a:cubicBezTo>
                  <a:pt x="134165" y="637532"/>
                  <a:pt x="74813" y="637117"/>
                  <a:pt x="15546" y="635000"/>
                </a:cubicBezTo>
                <a:cubicBezTo>
                  <a:pt x="-6694" y="568279"/>
                  <a:pt x="-3615" y="584977"/>
                  <a:pt x="15546" y="450850"/>
                </a:cubicBezTo>
                <a:cubicBezTo>
                  <a:pt x="16625" y="443295"/>
                  <a:pt x="47296" y="440267"/>
                  <a:pt x="53646" y="438150"/>
                </a:cubicBezTo>
                <a:close/>
              </a:path>
            </a:pathLst>
          </a:cu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F39E3AAC-7017-4F88-9372-52E2FA7BA0A4}"/>
              </a:ext>
            </a:extLst>
          </p:cNvPr>
          <p:cNvSpPr/>
          <p:nvPr/>
        </p:nvSpPr>
        <p:spPr>
          <a:xfrm>
            <a:off x="6832600" y="1447800"/>
            <a:ext cx="1085850" cy="1841500"/>
          </a:xfrm>
          <a:custGeom>
            <a:avLst/>
            <a:gdLst>
              <a:gd name="connsiteX0" fmla="*/ 127000 w 1085850"/>
              <a:gd name="connsiteY0" fmla="*/ 508000 h 1841500"/>
              <a:gd name="connsiteX1" fmla="*/ 127000 w 1085850"/>
              <a:gd name="connsiteY1" fmla="*/ 508000 h 1841500"/>
              <a:gd name="connsiteX2" fmla="*/ 184150 w 1085850"/>
              <a:gd name="connsiteY2" fmla="*/ 488950 h 1841500"/>
              <a:gd name="connsiteX3" fmla="*/ 203200 w 1085850"/>
              <a:gd name="connsiteY3" fmla="*/ 476250 h 1841500"/>
              <a:gd name="connsiteX4" fmla="*/ 285750 w 1085850"/>
              <a:gd name="connsiteY4" fmla="*/ 469900 h 1841500"/>
              <a:gd name="connsiteX5" fmla="*/ 311150 w 1085850"/>
              <a:gd name="connsiteY5" fmla="*/ 463550 h 1841500"/>
              <a:gd name="connsiteX6" fmla="*/ 349250 w 1085850"/>
              <a:gd name="connsiteY6" fmla="*/ 450850 h 1841500"/>
              <a:gd name="connsiteX7" fmla="*/ 374650 w 1085850"/>
              <a:gd name="connsiteY7" fmla="*/ 444500 h 1841500"/>
              <a:gd name="connsiteX8" fmla="*/ 387350 w 1085850"/>
              <a:gd name="connsiteY8" fmla="*/ 425450 h 1841500"/>
              <a:gd name="connsiteX9" fmla="*/ 431800 w 1085850"/>
              <a:gd name="connsiteY9" fmla="*/ 406400 h 1841500"/>
              <a:gd name="connsiteX10" fmla="*/ 444500 w 1085850"/>
              <a:gd name="connsiteY10" fmla="*/ 387350 h 1841500"/>
              <a:gd name="connsiteX11" fmla="*/ 450850 w 1085850"/>
              <a:gd name="connsiteY11" fmla="*/ 368300 h 1841500"/>
              <a:gd name="connsiteX12" fmla="*/ 488950 w 1085850"/>
              <a:gd name="connsiteY12" fmla="*/ 355600 h 1841500"/>
              <a:gd name="connsiteX13" fmla="*/ 501650 w 1085850"/>
              <a:gd name="connsiteY13" fmla="*/ 336550 h 1841500"/>
              <a:gd name="connsiteX14" fmla="*/ 520700 w 1085850"/>
              <a:gd name="connsiteY14" fmla="*/ 330200 h 1841500"/>
              <a:gd name="connsiteX15" fmla="*/ 546100 w 1085850"/>
              <a:gd name="connsiteY15" fmla="*/ 292100 h 1841500"/>
              <a:gd name="connsiteX16" fmla="*/ 558800 w 1085850"/>
              <a:gd name="connsiteY16" fmla="*/ 273050 h 1841500"/>
              <a:gd name="connsiteX17" fmla="*/ 577850 w 1085850"/>
              <a:gd name="connsiteY17" fmla="*/ 260350 h 1841500"/>
              <a:gd name="connsiteX18" fmla="*/ 596900 w 1085850"/>
              <a:gd name="connsiteY18" fmla="*/ 254000 h 1841500"/>
              <a:gd name="connsiteX19" fmla="*/ 628650 w 1085850"/>
              <a:gd name="connsiteY19" fmla="*/ 247650 h 1841500"/>
              <a:gd name="connsiteX20" fmla="*/ 641350 w 1085850"/>
              <a:gd name="connsiteY20" fmla="*/ 196850 h 1841500"/>
              <a:gd name="connsiteX21" fmla="*/ 647700 w 1085850"/>
              <a:gd name="connsiteY21" fmla="*/ 177800 h 1841500"/>
              <a:gd name="connsiteX22" fmla="*/ 685800 w 1085850"/>
              <a:gd name="connsiteY22" fmla="*/ 158750 h 1841500"/>
              <a:gd name="connsiteX23" fmla="*/ 698500 w 1085850"/>
              <a:gd name="connsiteY23" fmla="*/ 139700 h 1841500"/>
              <a:gd name="connsiteX24" fmla="*/ 717550 w 1085850"/>
              <a:gd name="connsiteY24" fmla="*/ 76200 h 1841500"/>
              <a:gd name="connsiteX25" fmla="*/ 749300 w 1085850"/>
              <a:gd name="connsiteY25" fmla="*/ 69850 h 1841500"/>
              <a:gd name="connsiteX26" fmla="*/ 762000 w 1085850"/>
              <a:gd name="connsiteY26" fmla="*/ 50800 h 1841500"/>
              <a:gd name="connsiteX27" fmla="*/ 768350 w 1085850"/>
              <a:gd name="connsiteY27" fmla="*/ 19050 h 1841500"/>
              <a:gd name="connsiteX28" fmla="*/ 806450 w 1085850"/>
              <a:gd name="connsiteY28" fmla="*/ 6350 h 1841500"/>
              <a:gd name="connsiteX29" fmla="*/ 825500 w 1085850"/>
              <a:gd name="connsiteY29" fmla="*/ 0 h 1841500"/>
              <a:gd name="connsiteX30" fmla="*/ 920750 w 1085850"/>
              <a:gd name="connsiteY30" fmla="*/ 6350 h 1841500"/>
              <a:gd name="connsiteX31" fmla="*/ 927100 w 1085850"/>
              <a:gd name="connsiteY31" fmla="*/ 31750 h 1841500"/>
              <a:gd name="connsiteX32" fmla="*/ 946150 w 1085850"/>
              <a:gd name="connsiteY32" fmla="*/ 44450 h 1841500"/>
              <a:gd name="connsiteX33" fmla="*/ 1022350 w 1085850"/>
              <a:gd name="connsiteY33" fmla="*/ 63500 h 1841500"/>
              <a:gd name="connsiteX34" fmla="*/ 1035050 w 1085850"/>
              <a:gd name="connsiteY34" fmla="*/ 88900 h 1841500"/>
              <a:gd name="connsiteX35" fmla="*/ 1035050 w 1085850"/>
              <a:gd name="connsiteY35" fmla="*/ 241300 h 1841500"/>
              <a:gd name="connsiteX36" fmla="*/ 1016000 w 1085850"/>
              <a:gd name="connsiteY36" fmla="*/ 247650 h 1841500"/>
              <a:gd name="connsiteX37" fmla="*/ 996950 w 1085850"/>
              <a:gd name="connsiteY37" fmla="*/ 260350 h 1841500"/>
              <a:gd name="connsiteX38" fmla="*/ 984250 w 1085850"/>
              <a:gd name="connsiteY38" fmla="*/ 279400 h 1841500"/>
              <a:gd name="connsiteX39" fmla="*/ 1009650 w 1085850"/>
              <a:gd name="connsiteY39" fmla="*/ 349250 h 1841500"/>
              <a:gd name="connsiteX40" fmla="*/ 1028700 w 1085850"/>
              <a:gd name="connsiteY40" fmla="*/ 355600 h 1841500"/>
              <a:gd name="connsiteX41" fmla="*/ 1041400 w 1085850"/>
              <a:gd name="connsiteY41" fmla="*/ 400050 h 1841500"/>
              <a:gd name="connsiteX42" fmla="*/ 1060450 w 1085850"/>
              <a:gd name="connsiteY42" fmla="*/ 438150 h 1841500"/>
              <a:gd name="connsiteX43" fmla="*/ 1054100 w 1085850"/>
              <a:gd name="connsiteY43" fmla="*/ 514350 h 1841500"/>
              <a:gd name="connsiteX44" fmla="*/ 1047750 w 1085850"/>
              <a:gd name="connsiteY44" fmla="*/ 533400 h 1841500"/>
              <a:gd name="connsiteX45" fmla="*/ 1028700 w 1085850"/>
              <a:gd name="connsiteY45" fmla="*/ 546100 h 1841500"/>
              <a:gd name="connsiteX46" fmla="*/ 1003300 w 1085850"/>
              <a:gd name="connsiteY46" fmla="*/ 552450 h 1841500"/>
              <a:gd name="connsiteX47" fmla="*/ 977900 w 1085850"/>
              <a:gd name="connsiteY47" fmla="*/ 596900 h 1841500"/>
              <a:gd name="connsiteX48" fmla="*/ 958850 w 1085850"/>
              <a:gd name="connsiteY48" fmla="*/ 635000 h 1841500"/>
              <a:gd name="connsiteX49" fmla="*/ 920750 w 1085850"/>
              <a:gd name="connsiteY49" fmla="*/ 660400 h 1841500"/>
              <a:gd name="connsiteX50" fmla="*/ 901700 w 1085850"/>
              <a:gd name="connsiteY50" fmla="*/ 673100 h 1841500"/>
              <a:gd name="connsiteX51" fmla="*/ 895350 w 1085850"/>
              <a:gd name="connsiteY51" fmla="*/ 749300 h 1841500"/>
              <a:gd name="connsiteX52" fmla="*/ 908050 w 1085850"/>
              <a:gd name="connsiteY52" fmla="*/ 768350 h 1841500"/>
              <a:gd name="connsiteX53" fmla="*/ 927100 w 1085850"/>
              <a:gd name="connsiteY53" fmla="*/ 781050 h 1841500"/>
              <a:gd name="connsiteX54" fmla="*/ 1079500 w 1085850"/>
              <a:gd name="connsiteY54" fmla="*/ 806450 h 1841500"/>
              <a:gd name="connsiteX55" fmla="*/ 1085850 w 1085850"/>
              <a:gd name="connsiteY55" fmla="*/ 831850 h 1841500"/>
              <a:gd name="connsiteX56" fmla="*/ 1079500 w 1085850"/>
              <a:gd name="connsiteY56" fmla="*/ 889000 h 1841500"/>
              <a:gd name="connsiteX57" fmla="*/ 1060450 w 1085850"/>
              <a:gd name="connsiteY57" fmla="*/ 895350 h 1841500"/>
              <a:gd name="connsiteX58" fmla="*/ 971550 w 1085850"/>
              <a:gd name="connsiteY58" fmla="*/ 901700 h 1841500"/>
              <a:gd name="connsiteX59" fmla="*/ 914400 w 1085850"/>
              <a:gd name="connsiteY59" fmla="*/ 914400 h 1841500"/>
              <a:gd name="connsiteX60" fmla="*/ 806450 w 1085850"/>
              <a:gd name="connsiteY60" fmla="*/ 920750 h 1841500"/>
              <a:gd name="connsiteX61" fmla="*/ 768350 w 1085850"/>
              <a:gd name="connsiteY61" fmla="*/ 939800 h 1841500"/>
              <a:gd name="connsiteX62" fmla="*/ 698500 w 1085850"/>
              <a:gd name="connsiteY62" fmla="*/ 958850 h 1841500"/>
              <a:gd name="connsiteX63" fmla="*/ 685800 w 1085850"/>
              <a:gd name="connsiteY63" fmla="*/ 977900 h 1841500"/>
              <a:gd name="connsiteX64" fmla="*/ 679450 w 1085850"/>
              <a:gd name="connsiteY64" fmla="*/ 996950 h 1841500"/>
              <a:gd name="connsiteX65" fmla="*/ 698500 w 1085850"/>
              <a:gd name="connsiteY65" fmla="*/ 1123950 h 1841500"/>
              <a:gd name="connsiteX66" fmla="*/ 762000 w 1085850"/>
              <a:gd name="connsiteY66" fmla="*/ 1143000 h 1841500"/>
              <a:gd name="connsiteX67" fmla="*/ 812800 w 1085850"/>
              <a:gd name="connsiteY67" fmla="*/ 1174750 h 1841500"/>
              <a:gd name="connsiteX68" fmla="*/ 819150 w 1085850"/>
              <a:gd name="connsiteY68" fmla="*/ 1193800 h 1841500"/>
              <a:gd name="connsiteX69" fmla="*/ 812800 w 1085850"/>
              <a:gd name="connsiteY69" fmla="*/ 1320800 h 1841500"/>
              <a:gd name="connsiteX70" fmla="*/ 793750 w 1085850"/>
              <a:gd name="connsiteY70" fmla="*/ 1327150 h 1841500"/>
              <a:gd name="connsiteX71" fmla="*/ 781050 w 1085850"/>
              <a:gd name="connsiteY71" fmla="*/ 1365250 h 1841500"/>
              <a:gd name="connsiteX72" fmla="*/ 774700 w 1085850"/>
              <a:gd name="connsiteY72" fmla="*/ 1384300 h 1841500"/>
              <a:gd name="connsiteX73" fmla="*/ 768350 w 1085850"/>
              <a:gd name="connsiteY73" fmla="*/ 1473200 h 1841500"/>
              <a:gd name="connsiteX74" fmla="*/ 762000 w 1085850"/>
              <a:gd name="connsiteY74" fmla="*/ 1492250 h 1841500"/>
              <a:gd name="connsiteX75" fmla="*/ 768350 w 1085850"/>
              <a:gd name="connsiteY75" fmla="*/ 1574800 h 1841500"/>
              <a:gd name="connsiteX76" fmla="*/ 781050 w 1085850"/>
              <a:gd name="connsiteY76" fmla="*/ 1612900 h 1841500"/>
              <a:gd name="connsiteX77" fmla="*/ 787400 w 1085850"/>
              <a:gd name="connsiteY77" fmla="*/ 1631950 h 1841500"/>
              <a:gd name="connsiteX78" fmla="*/ 717550 w 1085850"/>
              <a:gd name="connsiteY78" fmla="*/ 1682750 h 1841500"/>
              <a:gd name="connsiteX79" fmla="*/ 711200 w 1085850"/>
              <a:gd name="connsiteY79" fmla="*/ 1701800 h 1841500"/>
              <a:gd name="connsiteX80" fmla="*/ 698500 w 1085850"/>
              <a:gd name="connsiteY80" fmla="*/ 1720850 h 1841500"/>
              <a:gd name="connsiteX81" fmla="*/ 641350 w 1085850"/>
              <a:gd name="connsiteY81" fmla="*/ 1733550 h 1841500"/>
              <a:gd name="connsiteX82" fmla="*/ 615950 w 1085850"/>
              <a:gd name="connsiteY82" fmla="*/ 1765300 h 1841500"/>
              <a:gd name="connsiteX83" fmla="*/ 603250 w 1085850"/>
              <a:gd name="connsiteY83" fmla="*/ 1784350 h 1841500"/>
              <a:gd name="connsiteX84" fmla="*/ 565150 w 1085850"/>
              <a:gd name="connsiteY84" fmla="*/ 1809750 h 1841500"/>
              <a:gd name="connsiteX85" fmla="*/ 558800 w 1085850"/>
              <a:gd name="connsiteY85" fmla="*/ 1835150 h 1841500"/>
              <a:gd name="connsiteX86" fmla="*/ 539750 w 1085850"/>
              <a:gd name="connsiteY86" fmla="*/ 1841500 h 1841500"/>
              <a:gd name="connsiteX87" fmla="*/ 431800 w 1085850"/>
              <a:gd name="connsiteY87" fmla="*/ 1835150 h 1841500"/>
              <a:gd name="connsiteX88" fmla="*/ 412750 w 1085850"/>
              <a:gd name="connsiteY88" fmla="*/ 1771650 h 1841500"/>
              <a:gd name="connsiteX89" fmla="*/ 393700 w 1085850"/>
              <a:gd name="connsiteY89" fmla="*/ 1733550 h 1841500"/>
              <a:gd name="connsiteX90" fmla="*/ 387350 w 1085850"/>
              <a:gd name="connsiteY90" fmla="*/ 1701800 h 1841500"/>
              <a:gd name="connsiteX91" fmla="*/ 381000 w 1085850"/>
              <a:gd name="connsiteY91" fmla="*/ 1676400 h 1841500"/>
              <a:gd name="connsiteX92" fmla="*/ 374650 w 1085850"/>
              <a:gd name="connsiteY92" fmla="*/ 1638300 h 1841500"/>
              <a:gd name="connsiteX93" fmla="*/ 336550 w 1085850"/>
              <a:gd name="connsiteY93" fmla="*/ 1600200 h 1841500"/>
              <a:gd name="connsiteX94" fmla="*/ 323850 w 1085850"/>
              <a:gd name="connsiteY94" fmla="*/ 1581150 h 1841500"/>
              <a:gd name="connsiteX95" fmla="*/ 304800 w 1085850"/>
              <a:gd name="connsiteY95" fmla="*/ 1574800 h 1841500"/>
              <a:gd name="connsiteX96" fmla="*/ 285750 w 1085850"/>
              <a:gd name="connsiteY96" fmla="*/ 1555750 h 1841500"/>
              <a:gd name="connsiteX97" fmla="*/ 247650 w 1085850"/>
              <a:gd name="connsiteY97" fmla="*/ 1543050 h 1841500"/>
              <a:gd name="connsiteX98" fmla="*/ 215900 w 1085850"/>
              <a:gd name="connsiteY98" fmla="*/ 1517650 h 1841500"/>
              <a:gd name="connsiteX99" fmla="*/ 203200 w 1085850"/>
              <a:gd name="connsiteY99" fmla="*/ 1498600 h 1841500"/>
              <a:gd name="connsiteX100" fmla="*/ 209550 w 1085850"/>
              <a:gd name="connsiteY100" fmla="*/ 1371600 h 1841500"/>
              <a:gd name="connsiteX101" fmla="*/ 222250 w 1085850"/>
              <a:gd name="connsiteY101" fmla="*/ 1352550 h 1841500"/>
              <a:gd name="connsiteX102" fmla="*/ 196850 w 1085850"/>
              <a:gd name="connsiteY102" fmla="*/ 1301750 h 1841500"/>
              <a:gd name="connsiteX103" fmla="*/ 171450 w 1085850"/>
              <a:gd name="connsiteY103" fmla="*/ 1270000 h 1841500"/>
              <a:gd name="connsiteX104" fmla="*/ 127000 w 1085850"/>
              <a:gd name="connsiteY104" fmla="*/ 1225550 h 1841500"/>
              <a:gd name="connsiteX105" fmla="*/ 88900 w 1085850"/>
              <a:gd name="connsiteY105" fmla="*/ 1219200 h 1841500"/>
              <a:gd name="connsiteX106" fmla="*/ 63500 w 1085850"/>
              <a:gd name="connsiteY106" fmla="*/ 1181100 h 1841500"/>
              <a:gd name="connsiteX107" fmla="*/ 25400 w 1085850"/>
              <a:gd name="connsiteY107" fmla="*/ 1155700 h 1841500"/>
              <a:gd name="connsiteX108" fmla="*/ 12700 w 1085850"/>
              <a:gd name="connsiteY108" fmla="*/ 1003300 h 1841500"/>
              <a:gd name="connsiteX109" fmla="*/ 0 w 1085850"/>
              <a:gd name="connsiteY109" fmla="*/ 965200 h 1841500"/>
              <a:gd name="connsiteX110" fmla="*/ 6350 w 1085850"/>
              <a:gd name="connsiteY110" fmla="*/ 914400 h 1841500"/>
              <a:gd name="connsiteX111" fmla="*/ 12700 w 1085850"/>
              <a:gd name="connsiteY111" fmla="*/ 895350 h 1841500"/>
              <a:gd name="connsiteX112" fmla="*/ 38100 w 1085850"/>
              <a:gd name="connsiteY112" fmla="*/ 869950 h 1841500"/>
              <a:gd name="connsiteX113" fmla="*/ 44450 w 1085850"/>
              <a:gd name="connsiteY113" fmla="*/ 850900 h 1841500"/>
              <a:gd name="connsiteX114" fmla="*/ 31750 w 1085850"/>
              <a:gd name="connsiteY114" fmla="*/ 787400 h 1841500"/>
              <a:gd name="connsiteX115" fmla="*/ 63500 w 1085850"/>
              <a:gd name="connsiteY115" fmla="*/ 698500 h 1841500"/>
              <a:gd name="connsiteX116" fmla="*/ 82550 w 1085850"/>
              <a:gd name="connsiteY116" fmla="*/ 692150 h 1841500"/>
              <a:gd name="connsiteX117" fmla="*/ 101600 w 1085850"/>
              <a:gd name="connsiteY117" fmla="*/ 571500 h 1841500"/>
              <a:gd name="connsiteX118" fmla="*/ 158750 w 1085850"/>
              <a:gd name="connsiteY118" fmla="*/ 527050 h 1841500"/>
              <a:gd name="connsiteX119" fmla="*/ 177800 w 1085850"/>
              <a:gd name="connsiteY119" fmla="*/ 514350 h 1841500"/>
              <a:gd name="connsiteX120" fmla="*/ 196850 w 1085850"/>
              <a:gd name="connsiteY120" fmla="*/ 501650 h 1841500"/>
              <a:gd name="connsiteX121" fmla="*/ 127000 w 1085850"/>
              <a:gd name="connsiteY121" fmla="*/ 508000 h 184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1085850" h="1841500">
                <a:moveTo>
                  <a:pt x="127000" y="508000"/>
                </a:moveTo>
                <a:lnTo>
                  <a:pt x="127000" y="508000"/>
                </a:lnTo>
                <a:cubicBezTo>
                  <a:pt x="146050" y="501650"/>
                  <a:pt x="165614" y="496673"/>
                  <a:pt x="184150" y="488950"/>
                </a:cubicBezTo>
                <a:cubicBezTo>
                  <a:pt x="191195" y="486015"/>
                  <a:pt x="195699" y="477656"/>
                  <a:pt x="203200" y="476250"/>
                </a:cubicBezTo>
                <a:cubicBezTo>
                  <a:pt x="230325" y="471164"/>
                  <a:pt x="258233" y="472017"/>
                  <a:pt x="285750" y="469900"/>
                </a:cubicBezTo>
                <a:cubicBezTo>
                  <a:pt x="294217" y="467783"/>
                  <a:pt x="302791" y="466058"/>
                  <a:pt x="311150" y="463550"/>
                </a:cubicBezTo>
                <a:cubicBezTo>
                  <a:pt x="323972" y="459703"/>
                  <a:pt x="336263" y="454097"/>
                  <a:pt x="349250" y="450850"/>
                </a:cubicBezTo>
                <a:lnTo>
                  <a:pt x="374650" y="444500"/>
                </a:lnTo>
                <a:cubicBezTo>
                  <a:pt x="378883" y="438150"/>
                  <a:pt x="381954" y="430846"/>
                  <a:pt x="387350" y="425450"/>
                </a:cubicBezTo>
                <a:cubicBezTo>
                  <a:pt x="401968" y="410832"/>
                  <a:pt x="412369" y="411258"/>
                  <a:pt x="431800" y="406400"/>
                </a:cubicBezTo>
                <a:cubicBezTo>
                  <a:pt x="436033" y="400050"/>
                  <a:pt x="441087" y="394176"/>
                  <a:pt x="444500" y="387350"/>
                </a:cubicBezTo>
                <a:cubicBezTo>
                  <a:pt x="447493" y="381363"/>
                  <a:pt x="445403" y="372191"/>
                  <a:pt x="450850" y="368300"/>
                </a:cubicBezTo>
                <a:cubicBezTo>
                  <a:pt x="461743" y="360519"/>
                  <a:pt x="488950" y="355600"/>
                  <a:pt x="488950" y="355600"/>
                </a:cubicBezTo>
                <a:cubicBezTo>
                  <a:pt x="493183" y="349250"/>
                  <a:pt x="495691" y="341318"/>
                  <a:pt x="501650" y="336550"/>
                </a:cubicBezTo>
                <a:cubicBezTo>
                  <a:pt x="506877" y="332369"/>
                  <a:pt x="515967" y="334933"/>
                  <a:pt x="520700" y="330200"/>
                </a:cubicBezTo>
                <a:cubicBezTo>
                  <a:pt x="531493" y="319407"/>
                  <a:pt x="537633" y="304800"/>
                  <a:pt x="546100" y="292100"/>
                </a:cubicBezTo>
                <a:cubicBezTo>
                  <a:pt x="550333" y="285750"/>
                  <a:pt x="552450" y="277283"/>
                  <a:pt x="558800" y="273050"/>
                </a:cubicBezTo>
                <a:cubicBezTo>
                  <a:pt x="565150" y="268817"/>
                  <a:pt x="571024" y="263763"/>
                  <a:pt x="577850" y="260350"/>
                </a:cubicBezTo>
                <a:cubicBezTo>
                  <a:pt x="583837" y="257357"/>
                  <a:pt x="590406" y="255623"/>
                  <a:pt x="596900" y="254000"/>
                </a:cubicBezTo>
                <a:cubicBezTo>
                  <a:pt x="607371" y="251382"/>
                  <a:pt x="618067" y="249767"/>
                  <a:pt x="628650" y="247650"/>
                </a:cubicBezTo>
                <a:cubicBezTo>
                  <a:pt x="632883" y="230717"/>
                  <a:pt x="635830" y="213409"/>
                  <a:pt x="641350" y="196850"/>
                </a:cubicBezTo>
                <a:cubicBezTo>
                  <a:pt x="643467" y="190500"/>
                  <a:pt x="643519" y="183027"/>
                  <a:pt x="647700" y="177800"/>
                </a:cubicBezTo>
                <a:cubicBezTo>
                  <a:pt x="656652" y="166609"/>
                  <a:pt x="673251" y="162933"/>
                  <a:pt x="685800" y="158750"/>
                </a:cubicBezTo>
                <a:cubicBezTo>
                  <a:pt x="690033" y="152400"/>
                  <a:pt x="696307" y="147010"/>
                  <a:pt x="698500" y="139700"/>
                </a:cubicBezTo>
                <a:cubicBezTo>
                  <a:pt x="701944" y="128219"/>
                  <a:pt x="698580" y="87040"/>
                  <a:pt x="717550" y="76200"/>
                </a:cubicBezTo>
                <a:cubicBezTo>
                  <a:pt x="726921" y="70845"/>
                  <a:pt x="738717" y="71967"/>
                  <a:pt x="749300" y="69850"/>
                </a:cubicBezTo>
                <a:cubicBezTo>
                  <a:pt x="753533" y="63500"/>
                  <a:pt x="759320" y="57946"/>
                  <a:pt x="762000" y="50800"/>
                </a:cubicBezTo>
                <a:cubicBezTo>
                  <a:pt x="765790" y="40694"/>
                  <a:pt x="760718" y="26682"/>
                  <a:pt x="768350" y="19050"/>
                </a:cubicBezTo>
                <a:cubicBezTo>
                  <a:pt x="777816" y="9584"/>
                  <a:pt x="793750" y="10583"/>
                  <a:pt x="806450" y="6350"/>
                </a:cubicBezTo>
                <a:lnTo>
                  <a:pt x="825500" y="0"/>
                </a:lnTo>
                <a:cubicBezTo>
                  <a:pt x="857250" y="2117"/>
                  <a:pt x="890378" y="-3141"/>
                  <a:pt x="920750" y="6350"/>
                </a:cubicBezTo>
                <a:cubicBezTo>
                  <a:pt x="929080" y="8953"/>
                  <a:pt x="922259" y="24488"/>
                  <a:pt x="927100" y="31750"/>
                </a:cubicBezTo>
                <a:cubicBezTo>
                  <a:pt x="931333" y="38100"/>
                  <a:pt x="939176" y="41350"/>
                  <a:pt x="946150" y="44450"/>
                </a:cubicBezTo>
                <a:cubicBezTo>
                  <a:pt x="976339" y="57867"/>
                  <a:pt x="990402" y="58175"/>
                  <a:pt x="1022350" y="63500"/>
                </a:cubicBezTo>
                <a:cubicBezTo>
                  <a:pt x="1026583" y="71967"/>
                  <a:pt x="1031321" y="80199"/>
                  <a:pt x="1035050" y="88900"/>
                </a:cubicBezTo>
                <a:cubicBezTo>
                  <a:pt x="1055226" y="135976"/>
                  <a:pt x="1043358" y="195606"/>
                  <a:pt x="1035050" y="241300"/>
                </a:cubicBezTo>
                <a:cubicBezTo>
                  <a:pt x="1033853" y="247886"/>
                  <a:pt x="1021987" y="244657"/>
                  <a:pt x="1016000" y="247650"/>
                </a:cubicBezTo>
                <a:cubicBezTo>
                  <a:pt x="1009174" y="251063"/>
                  <a:pt x="1003300" y="256117"/>
                  <a:pt x="996950" y="260350"/>
                </a:cubicBezTo>
                <a:cubicBezTo>
                  <a:pt x="992717" y="266700"/>
                  <a:pt x="984884" y="271795"/>
                  <a:pt x="984250" y="279400"/>
                </a:cubicBezTo>
                <a:cubicBezTo>
                  <a:pt x="980531" y="324029"/>
                  <a:pt x="978997" y="333923"/>
                  <a:pt x="1009650" y="349250"/>
                </a:cubicBezTo>
                <a:cubicBezTo>
                  <a:pt x="1015637" y="352243"/>
                  <a:pt x="1022350" y="353483"/>
                  <a:pt x="1028700" y="355600"/>
                </a:cubicBezTo>
                <a:cubicBezTo>
                  <a:pt x="1030735" y="363738"/>
                  <a:pt x="1036845" y="390940"/>
                  <a:pt x="1041400" y="400050"/>
                </a:cubicBezTo>
                <a:cubicBezTo>
                  <a:pt x="1066019" y="449289"/>
                  <a:pt x="1044489" y="390267"/>
                  <a:pt x="1060450" y="438150"/>
                </a:cubicBezTo>
                <a:cubicBezTo>
                  <a:pt x="1058333" y="463550"/>
                  <a:pt x="1057469" y="489086"/>
                  <a:pt x="1054100" y="514350"/>
                </a:cubicBezTo>
                <a:cubicBezTo>
                  <a:pt x="1053215" y="520985"/>
                  <a:pt x="1051931" y="528173"/>
                  <a:pt x="1047750" y="533400"/>
                </a:cubicBezTo>
                <a:cubicBezTo>
                  <a:pt x="1042982" y="539359"/>
                  <a:pt x="1035715" y="543094"/>
                  <a:pt x="1028700" y="546100"/>
                </a:cubicBezTo>
                <a:cubicBezTo>
                  <a:pt x="1020678" y="549538"/>
                  <a:pt x="1011767" y="550333"/>
                  <a:pt x="1003300" y="552450"/>
                </a:cubicBezTo>
                <a:cubicBezTo>
                  <a:pt x="988740" y="596129"/>
                  <a:pt x="1008655" y="543079"/>
                  <a:pt x="977900" y="596900"/>
                </a:cubicBezTo>
                <a:cubicBezTo>
                  <a:pt x="966900" y="616151"/>
                  <a:pt x="977813" y="618407"/>
                  <a:pt x="958850" y="635000"/>
                </a:cubicBezTo>
                <a:cubicBezTo>
                  <a:pt x="947363" y="645051"/>
                  <a:pt x="933450" y="651933"/>
                  <a:pt x="920750" y="660400"/>
                </a:cubicBezTo>
                <a:lnTo>
                  <a:pt x="901700" y="673100"/>
                </a:lnTo>
                <a:cubicBezTo>
                  <a:pt x="889374" y="710078"/>
                  <a:pt x="882524" y="710821"/>
                  <a:pt x="895350" y="749300"/>
                </a:cubicBezTo>
                <a:cubicBezTo>
                  <a:pt x="897763" y="756540"/>
                  <a:pt x="902654" y="762954"/>
                  <a:pt x="908050" y="768350"/>
                </a:cubicBezTo>
                <a:cubicBezTo>
                  <a:pt x="913446" y="773746"/>
                  <a:pt x="920750" y="776817"/>
                  <a:pt x="927100" y="781050"/>
                </a:cubicBezTo>
                <a:cubicBezTo>
                  <a:pt x="968891" y="843736"/>
                  <a:pt x="912427" y="770130"/>
                  <a:pt x="1079500" y="806450"/>
                </a:cubicBezTo>
                <a:cubicBezTo>
                  <a:pt x="1088028" y="808304"/>
                  <a:pt x="1083733" y="823383"/>
                  <a:pt x="1085850" y="831850"/>
                </a:cubicBezTo>
                <a:cubicBezTo>
                  <a:pt x="1083733" y="850900"/>
                  <a:pt x="1086619" y="871204"/>
                  <a:pt x="1079500" y="889000"/>
                </a:cubicBezTo>
                <a:cubicBezTo>
                  <a:pt x="1077014" y="895215"/>
                  <a:pt x="1067098" y="894568"/>
                  <a:pt x="1060450" y="895350"/>
                </a:cubicBezTo>
                <a:cubicBezTo>
                  <a:pt x="1030945" y="898821"/>
                  <a:pt x="1001183" y="899583"/>
                  <a:pt x="971550" y="901700"/>
                </a:cubicBezTo>
                <a:cubicBezTo>
                  <a:pt x="958029" y="905080"/>
                  <a:pt x="927068" y="913248"/>
                  <a:pt x="914400" y="914400"/>
                </a:cubicBezTo>
                <a:cubicBezTo>
                  <a:pt x="878502" y="917663"/>
                  <a:pt x="842433" y="918633"/>
                  <a:pt x="806450" y="920750"/>
                </a:cubicBezTo>
                <a:cubicBezTo>
                  <a:pt x="736975" y="943908"/>
                  <a:pt x="842208" y="906974"/>
                  <a:pt x="768350" y="939800"/>
                </a:cubicBezTo>
                <a:cubicBezTo>
                  <a:pt x="741983" y="951519"/>
                  <a:pt x="725662" y="953418"/>
                  <a:pt x="698500" y="958850"/>
                </a:cubicBezTo>
                <a:cubicBezTo>
                  <a:pt x="694267" y="965200"/>
                  <a:pt x="689213" y="971074"/>
                  <a:pt x="685800" y="977900"/>
                </a:cubicBezTo>
                <a:cubicBezTo>
                  <a:pt x="682807" y="983887"/>
                  <a:pt x="679450" y="990257"/>
                  <a:pt x="679450" y="996950"/>
                </a:cubicBezTo>
                <a:cubicBezTo>
                  <a:pt x="679450" y="1028511"/>
                  <a:pt x="667245" y="1092695"/>
                  <a:pt x="698500" y="1123950"/>
                </a:cubicBezTo>
                <a:cubicBezTo>
                  <a:pt x="717752" y="1143202"/>
                  <a:pt x="734022" y="1139003"/>
                  <a:pt x="762000" y="1143000"/>
                </a:cubicBezTo>
                <a:cubicBezTo>
                  <a:pt x="796749" y="1154583"/>
                  <a:pt x="798712" y="1146574"/>
                  <a:pt x="812800" y="1174750"/>
                </a:cubicBezTo>
                <a:cubicBezTo>
                  <a:pt x="815793" y="1180737"/>
                  <a:pt x="817033" y="1187450"/>
                  <a:pt x="819150" y="1193800"/>
                </a:cubicBezTo>
                <a:cubicBezTo>
                  <a:pt x="817033" y="1236133"/>
                  <a:pt x="820731" y="1279162"/>
                  <a:pt x="812800" y="1320800"/>
                </a:cubicBezTo>
                <a:cubicBezTo>
                  <a:pt x="811548" y="1327375"/>
                  <a:pt x="797641" y="1321703"/>
                  <a:pt x="793750" y="1327150"/>
                </a:cubicBezTo>
                <a:cubicBezTo>
                  <a:pt x="785969" y="1338043"/>
                  <a:pt x="785283" y="1352550"/>
                  <a:pt x="781050" y="1365250"/>
                </a:cubicBezTo>
                <a:lnTo>
                  <a:pt x="774700" y="1384300"/>
                </a:lnTo>
                <a:cubicBezTo>
                  <a:pt x="772583" y="1413933"/>
                  <a:pt x="771821" y="1443695"/>
                  <a:pt x="768350" y="1473200"/>
                </a:cubicBezTo>
                <a:cubicBezTo>
                  <a:pt x="767568" y="1479848"/>
                  <a:pt x="762000" y="1485557"/>
                  <a:pt x="762000" y="1492250"/>
                </a:cubicBezTo>
                <a:cubicBezTo>
                  <a:pt x="762000" y="1519848"/>
                  <a:pt x="764046" y="1547540"/>
                  <a:pt x="768350" y="1574800"/>
                </a:cubicBezTo>
                <a:cubicBezTo>
                  <a:pt x="770438" y="1588023"/>
                  <a:pt x="776817" y="1600200"/>
                  <a:pt x="781050" y="1612900"/>
                </a:cubicBezTo>
                <a:lnTo>
                  <a:pt x="787400" y="1631950"/>
                </a:lnTo>
                <a:cubicBezTo>
                  <a:pt x="775850" y="1712797"/>
                  <a:pt x="799057" y="1653111"/>
                  <a:pt x="717550" y="1682750"/>
                </a:cubicBezTo>
                <a:cubicBezTo>
                  <a:pt x="711260" y="1685037"/>
                  <a:pt x="714193" y="1695813"/>
                  <a:pt x="711200" y="1701800"/>
                </a:cubicBezTo>
                <a:cubicBezTo>
                  <a:pt x="707787" y="1708626"/>
                  <a:pt x="704459" y="1716082"/>
                  <a:pt x="698500" y="1720850"/>
                </a:cubicBezTo>
                <a:cubicBezTo>
                  <a:pt x="690273" y="1727432"/>
                  <a:pt x="641740" y="1733485"/>
                  <a:pt x="641350" y="1733550"/>
                </a:cubicBezTo>
                <a:cubicBezTo>
                  <a:pt x="628988" y="1770636"/>
                  <a:pt x="644673" y="1736577"/>
                  <a:pt x="615950" y="1765300"/>
                </a:cubicBezTo>
                <a:cubicBezTo>
                  <a:pt x="610554" y="1770696"/>
                  <a:pt x="608993" y="1779324"/>
                  <a:pt x="603250" y="1784350"/>
                </a:cubicBezTo>
                <a:cubicBezTo>
                  <a:pt x="591763" y="1794401"/>
                  <a:pt x="565150" y="1809750"/>
                  <a:pt x="565150" y="1809750"/>
                </a:cubicBezTo>
                <a:cubicBezTo>
                  <a:pt x="563033" y="1818217"/>
                  <a:pt x="564252" y="1828335"/>
                  <a:pt x="558800" y="1835150"/>
                </a:cubicBezTo>
                <a:cubicBezTo>
                  <a:pt x="554619" y="1840377"/>
                  <a:pt x="546443" y="1841500"/>
                  <a:pt x="539750" y="1841500"/>
                </a:cubicBezTo>
                <a:cubicBezTo>
                  <a:pt x="503704" y="1841500"/>
                  <a:pt x="467783" y="1837267"/>
                  <a:pt x="431800" y="1835150"/>
                </a:cubicBezTo>
                <a:cubicBezTo>
                  <a:pt x="428250" y="1820951"/>
                  <a:pt x="418934" y="1780926"/>
                  <a:pt x="412750" y="1771650"/>
                </a:cubicBezTo>
                <a:cubicBezTo>
                  <a:pt x="400334" y="1753026"/>
                  <a:pt x="398958" y="1754582"/>
                  <a:pt x="393700" y="1733550"/>
                </a:cubicBezTo>
                <a:cubicBezTo>
                  <a:pt x="391082" y="1723079"/>
                  <a:pt x="389691" y="1712336"/>
                  <a:pt x="387350" y="1701800"/>
                </a:cubicBezTo>
                <a:cubicBezTo>
                  <a:pt x="385457" y="1693281"/>
                  <a:pt x="382712" y="1684958"/>
                  <a:pt x="381000" y="1676400"/>
                </a:cubicBezTo>
                <a:cubicBezTo>
                  <a:pt x="378475" y="1663775"/>
                  <a:pt x="381137" y="1649421"/>
                  <a:pt x="374650" y="1638300"/>
                </a:cubicBezTo>
                <a:cubicBezTo>
                  <a:pt x="365600" y="1622786"/>
                  <a:pt x="346513" y="1615144"/>
                  <a:pt x="336550" y="1600200"/>
                </a:cubicBezTo>
                <a:cubicBezTo>
                  <a:pt x="332317" y="1593850"/>
                  <a:pt x="329809" y="1585918"/>
                  <a:pt x="323850" y="1581150"/>
                </a:cubicBezTo>
                <a:cubicBezTo>
                  <a:pt x="318623" y="1576969"/>
                  <a:pt x="311150" y="1576917"/>
                  <a:pt x="304800" y="1574800"/>
                </a:cubicBezTo>
                <a:cubicBezTo>
                  <a:pt x="298450" y="1568450"/>
                  <a:pt x="293600" y="1560111"/>
                  <a:pt x="285750" y="1555750"/>
                </a:cubicBezTo>
                <a:cubicBezTo>
                  <a:pt x="274048" y="1549249"/>
                  <a:pt x="247650" y="1543050"/>
                  <a:pt x="247650" y="1543050"/>
                </a:cubicBezTo>
                <a:cubicBezTo>
                  <a:pt x="211254" y="1488455"/>
                  <a:pt x="259717" y="1552703"/>
                  <a:pt x="215900" y="1517650"/>
                </a:cubicBezTo>
                <a:cubicBezTo>
                  <a:pt x="209941" y="1512882"/>
                  <a:pt x="207433" y="1504950"/>
                  <a:pt x="203200" y="1498600"/>
                </a:cubicBezTo>
                <a:cubicBezTo>
                  <a:pt x="205317" y="1456267"/>
                  <a:pt x="204068" y="1413630"/>
                  <a:pt x="209550" y="1371600"/>
                </a:cubicBezTo>
                <a:cubicBezTo>
                  <a:pt x="210537" y="1364032"/>
                  <a:pt x="221407" y="1360135"/>
                  <a:pt x="222250" y="1352550"/>
                </a:cubicBezTo>
                <a:cubicBezTo>
                  <a:pt x="226446" y="1314789"/>
                  <a:pt x="219618" y="1316929"/>
                  <a:pt x="196850" y="1301750"/>
                </a:cubicBezTo>
                <a:cubicBezTo>
                  <a:pt x="184488" y="1264664"/>
                  <a:pt x="200173" y="1298723"/>
                  <a:pt x="171450" y="1270000"/>
                </a:cubicBezTo>
                <a:cubicBezTo>
                  <a:pt x="146147" y="1244697"/>
                  <a:pt x="173740" y="1246795"/>
                  <a:pt x="127000" y="1225550"/>
                </a:cubicBezTo>
                <a:cubicBezTo>
                  <a:pt x="115279" y="1220222"/>
                  <a:pt x="101600" y="1221317"/>
                  <a:pt x="88900" y="1219200"/>
                </a:cubicBezTo>
                <a:cubicBezTo>
                  <a:pt x="80433" y="1206500"/>
                  <a:pt x="76200" y="1189567"/>
                  <a:pt x="63500" y="1181100"/>
                </a:cubicBezTo>
                <a:lnTo>
                  <a:pt x="25400" y="1155700"/>
                </a:lnTo>
                <a:cubicBezTo>
                  <a:pt x="2972" y="1088415"/>
                  <a:pt x="32705" y="1183346"/>
                  <a:pt x="12700" y="1003300"/>
                </a:cubicBezTo>
                <a:cubicBezTo>
                  <a:pt x="11222" y="989995"/>
                  <a:pt x="4233" y="977900"/>
                  <a:pt x="0" y="965200"/>
                </a:cubicBezTo>
                <a:cubicBezTo>
                  <a:pt x="2117" y="948267"/>
                  <a:pt x="3297" y="931190"/>
                  <a:pt x="6350" y="914400"/>
                </a:cubicBezTo>
                <a:cubicBezTo>
                  <a:pt x="7547" y="907814"/>
                  <a:pt x="8809" y="900797"/>
                  <a:pt x="12700" y="895350"/>
                </a:cubicBezTo>
                <a:cubicBezTo>
                  <a:pt x="19660" y="885607"/>
                  <a:pt x="29633" y="878417"/>
                  <a:pt x="38100" y="869950"/>
                </a:cubicBezTo>
                <a:cubicBezTo>
                  <a:pt x="40217" y="863600"/>
                  <a:pt x="44450" y="857593"/>
                  <a:pt x="44450" y="850900"/>
                </a:cubicBezTo>
                <a:cubicBezTo>
                  <a:pt x="44450" y="821714"/>
                  <a:pt x="39570" y="810860"/>
                  <a:pt x="31750" y="787400"/>
                </a:cubicBezTo>
                <a:cubicBezTo>
                  <a:pt x="37081" y="734093"/>
                  <a:pt x="24303" y="726498"/>
                  <a:pt x="63500" y="698500"/>
                </a:cubicBezTo>
                <a:cubicBezTo>
                  <a:pt x="68947" y="694609"/>
                  <a:pt x="76200" y="694267"/>
                  <a:pt x="82550" y="692150"/>
                </a:cubicBezTo>
                <a:cubicBezTo>
                  <a:pt x="86535" y="628390"/>
                  <a:pt x="70716" y="608560"/>
                  <a:pt x="101600" y="571500"/>
                </a:cubicBezTo>
                <a:cubicBezTo>
                  <a:pt x="120252" y="549118"/>
                  <a:pt x="132199" y="544751"/>
                  <a:pt x="158750" y="527050"/>
                </a:cubicBezTo>
                <a:lnTo>
                  <a:pt x="177800" y="514350"/>
                </a:lnTo>
                <a:lnTo>
                  <a:pt x="196850" y="501650"/>
                </a:lnTo>
                <a:lnTo>
                  <a:pt x="127000" y="508000"/>
                </a:lnTo>
                <a:close/>
              </a:path>
            </a:pathLst>
          </a:cu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9436B4E-D559-4113-98B2-A7DCE3FF119E}"/>
              </a:ext>
            </a:extLst>
          </p:cNvPr>
          <p:cNvSpPr/>
          <p:nvPr/>
        </p:nvSpPr>
        <p:spPr>
          <a:xfrm>
            <a:off x="1475656" y="3717032"/>
            <a:ext cx="216024" cy="28803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40A1E11-2633-43C1-994E-F105E8F97A5E}"/>
              </a:ext>
            </a:extLst>
          </p:cNvPr>
          <p:cNvSpPr/>
          <p:nvPr/>
        </p:nvSpPr>
        <p:spPr>
          <a:xfrm>
            <a:off x="1403648" y="3068960"/>
            <a:ext cx="288032" cy="2203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CAD512-FF57-4E78-B766-A101B0EC4D69}"/>
              </a:ext>
            </a:extLst>
          </p:cNvPr>
          <p:cNvSpPr txBox="1"/>
          <p:nvPr/>
        </p:nvSpPr>
        <p:spPr>
          <a:xfrm>
            <a:off x="1694544" y="3028890"/>
            <a:ext cx="22078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sz="2000" b="1" dirty="0">
                <a:solidFill>
                  <a:srgbClr val="FF0000"/>
                </a:solidFill>
              </a:rPr>
              <a:t>Lot 1 8,000 – 1.6ha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F64DC19-9386-4BE6-A78F-D8E222EBB6F6}"/>
              </a:ext>
            </a:extLst>
          </p:cNvPr>
          <p:cNvSpPr txBox="1"/>
          <p:nvPr/>
        </p:nvSpPr>
        <p:spPr>
          <a:xfrm>
            <a:off x="1788057" y="3460938"/>
            <a:ext cx="22078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sz="2000" b="1" dirty="0">
                <a:solidFill>
                  <a:srgbClr val="FF0000"/>
                </a:solidFill>
              </a:rPr>
              <a:t>Lot 2 8,000 – 1.6ha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7583A38-1526-4D64-B3FE-FD846A8BDC67}"/>
              </a:ext>
            </a:extLst>
          </p:cNvPr>
          <p:cNvSpPr txBox="1"/>
          <p:nvPr/>
        </p:nvSpPr>
        <p:spPr>
          <a:xfrm>
            <a:off x="5940152" y="3179130"/>
            <a:ext cx="792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dirty="0"/>
              <a:t>5ha bush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99384F6-F59A-47BE-A1F3-007FF1DAC639}"/>
              </a:ext>
            </a:extLst>
          </p:cNvPr>
          <p:cNvSpPr txBox="1"/>
          <p:nvPr/>
        </p:nvSpPr>
        <p:spPr>
          <a:xfrm>
            <a:off x="6979481" y="1988840"/>
            <a:ext cx="792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dirty="0"/>
              <a:t>5ha bush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CF4B64B-92EA-4E4B-9B4A-09BAC254E407}"/>
              </a:ext>
            </a:extLst>
          </p:cNvPr>
          <p:cNvSpPr/>
          <p:nvPr/>
        </p:nvSpPr>
        <p:spPr>
          <a:xfrm>
            <a:off x="1680923" y="3887152"/>
            <a:ext cx="216024" cy="28803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A69F754-69A7-4F27-81B7-07C065608004}"/>
              </a:ext>
            </a:extLst>
          </p:cNvPr>
          <p:cNvSpPr txBox="1"/>
          <p:nvPr/>
        </p:nvSpPr>
        <p:spPr>
          <a:xfrm>
            <a:off x="1914788" y="3923764"/>
            <a:ext cx="22078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b="1" dirty="0">
                <a:solidFill>
                  <a:srgbClr val="FF0000"/>
                </a:solidFill>
              </a:rPr>
              <a:t>Lot 3 8,000 – 1.6ha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AC87396-E6D7-4550-B24D-F347AA1D642C}"/>
              </a:ext>
            </a:extLst>
          </p:cNvPr>
          <p:cNvSpPr txBox="1"/>
          <p:nvPr/>
        </p:nvSpPr>
        <p:spPr>
          <a:xfrm>
            <a:off x="251520" y="620688"/>
            <a:ext cx="35283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sz="3200" b="1" dirty="0">
                <a:solidFill>
                  <a:schemeClr val="bg1"/>
                </a:solidFill>
              </a:rPr>
              <a:t>Conservation Lot Subdivision</a:t>
            </a:r>
          </a:p>
        </p:txBody>
      </p:sp>
    </p:spTree>
    <p:extLst>
      <p:ext uri="{BB962C8B-B14F-4D97-AF65-F5344CB8AC3E}">
        <p14:creationId xmlns:p14="http://schemas.microsoft.com/office/powerpoint/2010/main" val="1308732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/>
      <p:bldP spid="12" grpId="0"/>
      <p:bldP spid="13" grpId="0"/>
      <p:bldP spid="17" grpId="0"/>
      <p:bldP spid="19" grpId="0" animBg="1"/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Map&#10;&#10;Description automatically generated">
            <a:extLst>
              <a:ext uri="{FF2B5EF4-FFF2-40B4-BE49-F238E27FC236}">
                <a16:creationId xmlns:a16="http://schemas.microsoft.com/office/drawing/2014/main" id="{BE7A30A8-376B-4313-95D2-2C62755984C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3"/>
          <a:srcRect t="4153"/>
          <a:stretch/>
        </p:blipFill>
        <p:spPr>
          <a:xfrm>
            <a:off x="20" y="10"/>
            <a:ext cx="9143980" cy="6857990"/>
          </a:xfrm>
          <a:prstGeom prst="rect">
            <a:avLst/>
          </a:prstGeom>
          <a:noFill/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4653258-3CB4-40B8-B3DD-6CCB09AC9266}"/>
              </a:ext>
            </a:extLst>
          </p:cNvPr>
          <p:cNvSpPr/>
          <p:nvPr/>
        </p:nvSpPr>
        <p:spPr>
          <a:xfrm>
            <a:off x="5084048" y="1196752"/>
            <a:ext cx="288032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BA48C58-01E2-4FCB-B053-5F6412FB7E52}"/>
              </a:ext>
            </a:extLst>
          </p:cNvPr>
          <p:cNvSpPr/>
          <p:nvPr/>
        </p:nvSpPr>
        <p:spPr>
          <a:xfrm>
            <a:off x="4872216" y="1369940"/>
            <a:ext cx="288032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344BD64-7E60-470A-A629-9C7F01FF48DD}"/>
              </a:ext>
            </a:extLst>
          </p:cNvPr>
          <p:cNvSpPr/>
          <p:nvPr/>
        </p:nvSpPr>
        <p:spPr>
          <a:xfrm>
            <a:off x="5160248" y="1556792"/>
            <a:ext cx="288032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DA263CE-819B-406F-BB03-6A67A5D9CB45}"/>
              </a:ext>
            </a:extLst>
          </p:cNvPr>
          <p:cNvSpPr/>
          <p:nvPr/>
        </p:nvSpPr>
        <p:spPr>
          <a:xfrm>
            <a:off x="5384256" y="1344212"/>
            <a:ext cx="288032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cxnSp>
        <p:nvCxnSpPr>
          <p:cNvPr id="18" name="Connector: Curved 17">
            <a:extLst>
              <a:ext uri="{FF2B5EF4-FFF2-40B4-BE49-F238E27FC236}">
                <a16:creationId xmlns:a16="http://schemas.microsoft.com/office/drawing/2014/main" id="{784ADC10-E33B-46EA-A532-D49AFE91BFFD}"/>
              </a:ext>
            </a:extLst>
          </p:cNvPr>
          <p:cNvCxnSpPr/>
          <p:nvPr/>
        </p:nvCxnSpPr>
        <p:spPr>
          <a:xfrm rot="10800000" flipV="1">
            <a:off x="5292080" y="2852936"/>
            <a:ext cx="380208" cy="360040"/>
          </a:xfrm>
          <a:prstGeom prst="curvedConnector3">
            <a:avLst/>
          </a:prstGeom>
          <a:ln>
            <a:solidFill>
              <a:srgbClr val="FFFF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or: Curved 18">
            <a:extLst>
              <a:ext uri="{FF2B5EF4-FFF2-40B4-BE49-F238E27FC236}">
                <a16:creationId xmlns:a16="http://schemas.microsoft.com/office/drawing/2014/main" id="{7A244317-4ACE-4B9D-9AF7-13941B559743}"/>
              </a:ext>
            </a:extLst>
          </p:cNvPr>
          <p:cNvCxnSpPr/>
          <p:nvPr/>
        </p:nvCxnSpPr>
        <p:spPr>
          <a:xfrm rot="10800000" flipV="1">
            <a:off x="4547576" y="3645024"/>
            <a:ext cx="380208" cy="360040"/>
          </a:xfrm>
          <a:prstGeom prst="curvedConnector3">
            <a:avLst>
              <a:gd name="adj1" fmla="val 62025"/>
            </a:avLst>
          </a:prstGeom>
          <a:ln>
            <a:solidFill>
              <a:srgbClr val="FFFF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or: Curved 20">
            <a:extLst>
              <a:ext uri="{FF2B5EF4-FFF2-40B4-BE49-F238E27FC236}">
                <a16:creationId xmlns:a16="http://schemas.microsoft.com/office/drawing/2014/main" id="{E97D938C-D38F-456F-82D1-5B23DAAA895C}"/>
              </a:ext>
            </a:extLst>
          </p:cNvPr>
          <p:cNvCxnSpPr/>
          <p:nvPr/>
        </p:nvCxnSpPr>
        <p:spPr>
          <a:xfrm rot="10800000" flipV="1">
            <a:off x="3995936" y="4005065"/>
            <a:ext cx="380208" cy="360040"/>
          </a:xfrm>
          <a:prstGeom prst="curvedConnector3">
            <a:avLst/>
          </a:prstGeom>
          <a:ln>
            <a:solidFill>
              <a:srgbClr val="FFFF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or: Curved 21">
            <a:extLst>
              <a:ext uri="{FF2B5EF4-FFF2-40B4-BE49-F238E27FC236}">
                <a16:creationId xmlns:a16="http://schemas.microsoft.com/office/drawing/2014/main" id="{0C78A0BA-8038-4403-BCAF-AEFE8391EBE5}"/>
              </a:ext>
            </a:extLst>
          </p:cNvPr>
          <p:cNvCxnSpPr/>
          <p:nvPr/>
        </p:nvCxnSpPr>
        <p:spPr>
          <a:xfrm rot="10800000" flipV="1">
            <a:off x="3383296" y="4339949"/>
            <a:ext cx="380208" cy="360040"/>
          </a:xfrm>
          <a:prstGeom prst="curvedConnector3">
            <a:avLst/>
          </a:prstGeom>
          <a:ln>
            <a:solidFill>
              <a:srgbClr val="FFFF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90AB24E0-6468-4D2B-B732-8E0B110DE2F8}"/>
              </a:ext>
            </a:extLst>
          </p:cNvPr>
          <p:cNvSpPr txBox="1"/>
          <p:nvPr/>
        </p:nvSpPr>
        <p:spPr>
          <a:xfrm>
            <a:off x="5724128" y="620688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sz="2800" b="1" dirty="0">
                <a:solidFill>
                  <a:srgbClr val="FF0000"/>
                </a:solidFill>
              </a:rPr>
              <a:t>Cluster of 3-4 Titles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A1D71EC-A64E-464F-8537-31A2244A1D0B}"/>
              </a:ext>
            </a:extLst>
          </p:cNvPr>
          <p:cNvSpPr txBox="1"/>
          <p:nvPr/>
        </p:nvSpPr>
        <p:spPr>
          <a:xfrm>
            <a:off x="4995608" y="5307772"/>
            <a:ext cx="4300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sz="2800" b="1" dirty="0">
                <a:solidFill>
                  <a:srgbClr val="FF0000"/>
                </a:solidFill>
              </a:rPr>
              <a:t>Amalgamation of Balance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75901A6-303D-4CAC-B41E-B179A8DF6986}"/>
              </a:ext>
            </a:extLst>
          </p:cNvPr>
          <p:cNvSpPr txBox="1"/>
          <p:nvPr/>
        </p:nvSpPr>
        <p:spPr>
          <a:xfrm>
            <a:off x="5899672" y="1033572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sz="2800" b="1" dirty="0">
                <a:solidFill>
                  <a:srgbClr val="FF0000"/>
                </a:solidFill>
              </a:rPr>
              <a:t>8,000m2 – 1.6ha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F017484-1393-4860-BD2F-A5A9A458D667}"/>
              </a:ext>
            </a:extLst>
          </p:cNvPr>
          <p:cNvSpPr txBox="1"/>
          <p:nvPr/>
        </p:nvSpPr>
        <p:spPr>
          <a:xfrm>
            <a:off x="251520" y="620688"/>
            <a:ext cx="27363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sz="3200" b="1" dirty="0">
                <a:solidFill>
                  <a:schemeClr val="bg1"/>
                </a:solidFill>
              </a:rPr>
              <a:t>Rural Hamlet Subdivision</a:t>
            </a:r>
          </a:p>
        </p:txBody>
      </p:sp>
    </p:spTree>
    <p:extLst>
      <p:ext uri="{BB962C8B-B14F-4D97-AF65-F5344CB8AC3E}">
        <p14:creationId xmlns:p14="http://schemas.microsoft.com/office/powerpoint/2010/main" val="1464042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2" grpId="0" animBg="1"/>
      <p:bldP spid="23" grpId="0"/>
      <p:bldP spid="24" grpId="0"/>
      <p:bldP spid="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Map&#10;&#10;Description automatically generated">
            <a:extLst>
              <a:ext uri="{FF2B5EF4-FFF2-40B4-BE49-F238E27FC236}">
                <a16:creationId xmlns:a16="http://schemas.microsoft.com/office/drawing/2014/main" id="{A71B7AD6-CBD3-4EDD-8ADF-7440A3EACBB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3"/>
          <a:srcRect b="2280"/>
          <a:stretch/>
        </p:blipFill>
        <p:spPr>
          <a:xfrm>
            <a:off x="20" y="10"/>
            <a:ext cx="9143980" cy="6857990"/>
          </a:xfrm>
          <a:prstGeom prst="rect">
            <a:avLst/>
          </a:prstGeom>
          <a:noFill/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D372CB9-8C8B-4C9E-965F-217AEAC51BB8}"/>
              </a:ext>
            </a:extLst>
          </p:cNvPr>
          <p:cNvSpPr/>
          <p:nvPr/>
        </p:nvSpPr>
        <p:spPr>
          <a:xfrm>
            <a:off x="4139952" y="2204864"/>
            <a:ext cx="720080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AFD39F8-0EA8-40E1-A9A7-CC0DD475D42D}"/>
              </a:ext>
            </a:extLst>
          </p:cNvPr>
          <p:cNvSpPr/>
          <p:nvPr/>
        </p:nvSpPr>
        <p:spPr>
          <a:xfrm>
            <a:off x="3758184" y="2130552"/>
            <a:ext cx="2839210" cy="3035808"/>
          </a:xfrm>
          <a:custGeom>
            <a:avLst/>
            <a:gdLst>
              <a:gd name="connsiteX0" fmla="*/ 356616 w 2839210"/>
              <a:gd name="connsiteY0" fmla="*/ 0 h 3035808"/>
              <a:gd name="connsiteX1" fmla="*/ 356616 w 2839210"/>
              <a:gd name="connsiteY1" fmla="*/ 0 h 3035808"/>
              <a:gd name="connsiteX2" fmla="*/ 521208 w 2839210"/>
              <a:gd name="connsiteY2" fmla="*/ 36576 h 3035808"/>
              <a:gd name="connsiteX3" fmla="*/ 694944 w 2839210"/>
              <a:gd name="connsiteY3" fmla="*/ 54864 h 3035808"/>
              <a:gd name="connsiteX4" fmla="*/ 731520 w 2839210"/>
              <a:gd name="connsiteY4" fmla="*/ 64008 h 3035808"/>
              <a:gd name="connsiteX5" fmla="*/ 841248 w 2839210"/>
              <a:gd name="connsiteY5" fmla="*/ 82296 h 3035808"/>
              <a:gd name="connsiteX6" fmla="*/ 941832 w 2839210"/>
              <a:gd name="connsiteY6" fmla="*/ 109728 h 3035808"/>
              <a:gd name="connsiteX7" fmla="*/ 1170432 w 2839210"/>
              <a:gd name="connsiteY7" fmla="*/ 137160 h 3035808"/>
              <a:gd name="connsiteX8" fmla="*/ 1764792 w 2839210"/>
              <a:gd name="connsiteY8" fmla="*/ 128016 h 3035808"/>
              <a:gd name="connsiteX9" fmla="*/ 1856232 w 2839210"/>
              <a:gd name="connsiteY9" fmla="*/ 109728 h 3035808"/>
              <a:gd name="connsiteX10" fmla="*/ 1956816 w 2839210"/>
              <a:gd name="connsiteY10" fmla="*/ 91440 h 3035808"/>
              <a:gd name="connsiteX11" fmla="*/ 2066544 w 2839210"/>
              <a:gd name="connsiteY11" fmla="*/ 73152 h 3035808"/>
              <a:gd name="connsiteX12" fmla="*/ 2761488 w 2839210"/>
              <a:gd name="connsiteY12" fmla="*/ 82296 h 3035808"/>
              <a:gd name="connsiteX13" fmla="*/ 2788920 w 2839210"/>
              <a:gd name="connsiteY13" fmla="*/ 109728 h 3035808"/>
              <a:gd name="connsiteX14" fmla="*/ 2816352 w 2839210"/>
              <a:gd name="connsiteY14" fmla="*/ 118872 h 3035808"/>
              <a:gd name="connsiteX15" fmla="*/ 2816352 w 2839210"/>
              <a:gd name="connsiteY15" fmla="*/ 466344 h 3035808"/>
              <a:gd name="connsiteX16" fmla="*/ 2807208 w 2839210"/>
              <a:gd name="connsiteY16" fmla="*/ 502920 h 3035808"/>
              <a:gd name="connsiteX17" fmla="*/ 2788920 w 2839210"/>
              <a:gd name="connsiteY17" fmla="*/ 530352 h 3035808"/>
              <a:gd name="connsiteX18" fmla="*/ 2770632 w 2839210"/>
              <a:gd name="connsiteY18" fmla="*/ 585216 h 3035808"/>
              <a:gd name="connsiteX19" fmla="*/ 2761488 w 2839210"/>
              <a:gd name="connsiteY19" fmla="*/ 612648 h 3035808"/>
              <a:gd name="connsiteX20" fmla="*/ 2752344 w 2839210"/>
              <a:gd name="connsiteY20" fmla="*/ 667512 h 3035808"/>
              <a:gd name="connsiteX21" fmla="*/ 2743200 w 2839210"/>
              <a:gd name="connsiteY21" fmla="*/ 694944 h 3035808"/>
              <a:gd name="connsiteX22" fmla="*/ 2734056 w 2839210"/>
              <a:gd name="connsiteY22" fmla="*/ 731520 h 3035808"/>
              <a:gd name="connsiteX23" fmla="*/ 2715768 w 2839210"/>
              <a:gd name="connsiteY23" fmla="*/ 832104 h 3035808"/>
              <a:gd name="connsiteX24" fmla="*/ 2697480 w 2839210"/>
              <a:gd name="connsiteY24" fmla="*/ 914400 h 3035808"/>
              <a:gd name="connsiteX25" fmla="*/ 2688336 w 2839210"/>
              <a:gd name="connsiteY25" fmla="*/ 1024128 h 3035808"/>
              <a:gd name="connsiteX26" fmla="*/ 2670048 w 2839210"/>
              <a:gd name="connsiteY26" fmla="*/ 1097280 h 3035808"/>
              <a:gd name="connsiteX27" fmla="*/ 2660904 w 2839210"/>
              <a:gd name="connsiteY27" fmla="*/ 1133856 h 3035808"/>
              <a:gd name="connsiteX28" fmla="*/ 2651760 w 2839210"/>
              <a:gd name="connsiteY28" fmla="*/ 1463040 h 3035808"/>
              <a:gd name="connsiteX29" fmla="*/ 2624328 w 2839210"/>
              <a:gd name="connsiteY29" fmla="*/ 1517904 h 3035808"/>
              <a:gd name="connsiteX30" fmla="*/ 2615184 w 2839210"/>
              <a:gd name="connsiteY30" fmla="*/ 1545336 h 3035808"/>
              <a:gd name="connsiteX31" fmla="*/ 2578608 w 2839210"/>
              <a:gd name="connsiteY31" fmla="*/ 1609344 h 3035808"/>
              <a:gd name="connsiteX32" fmla="*/ 2514600 w 2839210"/>
              <a:gd name="connsiteY32" fmla="*/ 1719072 h 3035808"/>
              <a:gd name="connsiteX33" fmla="*/ 2487168 w 2839210"/>
              <a:gd name="connsiteY33" fmla="*/ 1801368 h 3035808"/>
              <a:gd name="connsiteX34" fmla="*/ 2468880 w 2839210"/>
              <a:gd name="connsiteY34" fmla="*/ 1828800 h 3035808"/>
              <a:gd name="connsiteX35" fmla="*/ 2441448 w 2839210"/>
              <a:gd name="connsiteY35" fmla="*/ 1847088 h 3035808"/>
              <a:gd name="connsiteX36" fmla="*/ 2432304 w 2839210"/>
              <a:gd name="connsiteY36" fmla="*/ 1965960 h 3035808"/>
              <a:gd name="connsiteX37" fmla="*/ 2414016 w 2839210"/>
              <a:gd name="connsiteY37" fmla="*/ 2020824 h 3035808"/>
              <a:gd name="connsiteX38" fmla="*/ 2404872 w 2839210"/>
              <a:gd name="connsiteY38" fmla="*/ 2295144 h 3035808"/>
              <a:gd name="connsiteX39" fmla="*/ 2395728 w 2839210"/>
              <a:gd name="connsiteY39" fmla="*/ 2368296 h 3035808"/>
              <a:gd name="connsiteX40" fmla="*/ 2377440 w 2839210"/>
              <a:gd name="connsiteY40" fmla="*/ 2423160 h 3035808"/>
              <a:gd name="connsiteX41" fmla="*/ 2350008 w 2839210"/>
              <a:gd name="connsiteY41" fmla="*/ 2487168 h 3035808"/>
              <a:gd name="connsiteX42" fmla="*/ 2340864 w 2839210"/>
              <a:gd name="connsiteY42" fmla="*/ 2569464 h 3035808"/>
              <a:gd name="connsiteX43" fmla="*/ 2331720 w 2839210"/>
              <a:gd name="connsiteY43" fmla="*/ 2788920 h 3035808"/>
              <a:gd name="connsiteX44" fmla="*/ 2322576 w 2839210"/>
              <a:gd name="connsiteY44" fmla="*/ 2843784 h 3035808"/>
              <a:gd name="connsiteX45" fmla="*/ 2304288 w 2839210"/>
              <a:gd name="connsiteY45" fmla="*/ 2871216 h 3035808"/>
              <a:gd name="connsiteX46" fmla="*/ 2286000 w 2839210"/>
              <a:gd name="connsiteY46" fmla="*/ 2926080 h 3035808"/>
              <a:gd name="connsiteX47" fmla="*/ 2286000 w 2839210"/>
              <a:gd name="connsiteY47" fmla="*/ 2926080 h 3035808"/>
              <a:gd name="connsiteX48" fmla="*/ 2249424 w 2839210"/>
              <a:gd name="connsiteY48" fmla="*/ 2990088 h 3035808"/>
              <a:gd name="connsiteX49" fmla="*/ 2194560 w 2839210"/>
              <a:gd name="connsiteY49" fmla="*/ 2999232 h 3035808"/>
              <a:gd name="connsiteX50" fmla="*/ 1938528 w 2839210"/>
              <a:gd name="connsiteY50" fmla="*/ 3008376 h 3035808"/>
              <a:gd name="connsiteX51" fmla="*/ 1883664 w 2839210"/>
              <a:gd name="connsiteY51" fmla="*/ 3017520 h 3035808"/>
              <a:gd name="connsiteX52" fmla="*/ 1837944 w 2839210"/>
              <a:gd name="connsiteY52" fmla="*/ 3026664 h 3035808"/>
              <a:gd name="connsiteX53" fmla="*/ 1737360 w 2839210"/>
              <a:gd name="connsiteY53" fmla="*/ 3035808 h 3035808"/>
              <a:gd name="connsiteX54" fmla="*/ 1170432 w 2839210"/>
              <a:gd name="connsiteY54" fmla="*/ 3026664 h 3035808"/>
              <a:gd name="connsiteX55" fmla="*/ 1033272 w 2839210"/>
              <a:gd name="connsiteY55" fmla="*/ 3008376 h 3035808"/>
              <a:gd name="connsiteX56" fmla="*/ 1005840 w 2839210"/>
              <a:gd name="connsiteY56" fmla="*/ 2999232 h 3035808"/>
              <a:gd name="connsiteX57" fmla="*/ 713232 w 2839210"/>
              <a:gd name="connsiteY57" fmla="*/ 2990088 h 3035808"/>
              <a:gd name="connsiteX58" fmla="*/ 667512 w 2839210"/>
              <a:gd name="connsiteY58" fmla="*/ 2980944 h 3035808"/>
              <a:gd name="connsiteX59" fmla="*/ 548640 w 2839210"/>
              <a:gd name="connsiteY59" fmla="*/ 2953512 h 3035808"/>
              <a:gd name="connsiteX60" fmla="*/ 466344 w 2839210"/>
              <a:gd name="connsiteY60" fmla="*/ 2944368 h 3035808"/>
              <a:gd name="connsiteX61" fmla="*/ 292608 w 2839210"/>
              <a:gd name="connsiteY61" fmla="*/ 2926080 h 3035808"/>
              <a:gd name="connsiteX62" fmla="*/ 237744 w 2839210"/>
              <a:gd name="connsiteY62" fmla="*/ 2907792 h 3035808"/>
              <a:gd name="connsiteX63" fmla="*/ 246888 w 2839210"/>
              <a:gd name="connsiteY63" fmla="*/ 2642616 h 3035808"/>
              <a:gd name="connsiteX64" fmla="*/ 274320 w 2839210"/>
              <a:gd name="connsiteY64" fmla="*/ 2551176 h 3035808"/>
              <a:gd name="connsiteX65" fmla="*/ 301752 w 2839210"/>
              <a:gd name="connsiteY65" fmla="*/ 2542032 h 3035808"/>
              <a:gd name="connsiteX66" fmla="*/ 484632 w 2839210"/>
              <a:gd name="connsiteY66" fmla="*/ 2551176 h 3035808"/>
              <a:gd name="connsiteX67" fmla="*/ 502920 w 2839210"/>
              <a:gd name="connsiteY67" fmla="*/ 2514600 h 3035808"/>
              <a:gd name="connsiteX68" fmla="*/ 521208 w 2839210"/>
              <a:gd name="connsiteY68" fmla="*/ 2432304 h 3035808"/>
              <a:gd name="connsiteX69" fmla="*/ 530352 w 2839210"/>
              <a:gd name="connsiteY69" fmla="*/ 2404872 h 3035808"/>
              <a:gd name="connsiteX70" fmla="*/ 530352 w 2839210"/>
              <a:gd name="connsiteY70" fmla="*/ 2240280 h 3035808"/>
              <a:gd name="connsiteX71" fmla="*/ 466344 w 2839210"/>
              <a:gd name="connsiteY71" fmla="*/ 2203704 h 3035808"/>
              <a:gd name="connsiteX72" fmla="*/ 402336 w 2839210"/>
              <a:gd name="connsiteY72" fmla="*/ 2185416 h 3035808"/>
              <a:gd name="connsiteX73" fmla="*/ 64008 w 2839210"/>
              <a:gd name="connsiteY73" fmla="*/ 2176272 h 3035808"/>
              <a:gd name="connsiteX74" fmla="*/ 36576 w 2839210"/>
              <a:gd name="connsiteY74" fmla="*/ 2157984 h 3035808"/>
              <a:gd name="connsiteX75" fmla="*/ 9144 w 2839210"/>
              <a:gd name="connsiteY75" fmla="*/ 2148840 h 3035808"/>
              <a:gd name="connsiteX76" fmla="*/ 0 w 2839210"/>
              <a:gd name="connsiteY76" fmla="*/ 2121408 h 3035808"/>
              <a:gd name="connsiteX77" fmla="*/ 9144 w 2839210"/>
              <a:gd name="connsiteY77" fmla="*/ 2093976 h 3035808"/>
              <a:gd name="connsiteX78" fmla="*/ 73152 w 2839210"/>
              <a:gd name="connsiteY78" fmla="*/ 2011680 h 3035808"/>
              <a:gd name="connsiteX79" fmla="*/ 82296 w 2839210"/>
              <a:gd name="connsiteY79" fmla="*/ 1984248 h 3035808"/>
              <a:gd name="connsiteX80" fmla="*/ 118872 w 2839210"/>
              <a:gd name="connsiteY80" fmla="*/ 1965960 h 3035808"/>
              <a:gd name="connsiteX81" fmla="*/ 146304 w 2839210"/>
              <a:gd name="connsiteY81" fmla="*/ 1947672 h 3035808"/>
              <a:gd name="connsiteX82" fmla="*/ 228600 w 2839210"/>
              <a:gd name="connsiteY82" fmla="*/ 1911096 h 3035808"/>
              <a:gd name="connsiteX83" fmla="*/ 274320 w 2839210"/>
              <a:gd name="connsiteY83" fmla="*/ 1810512 h 3035808"/>
              <a:gd name="connsiteX84" fmla="*/ 292608 w 2839210"/>
              <a:gd name="connsiteY84" fmla="*/ 1783080 h 3035808"/>
              <a:gd name="connsiteX85" fmla="*/ 320040 w 2839210"/>
              <a:gd name="connsiteY85" fmla="*/ 1764792 h 3035808"/>
              <a:gd name="connsiteX86" fmla="*/ 329184 w 2839210"/>
              <a:gd name="connsiteY86" fmla="*/ 1645920 h 3035808"/>
              <a:gd name="connsiteX87" fmla="*/ 338328 w 2839210"/>
              <a:gd name="connsiteY87" fmla="*/ 1600200 h 3035808"/>
              <a:gd name="connsiteX88" fmla="*/ 347472 w 2839210"/>
              <a:gd name="connsiteY88" fmla="*/ 1508760 h 3035808"/>
              <a:gd name="connsiteX89" fmla="*/ 374904 w 2839210"/>
              <a:gd name="connsiteY89" fmla="*/ 1490472 h 3035808"/>
              <a:gd name="connsiteX90" fmla="*/ 429768 w 2839210"/>
              <a:gd name="connsiteY90" fmla="*/ 1463040 h 3035808"/>
              <a:gd name="connsiteX91" fmla="*/ 457200 w 2839210"/>
              <a:gd name="connsiteY91" fmla="*/ 1389888 h 3035808"/>
              <a:gd name="connsiteX92" fmla="*/ 420624 w 2839210"/>
              <a:gd name="connsiteY92" fmla="*/ 1152144 h 3035808"/>
              <a:gd name="connsiteX93" fmla="*/ 365760 w 2839210"/>
              <a:gd name="connsiteY93" fmla="*/ 1143000 h 3035808"/>
              <a:gd name="connsiteX94" fmla="*/ 265176 w 2839210"/>
              <a:gd name="connsiteY94" fmla="*/ 1133856 h 3035808"/>
              <a:gd name="connsiteX95" fmla="*/ 265176 w 2839210"/>
              <a:gd name="connsiteY95" fmla="*/ 585216 h 3035808"/>
              <a:gd name="connsiteX96" fmla="*/ 292608 w 2839210"/>
              <a:gd name="connsiteY96" fmla="*/ 566928 h 3035808"/>
              <a:gd name="connsiteX97" fmla="*/ 384048 w 2839210"/>
              <a:gd name="connsiteY97" fmla="*/ 557784 h 3035808"/>
              <a:gd name="connsiteX98" fmla="*/ 530352 w 2839210"/>
              <a:gd name="connsiteY98" fmla="*/ 548640 h 3035808"/>
              <a:gd name="connsiteX99" fmla="*/ 868680 w 2839210"/>
              <a:gd name="connsiteY99" fmla="*/ 539496 h 3035808"/>
              <a:gd name="connsiteX100" fmla="*/ 1124712 w 2839210"/>
              <a:gd name="connsiteY100" fmla="*/ 530352 h 3035808"/>
              <a:gd name="connsiteX101" fmla="*/ 1133856 w 2839210"/>
              <a:gd name="connsiteY101" fmla="*/ 429768 h 3035808"/>
              <a:gd name="connsiteX102" fmla="*/ 1124712 w 2839210"/>
              <a:gd name="connsiteY102" fmla="*/ 109728 h 3035808"/>
              <a:gd name="connsiteX103" fmla="*/ 1097280 w 2839210"/>
              <a:gd name="connsiteY103" fmla="*/ 100584 h 3035808"/>
              <a:gd name="connsiteX104" fmla="*/ 1042416 w 2839210"/>
              <a:gd name="connsiteY104" fmla="*/ 91440 h 3035808"/>
              <a:gd name="connsiteX105" fmla="*/ 841248 w 2839210"/>
              <a:gd name="connsiteY105" fmla="*/ 73152 h 3035808"/>
              <a:gd name="connsiteX106" fmla="*/ 521208 w 2839210"/>
              <a:gd name="connsiteY106" fmla="*/ 54864 h 3035808"/>
              <a:gd name="connsiteX107" fmla="*/ 429768 w 2839210"/>
              <a:gd name="connsiteY107" fmla="*/ 45720 h 3035808"/>
              <a:gd name="connsiteX108" fmla="*/ 356616 w 2839210"/>
              <a:gd name="connsiteY108" fmla="*/ 0 h 3035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2839210" h="3035808">
                <a:moveTo>
                  <a:pt x="356616" y="0"/>
                </a:moveTo>
                <a:lnTo>
                  <a:pt x="356616" y="0"/>
                </a:lnTo>
                <a:cubicBezTo>
                  <a:pt x="411480" y="12192"/>
                  <a:pt x="465440" y="29605"/>
                  <a:pt x="521208" y="36576"/>
                </a:cubicBezTo>
                <a:cubicBezTo>
                  <a:pt x="627766" y="49896"/>
                  <a:pt x="569887" y="43495"/>
                  <a:pt x="694944" y="54864"/>
                </a:cubicBezTo>
                <a:cubicBezTo>
                  <a:pt x="707136" y="57912"/>
                  <a:pt x="719124" y="61942"/>
                  <a:pt x="731520" y="64008"/>
                </a:cubicBezTo>
                <a:cubicBezTo>
                  <a:pt x="859953" y="85414"/>
                  <a:pt x="758938" y="61719"/>
                  <a:pt x="841248" y="82296"/>
                </a:cubicBezTo>
                <a:cubicBezTo>
                  <a:pt x="890946" y="115428"/>
                  <a:pt x="853708" y="96509"/>
                  <a:pt x="941832" y="109728"/>
                </a:cubicBezTo>
                <a:cubicBezTo>
                  <a:pt x="1124726" y="137162"/>
                  <a:pt x="978186" y="122372"/>
                  <a:pt x="1170432" y="137160"/>
                </a:cubicBezTo>
                <a:lnTo>
                  <a:pt x="1764792" y="128016"/>
                </a:lnTo>
                <a:cubicBezTo>
                  <a:pt x="1795571" y="127149"/>
                  <a:pt x="1826398" y="116358"/>
                  <a:pt x="1856232" y="109728"/>
                </a:cubicBezTo>
                <a:cubicBezTo>
                  <a:pt x="1944495" y="90114"/>
                  <a:pt x="1857558" y="111292"/>
                  <a:pt x="1956816" y="91440"/>
                </a:cubicBezTo>
                <a:cubicBezTo>
                  <a:pt x="2057509" y="71301"/>
                  <a:pt x="1902164" y="93699"/>
                  <a:pt x="2066544" y="73152"/>
                </a:cubicBezTo>
                <a:lnTo>
                  <a:pt x="2761488" y="82296"/>
                </a:lnTo>
                <a:cubicBezTo>
                  <a:pt x="2774403" y="82950"/>
                  <a:pt x="2778160" y="102555"/>
                  <a:pt x="2788920" y="109728"/>
                </a:cubicBezTo>
                <a:cubicBezTo>
                  <a:pt x="2796940" y="115075"/>
                  <a:pt x="2807208" y="115824"/>
                  <a:pt x="2816352" y="118872"/>
                </a:cubicBezTo>
                <a:cubicBezTo>
                  <a:pt x="2858659" y="245793"/>
                  <a:pt x="2832260" y="156136"/>
                  <a:pt x="2816352" y="466344"/>
                </a:cubicBezTo>
                <a:cubicBezTo>
                  <a:pt x="2815708" y="478895"/>
                  <a:pt x="2812158" y="491369"/>
                  <a:pt x="2807208" y="502920"/>
                </a:cubicBezTo>
                <a:cubicBezTo>
                  <a:pt x="2802879" y="513021"/>
                  <a:pt x="2793383" y="520309"/>
                  <a:pt x="2788920" y="530352"/>
                </a:cubicBezTo>
                <a:cubicBezTo>
                  <a:pt x="2781091" y="547968"/>
                  <a:pt x="2776728" y="566928"/>
                  <a:pt x="2770632" y="585216"/>
                </a:cubicBezTo>
                <a:cubicBezTo>
                  <a:pt x="2767584" y="594360"/>
                  <a:pt x="2763073" y="603141"/>
                  <a:pt x="2761488" y="612648"/>
                </a:cubicBezTo>
                <a:cubicBezTo>
                  <a:pt x="2758440" y="630936"/>
                  <a:pt x="2756366" y="649413"/>
                  <a:pt x="2752344" y="667512"/>
                </a:cubicBezTo>
                <a:cubicBezTo>
                  <a:pt x="2750253" y="676921"/>
                  <a:pt x="2745848" y="685676"/>
                  <a:pt x="2743200" y="694944"/>
                </a:cubicBezTo>
                <a:cubicBezTo>
                  <a:pt x="2739748" y="707028"/>
                  <a:pt x="2736521" y="719197"/>
                  <a:pt x="2734056" y="731520"/>
                </a:cubicBezTo>
                <a:cubicBezTo>
                  <a:pt x="2714204" y="830778"/>
                  <a:pt x="2735382" y="743841"/>
                  <a:pt x="2715768" y="832104"/>
                </a:cubicBezTo>
                <a:cubicBezTo>
                  <a:pt x="2689941" y="948325"/>
                  <a:pt x="2725059" y="776507"/>
                  <a:pt x="2697480" y="914400"/>
                </a:cubicBezTo>
                <a:cubicBezTo>
                  <a:pt x="2694432" y="950976"/>
                  <a:pt x="2693781" y="987831"/>
                  <a:pt x="2688336" y="1024128"/>
                </a:cubicBezTo>
                <a:cubicBezTo>
                  <a:pt x="2684608" y="1048984"/>
                  <a:pt x="2676144" y="1072896"/>
                  <a:pt x="2670048" y="1097280"/>
                </a:cubicBezTo>
                <a:lnTo>
                  <a:pt x="2660904" y="1133856"/>
                </a:lnTo>
                <a:cubicBezTo>
                  <a:pt x="2657856" y="1243584"/>
                  <a:pt x="2657382" y="1353414"/>
                  <a:pt x="2651760" y="1463040"/>
                </a:cubicBezTo>
                <a:cubicBezTo>
                  <a:pt x="2650447" y="1488650"/>
                  <a:pt x="2635072" y="1496416"/>
                  <a:pt x="2624328" y="1517904"/>
                </a:cubicBezTo>
                <a:cubicBezTo>
                  <a:pt x="2620017" y="1526525"/>
                  <a:pt x="2618981" y="1536477"/>
                  <a:pt x="2615184" y="1545336"/>
                </a:cubicBezTo>
                <a:cubicBezTo>
                  <a:pt x="2586075" y="1613257"/>
                  <a:pt x="2609219" y="1553224"/>
                  <a:pt x="2578608" y="1609344"/>
                </a:cubicBezTo>
                <a:cubicBezTo>
                  <a:pt x="2520753" y="1715412"/>
                  <a:pt x="2566475" y="1649906"/>
                  <a:pt x="2514600" y="1719072"/>
                </a:cubicBezTo>
                <a:cubicBezTo>
                  <a:pt x="2504996" y="1767091"/>
                  <a:pt x="2510465" y="1760598"/>
                  <a:pt x="2487168" y="1801368"/>
                </a:cubicBezTo>
                <a:cubicBezTo>
                  <a:pt x="2481716" y="1810910"/>
                  <a:pt x="2476651" y="1821029"/>
                  <a:pt x="2468880" y="1828800"/>
                </a:cubicBezTo>
                <a:cubicBezTo>
                  <a:pt x="2461109" y="1836571"/>
                  <a:pt x="2450592" y="1840992"/>
                  <a:pt x="2441448" y="1847088"/>
                </a:cubicBezTo>
                <a:cubicBezTo>
                  <a:pt x="2438400" y="1886712"/>
                  <a:pt x="2441943" y="1927406"/>
                  <a:pt x="2432304" y="1965960"/>
                </a:cubicBezTo>
                <a:cubicBezTo>
                  <a:pt x="2412734" y="2044240"/>
                  <a:pt x="2389843" y="1948304"/>
                  <a:pt x="2414016" y="2020824"/>
                </a:cubicBezTo>
                <a:cubicBezTo>
                  <a:pt x="2410968" y="2112264"/>
                  <a:pt x="2409681" y="2203780"/>
                  <a:pt x="2404872" y="2295144"/>
                </a:cubicBezTo>
                <a:cubicBezTo>
                  <a:pt x="2403580" y="2319684"/>
                  <a:pt x="2400877" y="2344268"/>
                  <a:pt x="2395728" y="2368296"/>
                </a:cubicBezTo>
                <a:cubicBezTo>
                  <a:pt x="2391689" y="2387145"/>
                  <a:pt x="2382115" y="2404458"/>
                  <a:pt x="2377440" y="2423160"/>
                </a:cubicBezTo>
                <a:cubicBezTo>
                  <a:pt x="2365631" y="2470398"/>
                  <a:pt x="2375267" y="2449279"/>
                  <a:pt x="2350008" y="2487168"/>
                </a:cubicBezTo>
                <a:cubicBezTo>
                  <a:pt x="2346960" y="2514600"/>
                  <a:pt x="2342534" y="2541914"/>
                  <a:pt x="2340864" y="2569464"/>
                </a:cubicBezTo>
                <a:cubicBezTo>
                  <a:pt x="2336435" y="2642545"/>
                  <a:pt x="2336590" y="2715867"/>
                  <a:pt x="2331720" y="2788920"/>
                </a:cubicBezTo>
                <a:cubicBezTo>
                  <a:pt x="2330487" y="2807419"/>
                  <a:pt x="2328439" y="2826195"/>
                  <a:pt x="2322576" y="2843784"/>
                </a:cubicBezTo>
                <a:cubicBezTo>
                  <a:pt x="2319101" y="2854210"/>
                  <a:pt x="2308751" y="2861173"/>
                  <a:pt x="2304288" y="2871216"/>
                </a:cubicBezTo>
                <a:cubicBezTo>
                  <a:pt x="2296459" y="2888832"/>
                  <a:pt x="2292096" y="2907792"/>
                  <a:pt x="2286000" y="2926080"/>
                </a:cubicBezTo>
                <a:lnTo>
                  <a:pt x="2286000" y="2926080"/>
                </a:lnTo>
                <a:cubicBezTo>
                  <a:pt x="2279234" y="2953142"/>
                  <a:pt x="2280068" y="2976469"/>
                  <a:pt x="2249424" y="2990088"/>
                </a:cubicBezTo>
                <a:cubicBezTo>
                  <a:pt x="2232482" y="2997618"/>
                  <a:pt x="2213068" y="2998143"/>
                  <a:pt x="2194560" y="2999232"/>
                </a:cubicBezTo>
                <a:cubicBezTo>
                  <a:pt x="2109309" y="3004247"/>
                  <a:pt x="2023872" y="3005328"/>
                  <a:pt x="1938528" y="3008376"/>
                </a:cubicBezTo>
                <a:lnTo>
                  <a:pt x="1883664" y="3017520"/>
                </a:lnTo>
                <a:cubicBezTo>
                  <a:pt x="1868373" y="3020300"/>
                  <a:pt x="1853366" y="3024736"/>
                  <a:pt x="1837944" y="3026664"/>
                </a:cubicBezTo>
                <a:cubicBezTo>
                  <a:pt x="1804538" y="3030840"/>
                  <a:pt x="1770888" y="3032760"/>
                  <a:pt x="1737360" y="3035808"/>
                </a:cubicBezTo>
                <a:lnTo>
                  <a:pt x="1170432" y="3026664"/>
                </a:lnTo>
                <a:cubicBezTo>
                  <a:pt x="1131867" y="3025593"/>
                  <a:pt x="1074356" y="3018647"/>
                  <a:pt x="1033272" y="3008376"/>
                </a:cubicBezTo>
                <a:cubicBezTo>
                  <a:pt x="1023921" y="3006038"/>
                  <a:pt x="1015463" y="2999782"/>
                  <a:pt x="1005840" y="2999232"/>
                </a:cubicBezTo>
                <a:cubicBezTo>
                  <a:pt x="908415" y="2993665"/>
                  <a:pt x="810768" y="2993136"/>
                  <a:pt x="713232" y="2990088"/>
                </a:cubicBezTo>
                <a:cubicBezTo>
                  <a:pt x="697992" y="2987040"/>
                  <a:pt x="682656" y="2984439"/>
                  <a:pt x="667512" y="2980944"/>
                </a:cubicBezTo>
                <a:cubicBezTo>
                  <a:pt x="633950" y="2973199"/>
                  <a:pt x="585202" y="2958735"/>
                  <a:pt x="548640" y="2953512"/>
                </a:cubicBezTo>
                <a:cubicBezTo>
                  <a:pt x="521317" y="2949609"/>
                  <a:pt x="493776" y="2947416"/>
                  <a:pt x="466344" y="2944368"/>
                </a:cubicBezTo>
                <a:cubicBezTo>
                  <a:pt x="381022" y="2915927"/>
                  <a:pt x="507003" y="2955316"/>
                  <a:pt x="292608" y="2926080"/>
                </a:cubicBezTo>
                <a:cubicBezTo>
                  <a:pt x="273508" y="2923475"/>
                  <a:pt x="237744" y="2907792"/>
                  <a:pt x="237744" y="2907792"/>
                </a:cubicBezTo>
                <a:cubicBezTo>
                  <a:pt x="240792" y="2819400"/>
                  <a:pt x="241538" y="2730899"/>
                  <a:pt x="246888" y="2642616"/>
                </a:cubicBezTo>
                <a:cubicBezTo>
                  <a:pt x="247628" y="2630400"/>
                  <a:pt x="272120" y="2551909"/>
                  <a:pt x="274320" y="2551176"/>
                </a:cubicBezTo>
                <a:lnTo>
                  <a:pt x="301752" y="2542032"/>
                </a:lnTo>
                <a:cubicBezTo>
                  <a:pt x="362712" y="2545080"/>
                  <a:pt x="424156" y="2559423"/>
                  <a:pt x="484632" y="2551176"/>
                </a:cubicBezTo>
                <a:cubicBezTo>
                  <a:pt x="498138" y="2549334"/>
                  <a:pt x="497550" y="2527129"/>
                  <a:pt x="502920" y="2514600"/>
                </a:cubicBezTo>
                <a:cubicBezTo>
                  <a:pt x="517171" y="2481348"/>
                  <a:pt x="511934" y="2474037"/>
                  <a:pt x="521208" y="2432304"/>
                </a:cubicBezTo>
                <a:cubicBezTo>
                  <a:pt x="523299" y="2422895"/>
                  <a:pt x="527304" y="2414016"/>
                  <a:pt x="530352" y="2404872"/>
                </a:cubicBezTo>
                <a:cubicBezTo>
                  <a:pt x="532026" y="2383112"/>
                  <a:pt x="550677" y="2280931"/>
                  <a:pt x="530352" y="2240280"/>
                </a:cubicBezTo>
                <a:cubicBezTo>
                  <a:pt x="514166" y="2207909"/>
                  <a:pt x="495900" y="2212149"/>
                  <a:pt x="466344" y="2203704"/>
                </a:cubicBezTo>
                <a:cubicBezTo>
                  <a:pt x="448995" y="2198747"/>
                  <a:pt x="419571" y="2186257"/>
                  <a:pt x="402336" y="2185416"/>
                </a:cubicBezTo>
                <a:cubicBezTo>
                  <a:pt x="289653" y="2179919"/>
                  <a:pt x="176784" y="2179320"/>
                  <a:pt x="64008" y="2176272"/>
                </a:cubicBezTo>
                <a:cubicBezTo>
                  <a:pt x="54864" y="2170176"/>
                  <a:pt x="46406" y="2162899"/>
                  <a:pt x="36576" y="2157984"/>
                </a:cubicBezTo>
                <a:cubicBezTo>
                  <a:pt x="27955" y="2153673"/>
                  <a:pt x="15960" y="2155656"/>
                  <a:pt x="9144" y="2148840"/>
                </a:cubicBezTo>
                <a:cubicBezTo>
                  <a:pt x="2328" y="2142024"/>
                  <a:pt x="3048" y="2130552"/>
                  <a:pt x="0" y="2121408"/>
                </a:cubicBezTo>
                <a:cubicBezTo>
                  <a:pt x="3048" y="2112264"/>
                  <a:pt x="4463" y="2102402"/>
                  <a:pt x="9144" y="2093976"/>
                </a:cubicBezTo>
                <a:cubicBezTo>
                  <a:pt x="36487" y="2044758"/>
                  <a:pt x="39831" y="2045001"/>
                  <a:pt x="73152" y="2011680"/>
                </a:cubicBezTo>
                <a:cubicBezTo>
                  <a:pt x="76200" y="2002536"/>
                  <a:pt x="75480" y="1991064"/>
                  <a:pt x="82296" y="1984248"/>
                </a:cubicBezTo>
                <a:cubicBezTo>
                  <a:pt x="91935" y="1974609"/>
                  <a:pt x="107037" y="1972723"/>
                  <a:pt x="118872" y="1965960"/>
                </a:cubicBezTo>
                <a:cubicBezTo>
                  <a:pt x="128414" y="1960508"/>
                  <a:pt x="136261" y="1952135"/>
                  <a:pt x="146304" y="1947672"/>
                </a:cubicBezTo>
                <a:cubicBezTo>
                  <a:pt x="244239" y="1904145"/>
                  <a:pt x="166518" y="1952484"/>
                  <a:pt x="228600" y="1911096"/>
                </a:cubicBezTo>
                <a:cubicBezTo>
                  <a:pt x="241547" y="1872256"/>
                  <a:pt x="247062" y="1851399"/>
                  <a:pt x="274320" y="1810512"/>
                </a:cubicBezTo>
                <a:cubicBezTo>
                  <a:pt x="280416" y="1801368"/>
                  <a:pt x="284837" y="1790851"/>
                  <a:pt x="292608" y="1783080"/>
                </a:cubicBezTo>
                <a:cubicBezTo>
                  <a:pt x="300379" y="1775309"/>
                  <a:pt x="310896" y="1770888"/>
                  <a:pt x="320040" y="1764792"/>
                </a:cubicBezTo>
                <a:cubicBezTo>
                  <a:pt x="323088" y="1725168"/>
                  <a:pt x="324795" y="1685418"/>
                  <a:pt x="329184" y="1645920"/>
                </a:cubicBezTo>
                <a:cubicBezTo>
                  <a:pt x="330900" y="1630473"/>
                  <a:pt x="336274" y="1615605"/>
                  <a:pt x="338328" y="1600200"/>
                </a:cubicBezTo>
                <a:cubicBezTo>
                  <a:pt x="342376" y="1569837"/>
                  <a:pt x="337785" y="1537820"/>
                  <a:pt x="347472" y="1508760"/>
                </a:cubicBezTo>
                <a:cubicBezTo>
                  <a:pt x="350947" y="1498334"/>
                  <a:pt x="365074" y="1495387"/>
                  <a:pt x="374904" y="1490472"/>
                </a:cubicBezTo>
                <a:cubicBezTo>
                  <a:pt x="450620" y="1452614"/>
                  <a:pt x="351152" y="1515451"/>
                  <a:pt x="429768" y="1463040"/>
                </a:cubicBezTo>
                <a:cubicBezTo>
                  <a:pt x="448687" y="1434661"/>
                  <a:pt x="457200" y="1429435"/>
                  <a:pt x="457200" y="1389888"/>
                </a:cubicBezTo>
                <a:cubicBezTo>
                  <a:pt x="457200" y="1358856"/>
                  <a:pt x="507534" y="1181114"/>
                  <a:pt x="420624" y="1152144"/>
                </a:cubicBezTo>
                <a:cubicBezTo>
                  <a:pt x="403035" y="1146281"/>
                  <a:pt x="384173" y="1145166"/>
                  <a:pt x="365760" y="1143000"/>
                </a:cubicBezTo>
                <a:cubicBezTo>
                  <a:pt x="332324" y="1139066"/>
                  <a:pt x="298704" y="1136904"/>
                  <a:pt x="265176" y="1133856"/>
                </a:cubicBezTo>
                <a:cubicBezTo>
                  <a:pt x="202313" y="945267"/>
                  <a:pt x="233695" y="1049558"/>
                  <a:pt x="265176" y="585216"/>
                </a:cubicBezTo>
                <a:cubicBezTo>
                  <a:pt x="265919" y="574251"/>
                  <a:pt x="281900" y="569399"/>
                  <a:pt x="292608" y="566928"/>
                </a:cubicBezTo>
                <a:cubicBezTo>
                  <a:pt x="322456" y="560040"/>
                  <a:pt x="353506" y="560133"/>
                  <a:pt x="384048" y="557784"/>
                </a:cubicBezTo>
                <a:cubicBezTo>
                  <a:pt x="432767" y="554036"/>
                  <a:pt x="481524" y="550483"/>
                  <a:pt x="530352" y="548640"/>
                </a:cubicBezTo>
                <a:cubicBezTo>
                  <a:pt x="643089" y="544386"/>
                  <a:pt x="755916" y="542966"/>
                  <a:pt x="868680" y="539496"/>
                </a:cubicBezTo>
                <a:lnTo>
                  <a:pt x="1124712" y="530352"/>
                </a:lnTo>
                <a:cubicBezTo>
                  <a:pt x="1127760" y="496824"/>
                  <a:pt x="1133856" y="463434"/>
                  <a:pt x="1133856" y="429768"/>
                </a:cubicBezTo>
                <a:cubicBezTo>
                  <a:pt x="1133856" y="323044"/>
                  <a:pt x="1136498" y="215799"/>
                  <a:pt x="1124712" y="109728"/>
                </a:cubicBezTo>
                <a:cubicBezTo>
                  <a:pt x="1123648" y="100148"/>
                  <a:pt x="1106689" y="102675"/>
                  <a:pt x="1097280" y="100584"/>
                </a:cubicBezTo>
                <a:cubicBezTo>
                  <a:pt x="1079181" y="96562"/>
                  <a:pt x="1060596" y="95076"/>
                  <a:pt x="1042416" y="91440"/>
                </a:cubicBezTo>
                <a:cubicBezTo>
                  <a:pt x="921418" y="67240"/>
                  <a:pt x="1154429" y="90551"/>
                  <a:pt x="841248" y="73152"/>
                </a:cubicBezTo>
                <a:cubicBezTo>
                  <a:pt x="690484" y="48025"/>
                  <a:pt x="846219" y="71531"/>
                  <a:pt x="521208" y="54864"/>
                </a:cubicBezTo>
                <a:cubicBezTo>
                  <a:pt x="490616" y="53295"/>
                  <a:pt x="460248" y="48768"/>
                  <a:pt x="429768" y="45720"/>
                </a:cubicBezTo>
                <a:cubicBezTo>
                  <a:pt x="399800" y="25741"/>
                  <a:pt x="368808" y="7620"/>
                  <a:pt x="356616" y="0"/>
                </a:cubicBezTo>
                <a:close/>
              </a:path>
            </a:pathLst>
          </a:cu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BB33808-EF9E-46EC-9EBC-FC2966CB0B95}"/>
              </a:ext>
            </a:extLst>
          </p:cNvPr>
          <p:cNvSpPr txBox="1"/>
          <p:nvPr/>
        </p:nvSpPr>
        <p:spPr>
          <a:xfrm>
            <a:off x="5129808" y="2162600"/>
            <a:ext cx="37444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sz="3200" b="1" dirty="0">
                <a:solidFill>
                  <a:srgbClr val="FFFF00"/>
                </a:solidFill>
              </a:rPr>
              <a:t>8,000m2 minimum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E85BF42-728F-40BA-9E71-1FC19801378B}"/>
              </a:ext>
            </a:extLst>
          </p:cNvPr>
          <p:cNvSpPr txBox="1"/>
          <p:nvPr/>
        </p:nvSpPr>
        <p:spPr>
          <a:xfrm flipH="1">
            <a:off x="4139952" y="3568308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sz="2800" b="1" dirty="0">
                <a:solidFill>
                  <a:srgbClr val="FFFF00"/>
                </a:solidFill>
              </a:rPr>
              <a:t>Balance Lot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39501ED-1255-4D40-82D4-5E2487945329}"/>
              </a:ext>
            </a:extLst>
          </p:cNvPr>
          <p:cNvSpPr txBox="1"/>
          <p:nvPr/>
        </p:nvSpPr>
        <p:spPr>
          <a:xfrm>
            <a:off x="251520" y="620688"/>
            <a:ext cx="27363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sz="3200" b="1" dirty="0">
                <a:solidFill>
                  <a:schemeClr val="bg1"/>
                </a:solidFill>
              </a:rPr>
              <a:t>Boundary Relocation Subdivision</a:t>
            </a:r>
          </a:p>
        </p:txBody>
      </p:sp>
    </p:spTree>
    <p:extLst>
      <p:ext uri="{BB962C8B-B14F-4D97-AF65-F5344CB8AC3E}">
        <p14:creationId xmlns:p14="http://schemas.microsoft.com/office/powerpoint/2010/main" val="100265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9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3799FA87-2255-41AB-A3C5-1189ECF4A60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3"/>
          <a:srcRect t="13375" r="2" b="14813"/>
          <a:stretch/>
        </p:blipFill>
        <p:spPr>
          <a:xfrm>
            <a:off x="20" y="10"/>
            <a:ext cx="9143980" cy="6857990"/>
          </a:xfrm>
          <a:prstGeom prst="rect">
            <a:avLst/>
          </a:prstGeom>
          <a:noFill/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E06CFEA-E68A-4093-94FC-C225D3471585}"/>
              </a:ext>
            </a:extLst>
          </p:cNvPr>
          <p:cNvSpPr txBox="1"/>
          <p:nvPr/>
        </p:nvSpPr>
        <p:spPr>
          <a:xfrm>
            <a:off x="6156176" y="4293096"/>
            <a:ext cx="273630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sz="3200" b="1" dirty="0"/>
              <a:t>Subdivision to create a reserve and incentive lot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A7F3E6A-C1B5-45E1-8195-0182AC1BB7F2}"/>
              </a:ext>
            </a:extLst>
          </p:cNvPr>
          <p:cNvSpPr/>
          <p:nvPr/>
        </p:nvSpPr>
        <p:spPr>
          <a:xfrm>
            <a:off x="2123728" y="1556792"/>
            <a:ext cx="504056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Z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49D270-D6A8-49FD-83E3-F36B81435B6A}"/>
              </a:ext>
            </a:extLst>
          </p:cNvPr>
          <p:cNvSpPr txBox="1"/>
          <p:nvPr/>
        </p:nvSpPr>
        <p:spPr>
          <a:xfrm>
            <a:off x="2641021" y="1556792"/>
            <a:ext cx="3312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sz="2800" b="1" dirty="0"/>
              <a:t>8,000m2 minimum</a:t>
            </a:r>
          </a:p>
        </p:txBody>
      </p:sp>
    </p:spTree>
    <p:extLst>
      <p:ext uri="{BB962C8B-B14F-4D97-AF65-F5344CB8AC3E}">
        <p14:creationId xmlns:p14="http://schemas.microsoft.com/office/powerpoint/2010/main" val="1059886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2EDA0B82-D347-4511-B771-168F4AAC2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Matters of Contention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873A7269-D037-4623-9713-A4CA0A7003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556792"/>
            <a:ext cx="8147248" cy="5184576"/>
          </a:xfrm>
        </p:spPr>
        <p:txBody>
          <a:bodyPr>
            <a:norm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NZ" sz="1800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Activity status for subdivision within the Urban Expansion Area (UEA) and more lenient boundary relocation provisions.</a:t>
            </a:r>
          </a:p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NZ" sz="1800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Amending the prohibited activity status in PR2, PR3 and PR4 to non-complying.</a:t>
            </a:r>
          </a:p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NZ" sz="1800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Amending the 40ha parent title size from 20ha.</a:t>
            </a:r>
          </a:p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NZ" sz="1800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Rules restricting high class soils in relation to boundary relocations, rural hamlet and conservation lot subdivision.</a:t>
            </a:r>
          </a:p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NZ" sz="1800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More enabling provisions using the Conservation lot subdivision pathway.</a:t>
            </a:r>
          </a:p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NZ" sz="1800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Amendments to the title boundaries rule (Rule 22.4.3), which also relates to subdivision of land containing heritage items (Rule 22.4.8).</a:t>
            </a:r>
          </a:p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NZ" sz="1800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Amendments to subdivision within identified areas (Rule 22.4.5).</a:t>
            </a:r>
          </a:p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NZ" sz="1800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Amendments to the esplanade reserves and esplanade strips (Rule 22.4.7) to provide a matter of discretion reflecting s230(3) of the RMA.</a:t>
            </a:r>
          </a:p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NZ" sz="1800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introduction of provisions relating to transferable subdivision.</a:t>
            </a:r>
          </a:p>
          <a:p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16014529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4F06B162-62C2-4B93-A54D-B1CA752CD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274638"/>
            <a:ext cx="8064896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Ecological Aspects of Conservation Lot Subdivision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7C8A68-2EF2-4A9F-BD8E-63EDED5616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567333"/>
            <a:ext cx="3956248" cy="517403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NZ" sz="1800" dirty="0"/>
              <a:t>Benefits of protecting SNA’s within and outside of the Hamilton Ecological Basin Area.</a:t>
            </a:r>
          </a:p>
          <a:p>
            <a:pPr>
              <a:lnSpc>
                <a:spcPct val="90000"/>
              </a:lnSpc>
            </a:pPr>
            <a:r>
              <a:rPr lang="en-NZ" sz="1800" dirty="0"/>
              <a:t>Use of the term “contiguous” in order to qualify for subdivision.</a:t>
            </a:r>
          </a:p>
          <a:p>
            <a:pPr>
              <a:lnSpc>
                <a:spcPct val="90000"/>
              </a:lnSpc>
            </a:pPr>
            <a:r>
              <a:rPr lang="en-NZ" sz="1800" dirty="0"/>
              <a:t>Is there benefit in reducing the minimum size requirement for an SNA to be eligible for subdivision insider the Hamilton Ecological Basin</a:t>
            </a:r>
          </a:p>
          <a:p>
            <a:pPr>
              <a:lnSpc>
                <a:spcPct val="90000"/>
              </a:lnSpc>
            </a:pPr>
            <a:r>
              <a:rPr lang="en-NZ" sz="1800" dirty="0"/>
              <a:t>Merits of the conservation lot rules in terms of restoration and enhancement planting</a:t>
            </a:r>
          </a:p>
          <a:p>
            <a:pPr>
              <a:lnSpc>
                <a:spcPct val="90000"/>
              </a:lnSpc>
            </a:pPr>
            <a:r>
              <a:rPr lang="en-NZ" sz="1800" dirty="0"/>
              <a:t>Is there value in protecting features not identified as Significant Natural Areas?</a:t>
            </a:r>
          </a:p>
          <a:p>
            <a:pPr>
              <a:lnSpc>
                <a:spcPct val="90000"/>
              </a:lnSpc>
            </a:pPr>
            <a:r>
              <a:rPr lang="en-NZ" sz="1800" dirty="0"/>
              <a:t>Is there merit in dropping the size threshold for wetlands?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9B83FA0-87C1-49BC-8220-F1D8E46AE6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330" r="17330"/>
          <a:stretch/>
        </p:blipFill>
        <p:spPr>
          <a:xfrm>
            <a:off x="611560" y="1556792"/>
            <a:ext cx="3956248" cy="45259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011634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782E66C8-8B90-446A-A2F5-866F7BB130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274638"/>
            <a:ext cx="8064896" cy="1143000"/>
          </a:xfrm>
        </p:spPr>
        <p:txBody>
          <a:bodyPr anchor="ctr">
            <a:normAutofit/>
          </a:bodyPr>
          <a:lstStyle/>
          <a:p>
            <a:r>
              <a:rPr lang="en-US" sz="3200" dirty="0"/>
              <a:t>Economic aspects of Rural Subdivision</a:t>
            </a:r>
          </a:p>
        </p:txBody>
      </p:sp>
      <p:pic>
        <p:nvPicPr>
          <p:cNvPr id="5" name="Content Placeholder 4" descr="A close up of a lush green hillside&#10;&#10;Description automatically generated">
            <a:extLst>
              <a:ext uri="{FF2B5EF4-FFF2-40B4-BE49-F238E27FC236}">
                <a16:creationId xmlns:a16="http://schemas.microsoft.com/office/drawing/2014/main" id="{0BBC18EC-3FE7-47B4-B617-0D35B13EE25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55" r="14188" b="3"/>
          <a:stretch/>
        </p:blipFill>
        <p:spPr>
          <a:xfrm>
            <a:off x="6787555" y="3079382"/>
            <a:ext cx="1762428" cy="2016224"/>
          </a:xfrm>
          <a:prstGeom prst="rect">
            <a:avLst/>
          </a:prstGeom>
          <a:noFill/>
        </p:spPr>
      </p:pic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26BE7443-88A9-4FDF-BE6F-6C31F4697114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594016" y="1585055"/>
            <a:ext cx="8154447" cy="4998307"/>
          </a:xfrm>
        </p:spPr>
        <p:txBody>
          <a:bodyPr>
            <a:normAutofit fontScale="55000" lnSpcReduction="20000"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NZ" sz="2900" dirty="0"/>
              <a:t>Rural subdivision is a key matter, affects major share of the Waikato District land resource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NZ" sz="2900" dirty="0"/>
              <a:t>Subdivision a core long term influence on land use &amp; ownership </a:t>
            </a:r>
            <a:r>
              <a:rPr lang="en-NZ" sz="2900" dirty="0">
                <a:sym typeface="Wingdings" panose="05000000000000000000" pitchFamily="2" charset="2"/>
              </a:rPr>
              <a:t> economy and community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NZ" sz="2900" dirty="0">
                <a:sym typeface="Wingdings" panose="05000000000000000000" pitchFamily="2" charset="2"/>
              </a:rPr>
              <a:t>Rural subdivision in WDC is predominantly to create small lots for lifestyle living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NZ" sz="2900" dirty="0">
                <a:sym typeface="Wingdings" panose="05000000000000000000" pitchFamily="2" charset="2"/>
              </a:rPr>
              <a:t>Major change in Rural zone is replacement of productive primary activity to lifestyle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NZ" sz="2900" dirty="0">
                <a:sym typeface="Wingdings" panose="05000000000000000000" pitchFamily="2" charset="2"/>
              </a:rPr>
              <a:t>Productive potential of the Rural zone is critical to the WDC economy and community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NZ" sz="2900" dirty="0">
                <a:sym typeface="Wingdings" panose="05000000000000000000" pitchFamily="2" charset="2"/>
              </a:rPr>
              <a:t>Important balance to achieve between enabling lifestyle lots and sustaining WDC economy</a:t>
            </a:r>
          </a:p>
          <a:p>
            <a:pPr algn="l"/>
            <a:endParaRPr lang="en-NZ" sz="2900" dirty="0">
              <a:sym typeface="Wingdings" panose="05000000000000000000" pitchFamily="2" charset="2"/>
            </a:endParaRPr>
          </a:p>
          <a:p>
            <a:pPr algn="l"/>
            <a:r>
              <a:rPr lang="en-NZ" sz="2900" b="1" dirty="0">
                <a:sym typeface="Wingdings" panose="05000000000000000000" pitchFamily="2" charset="2"/>
              </a:rPr>
              <a:t>Economic Assessment:</a:t>
            </a:r>
          </a:p>
          <a:p>
            <a:pPr algn="l"/>
            <a:endParaRPr lang="en-NZ" sz="2900" dirty="0">
              <a:sym typeface="Wingdings" panose="05000000000000000000" pitchFamily="2" charset="2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NZ" sz="2900" dirty="0">
                <a:sym typeface="Wingdings" panose="05000000000000000000" pitchFamily="2" charset="2"/>
              </a:rPr>
              <a:t>What is enabled where (general and conservation routes)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NZ" sz="2900" dirty="0">
                <a:sym typeface="Wingdings" panose="05000000000000000000" pitchFamily="2" charset="2"/>
              </a:rPr>
              <a:t>Likely effects on productive land use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NZ" sz="2900" dirty="0">
                <a:sym typeface="Wingdings" panose="05000000000000000000" pitchFamily="2" charset="2"/>
              </a:rPr>
              <a:t>Likely effects for rural community</a:t>
            </a:r>
          </a:p>
          <a:p>
            <a:pPr algn="l"/>
            <a:endParaRPr lang="en-NZ" sz="2900" b="1" dirty="0">
              <a:sym typeface="Wingdings" panose="05000000000000000000" pitchFamily="2" charset="2"/>
            </a:endParaRPr>
          </a:p>
          <a:p>
            <a:pPr algn="l"/>
            <a:endParaRPr lang="en-NZ" sz="2900" b="1" dirty="0">
              <a:sym typeface="Wingdings" panose="05000000000000000000" pitchFamily="2" charset="2"/>
            </a:endParaRPr>
          </a:p>
          <a:p>
            <a:pPr algn="l"/>
            <a:r>
              <a:rPr lang="en-NZ" sz="2900" b="1" dirty="0">
                <a:sym typeface="Wingdings" panose="05000000000000000000" pitchFamily="2" charset="2"/>
              </a:rPr>
              <a:t>Conclusion – Recommendations version :  the balance is about right</a:t>
            </a:r>
          </a:p>
          <a:p>
            <a:pPr algn="l"/>
            <a:r>
              <a:rPr lang="en-NZ" sz="2900" b="1" dirty="0">
                <a:sym typeface="Wingdings" panose="05000000000000000000" pitchFamily="2" charset="2"/>
              </a:rPr>
              <a:t>Proposed transferable subdivision scheme </a:t>
            </a:r>
            <a:endParaRPr lang="en-NZ" sz="2900" dirty="0">
              <a:sym typeface="Wingdings" panose="05000000000000000000" pitchFamily="2" charset="2"/>
            </a:endParaRPr>
          </a:p>
          <a:p>
            <a:pPr algn="l"/>
            <a:r>
              <a:rPr lang="en-NZ" sz="2900" dirty="0">
                <a:sym typeface="Wingdings" panose="05000000000000000000" pitchFamily="2" charset="2"/>
              </a:rPr>
              <a:t>some potential benefits, but potential outcomes (scale, location) </a:t>
            </a:r>
          </a:p>
          <a:p>
            <a:pPr algn="l"/>
            <a:r>
              <a:rPr lang="en-NZ" sz="2900" dirty="0">
                <a:sym typeface="Wingdings" panose="05000000000000000000" pitchFamily="2" charset="2"/>
              </a:rPr>
              <a:t>and likely effects not identified or assessed</a:t>
            </a:r>
            <a:endParaRPr lang="en-NZ" sz="29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92118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60A07E03-9F23-44A2-8720-B408BFA8A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274638"/>
            <a:ext cx="7992888" cy="1143000"/>
          </a:xfrm>
        </p:spPr>
        <p:txBody>
          <a:bodyPr/>
          <a:lstStyle/>
          <a:p>
            <a:r>
              <a:rPr lang="en-US" dirty="0"/>
              <a:t>Professor Scrimgeour</a:t>
            </a:r>
          </a:p>
        </p:txBody>
      </p:sp>
      <p:pic>
        <p:nvPicPr>
          <p:cNvPr id="5" name="Picture 3" descr="C:\Users\kover001.WAIKATODC\AppData\Local\Microsoft\Windows\Temporary Internet Files\Content.IE5\3YQW4LZB\937328_11835d3e[1].jpg">
            <a:extLst>
              <a:ext uri="{FF2B5EF4-FFF2-40B4-BE49-F238E27FC236}">
                <a16:creationId xmlns:a16="http://schemas.microsoft.com/office/drawing/2014/main" id="{0EB13110-18FB-4CFB-A7BA-60658341E16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34" r="-1" b="12023"/>
          <a:stretch/>
        </p:blipFill>
        <p:spPr bwMode="auto">
          <a:xfrm>
            <a:off x="539552" y="1556792"/>
            <a:ext cx="8147248" cy="452596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18917416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BF81A019-6E10-4102-8146-B2E7CE9B1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274638"/>
            <a:ext cx="8064896" cy="1143000"/>
          </a:xfrm>
        </p:spPr>
        <p:txBody>
          <a:bodyPr anchor="ctr">
            <a:normAutofit/>
          </a:bodyPr>
          <a:lstStyle/>
          <a:p>
            <a:r>
              <a:rPr lang="en-US" dirty="0"/>
              <a:t>Protection of High Class Soils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06997FD7-E637-466D-AE13-D6034E3470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567333"/>
            <a:ext cx="3956248" cy="5174035"/>
          </a:xfrm>
        </p:spPr>
        <p:txBody>
          <a:bodyPr>
            <a:normAutofit/>
          </a:bodyPr>
          <a:lstStyle/>
          <a:p>
            <a:pPr marL="342900" lvl="0" indent="-342900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1100" dirty="0">
                <a:effectLst/>
                <a:ea typeface="Arial" panose="020B0604020202020204" pitchFamily="34" charset="0"/>
                <a:cs typeface="Arial" panose="020B0604020202020204" pitchFamily="34" charset="0"/>
              </a:rPr>
              <a:t>High class soil definition aligns with the Waikato Regional Policy Statement and </a:t>
            </a:r>
            <a:r>
              <a:rPr lang="en-US" sz="1100" dirty="0" err="1">
                <a:effectLst/>
                <a:ea typeface="Arial" panose="020B0604020202020204" pitchFamily="34" charset="0"/>
                <a:cs typeface="Arial" panose="020B0604020202020204" pitchFamily="34" charset="0"/>
              </a:rPr>
              <a:t>Waipa</a:t>
            </a:r>
            <a:r>
              <a:rPr lang="en-US" sz="1100" dirty="0">
                <a:effectLst/>
                <a:ea typeface="Arial" panose="020B0604020202020204" pitchFamily="34" charset="0"/>
                <a:cs typeface="Arial" panose="020B0604020202020204" pitchFamily="34" charset="0"/>
              </a:rPr>
              <a:t> District Council definition.</a:t>
            </a:r>
            <a:endParaRPr lang="en-NZ" sz="1100" dirty="0">
              <a:effectLst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1100" dirty="0">
                <a:effectLst/>
                <a:ea typeface="Arial" panose="020B0604020202020204" pitchFamily="34" charset="0"/>
                <a:cs typeface="Arial" panose="020B0604020202020204" pitchFamily="34" charset="0"/>
              </a:rPr>
              <a:t>Provision important for Rules 22.1.4.2, 22.1.4.4, 22.1.4.5 and 22.1.4.6.</a:t>
            </a:r>
            <a:endParaRPr lang="en-NZ" sz="1100" dirty="0">
              <a:effectLst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770"/>
              </a:spcAft>
              <a:buFont typeface="Symbol" panose="05050102010706020507" pitchFamily="18" charset="2"/>
              <a:buChar char=""/>
            </a:pPr>
            <a:r>
              <a:rPr lang="en-NZ" sz="11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The greatest amount of subdivision in the Waikato region has occurred in the Waikato district, and subdivision has been proportionally greater on LUC Classes 1, 2 and 3.</a:t>
            </a:r>
          </a:p>
          <a:p>
            <a:pPr marL="342900" lvl="0" indent="-342900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1100" dirty="0">
                <a:effectLst/>
                <a:ea typeface="Arial" panose="020B0604020202020204" pitchFamily="34" charset="0"/>
                <a:cs typeface="Arial" panose="020B0604020202020204" pitchFamily="34" charset="0"/>
              </a:rPr>
              <a:t>Key objective is to avoid the loss of high class soil and </a:t>
            </a:r>
            <a:r>
              <a:rPr lang="en-US" sz="1100" dirty="0" err="1">
                <a:effectLst/>
                <a:ea typeface="Arial" panose="020B0604020202020204" pitchFamily="34" charset="0"/>
                <a:cs typeface="Arial" panose="020B0604020202020204" pitchFamily="34" charset="0"/>
              </a:rPr>
              <a:t>minimise</a:t>
            </a:r>
            <a:r>
              <a:rPr lang="en-US" sz="1100" dirty="0">
                <a:effectLst/>
                <a:ea typeface="Arial" panose="020B0604020202020204" pitchFamily="34" charset="0"/>
                <a:cs typeface="Arial" panose="020B0604020202020204" pitchFamily="34" charset="0"/>
              </a:rPr>
              <a:t> productive land fragmentation.</a:t>
            </a:r>
            <a:endParaRPr lang="en-NZ" sz="1100" dirty="0">
              <a:effectLst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1100" dirty="0">
                <a:effectLst/>
                <a:ea typeface="Arial" panose="020B0604020202020204" pitchFamily="34" charset="0"/>
                <a:cs typeface="Arial" panose="020B0604020202020204" pitchFamily="34" charset="0"/>
              </a:rPr>
              <a:t>Consistent approach across rules is important to avoid cumulative losses.</a:t>
            </a:r>
            <a:endParaRPr lang="en-NZ" sz="1100" dirty="0">
              <a:effectLst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1100" dirty="0">
                <a:effectLst/>
                <a:ea typeface="Arial" panose="020B0604020202020204" pitchFamily="34" charset="0"/>
                <a:cs typeface="Arial" panose="020B0604020202020204" pitchFamily="34" charset="0"/>
              </a:rPr>
              <a:t>A property scale site specific Land Use Capability Classification assessment is required to accurately identify high class soil.</a:t>
            </a:r>
            <a:endParaRPr lang="en-NZ" sz="1100" dirty="0">
              <a:effectLst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100" dirty="0">
                <a:effectLst/>
                <a:ea typeface="Arial" panose="020B0604020202020204" pitchFamily="34" charset="0"/>
                <a:cs typeface="Arial" panose="020B0604020202020204" pitchFamily="34" charset="0"/>
              </a:rPr>
              <a:t>Proposed mechanisms:</a:t>
            </a:r>
            <a:endParaRPr lang="en-NZ" sz="1100" dirty="0">
              <a:effectLst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n-US" sz="1100" dirty="0">
                <a:effectLst/>
                <a:ea typeface="Arial" panose="020B0604020202020204" pitchFamily="34" charset="0"/>
                <a:cs typeface="Arial" panose="020B0604020202020204" pitchFamily="34" charset="0"/>
              </a:rPr>
              <a:t>Property scale identification of high class soil (Rules 22.1.4.2, 22.1.4.4, 22.1.4.5 and 22.1.4.6).</a:t>
            </a:r>
            <a:endParaRPr lang="en-NZ" sz="1100" dirty="0">
              <a:effectLst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n-US" sz="1100" dirty="0">
                <a:effectLst/>
                <a:ea typeface="Arial" panose="020B0604020202020204" pitchFamily="34" charset="0"/>
                <a:cs typeface="Arial" panose="020B0604020202020204" pitchFamily="34" charset="0"/>
              </a:rPr>
              <a:t>40 hectare minimum parent lot size (Rule 22.1.4.2).</a:t>
            </a:r>
            <a:endParaRPr lang="en-NZ" sz="1100" dirty="0">
              <a:effectLst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n-US" sz="1100" dirty="0">
                <a:effectLst/>
                <a:ea typeface="Arial" panose="020B0604020202020204" pitchFamily="34" charset="0"/>
                <a:cs typeface="Arial" panose="020B0604020202020204" pitchFamily="34" charset="0"/>
              </a:rPr>
              <a:t>15% high class soil threshold for child lots (Rules 22.1.4.2, 22.1.4.4 and 22.1.4.5).</a:t>
            </a:r>
            <a:endParaRPr lang="en-NZ" sz="1100" dirty="0">
              <a:effectLst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n-US" sz="1100" dirty="0">
                <a:effectLst/>
                <a:ea typeface="Arial" panose="020B0604020202020204" pitchFamily="34" charset="0"/>
                <a:cs typeface="Arial" panose="020B0604020202020204" pitchFamily="34" charset="0"/>
              </a:rPr>
              <a:t>Identify high class soil on 4ha titles and lots for boundary relocations (22.1.4.6).</a:t>
            </a:r>
            <a:endParaRPr lang="en-NZ" sz="1100" dirty="0">
              <a:effectLst/>
              <a:ea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8E5B846-F1D2-4C27-B1A0-8ECBB0FB82FB}"/>
              </a:ext>
            </a:extLst>
          </p:cNvPr>
          <p:cNvPicPr>
            <a:picLocks noGrp="1" noChangeAspect="1"/>
          </p:cNvPicPr>
          <p:nvPr>
            <p:ph sz="half" idx="10"/>
          </p:nvPr>
        </p:nvPicPr>
        <p:blipFill rotWithShape="1">
          <a:blip r:embed="rId2"/>
          <a:srcRect l="13838" r="20605" b="3"/>
          <a:stretch/>
        </p:blipFill>
        <p:spPr>
          <a:xfrm>
            <a:off x="611560" y="1556792"/>
            <a:ext cx="3956248" cy="4525963"/>
          </a:xfrm>
          <a:noFill/>
        </p:spPr>
      </p:pic>
    </p:spTree>
    <p:extLst>
      <p:ext uri="{BB962C8B-B14F-4D97-AF65-F5344CB8AC3E}">
        <p14:creationId xmlns:p14="http://schemas.microsoft.com/office/powerpoint/2010/main" val="2765135826"/>
      </p:ext>
    </p:extLst>
  </p:cSld>
  <p:clrMapOvr>
    <a:masterClrMapping/>
  </p:clrMapOvr>
</p:sld>
</file>

<file path=ppt/theme/theme1.xml><?xml version="1.0" encoding="utf-8"?>
<a:theme xmlns:a="http://schemas.openxmlformats.org/drawingml/2006/main" name="WDC Presentati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736</TotalTime>
  <Words>1315</Words>
  <Application>Microsoft Office PowerPoint</Application>
  <PresentationFormat>On-screen Show (4:3)</PresentationFormat>
  <Paragraphs>156</Paragraphs>
  <Slides>22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Arial</vt:lpstr>
      <vt:lpstr>Calibri</vt:lpstr>
      <vt:lpstr>Courier New</vt:lpstr>
      <vt:lpstr>Gill Sans Light</vt:lpstr>
      <vt:lpstr>Gill Sans MT</vt:lpstr>
      <vt:lpstr>Symbol</vt:lpstr>
      <vt:lpstr>Wingdings</vt:lpstr>
      <vt:lpstr>WDC Presentation</vt:lpstr>
      <vt:lpstr>Hearing 18 - Rural Zone</vt:lpstr>
      <vt:lpstr>Rural Zone Role &amp; Character</vt:lpstr>
      <vt:lpstr>Soils and farms</vt:lpstr>
      <vt:lpstr>Reverse sensitivity, infrastructure &amp; industry</vt:lpstr>
      <vt:lpstr>Extractive activities</vt:lpstr>
      <vt:lpstr>Residential density, worker accommodation &amp; Hamilton UEA</vt:lpstr>
      <vt:lpstr>Rural Subdivision - Context</vt:lpstr>
      <vt:lpstr>Subdivision - Key Issues to address</vt:lpstr>
      <vt:lpstr>Higher Order Directives - WRPS</vt:lpstr>
      <vt:lpstr>Higher Order Directives - WRPS</vt:lpstr>
      <vt:lpstr>New National Directives</vt:lpstr>
      <vt:lpstr>Rural Subdivision Overview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Matters of Contention</vt:lpstr>
      <vt:lpstr>Ecological Aspects of Conservation Lot Subdivision</vt:lpstr>
      <vt:lpstr>Economic aspects of Rural Subdivision</vt:lpstr>
      <vt:lpstr>Professor Scrimgeour</vt:lpstr>
      <vt:lpstr>Protection of High Class Soils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Hearing 18 - Rural Zone</dc:title>
  <dc:creator>Katherine Overwater</dc:creator>
  <cp:lastModifiedBy>Katherine Overwater</cp:lastModifiedBy>
  <cp:revision>6</cp:revision>
  <dcterms:created xsi:type="dcterms:W3CDTF">2020-09-28T04:32:25Z</dcterms:created>
  <dcterms:modified xsi:type="dcterms:W3CDTF">2020-09-28T17:28:03Z</dcterms:modified>
</cp:coreProperties>
</file>