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5" r:id="rId19"/>
    <p:sldId id="272" r:id="rId20"/>
    <p:sldId id="273" r:id="rId21"/>
    <p:sldId id="274" r:id="rId22"/>
    <p:sldId id="286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957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0898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529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703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018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879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1995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680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450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632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872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63BF2-C26F-470D-9497-E2DE7FFDAD94}" type="datetimeFigureOut">
              <a:rPr lang="en-NZ" smtClean="0"/>
              <a:t>31/08/2020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8D6A7-886E-4C88-9150-C19E825AE0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884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5EF02-BA57-4E8A-BD0B-86A14F054CC2}"/>
              </a:ext>
            </a:extLst>
          </p:cNvPr>
          <p:cNvSpPr txBox="1"/>
          <p:nvPr/>
        </p:nvSpPr>
        <p:spPr>
          <a:xfrm>
            <a:off x="1580225" y="2352582"/>
            <a:ext cx="6237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2. </a:t>
            </a:r>
          </a:p>
          <a:p>
            <a:pPr algn="ctr"/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SOUTH AUCKLAND VOLCANIC FIELD GEOHERITAGE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4564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657A8-7A28-4F0E-8BE3-EAB2C55459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2" y="238125"/>
            <a:ext cx="6120130" cy="6619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C6F1F5-819A-489E-8B52-24BC491A9AF3}"/>
              </a:ext>
            </a:extLst>
          </p:cNvPr>
          <p:cNvSpPr txBox="1"/>
          <p:nvPr/>
        </p:nvSpPr>
        <p:spPr>
          <a:xfrm>
            <a:off x="6424702" y="631928"/>
            <a:ext cx="27113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or proposed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protected status of the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best-preserved volcanic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heritage of the South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Auckland Volcanic Field,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14143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8361E23-E24E-4D8C-9067-F202BDD0542F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" y="0"/>
            <a:ext cx="5971941" cy="67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0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78B3DAF2-1A84-4445-AEA3-8DBD86C4779F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4975" cy="4332303"/>
          </a:xfrm>
          <a:prstGeom prst="rect">
            <a:avLst/>
          </a:prstGeom>
        </p:spPr>
      </p:pic>
      <p:pic>
        <p:nvPicPr>
          <p:cNvPr id="4" name="Picture 3" descr="A picture containing grass, outdoor, fence, field&#10;&#10;Description automatically generated">
            <a:extLst>
              <a:ext uri="{FF2B5EF4-FFF2-40B4-BE49-F238E27FC236}">
                <a16:creationId xmlns:a16="http://schemas.microsoft.com/office/drawing/2014/main" id="{EA70B885-7686-4ECF-B9B8-612166F478DA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46" y="3737927"/>
            <a:ext cx="4484654" cy="3120073"/>
          </a:xfrm>
          <a:prstGeom prst="rect">
            <a:avLst/>
          </a:prstGeom>
        </p:spPr>
      </p:pic>
      <p:pic>
        <p:nvPicPr>
          <p:cNvPr id="5" name="Picture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B303AB44-ABF8-4C87-8666-0FF24CCAF264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60" y="3737927"/>
            <a:ext cx="4836906" cy="3120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F5ADB3-2C8A-463D-9C81-51BF61B2D141}"/>
              </a:ext>
            </a:extLst>
          </p:cNvPr>
          <p:cNvSpPr txBox="1"/>
          <p:nvPr/>
        </p:nvSpPr>
        <p:spPr>
          <a:xfrm>
            <a:off x="6227686" y="1074198"/>
            <a:ext cx="4660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9.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Pukekawa I Scoria Cone. 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3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30619288-F69E-48EF-8159-398C48B04C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2645"/>
            <a:ext cx="5337810" cy="4003675"/>
          </a:xfrm>
          <a:prstGeom prst="rect">
            <a:avLst/>
          </a:prstGeom>
        </p:spPr>
      </p:pic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FCD48C9-3467-4392-8B6D-2D84AA8168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10" y="2467992"/>
            <a:ext cx="4143541" cy="2878692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C6CAED1B-1219-461A-88D3-685987190F8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723" y="0"/>
            <a:ext cx="6083534" cy="4003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6A8DDC-DB27-4190-BEEE-258350FA9652}"/>
              </a:ext>
            </a:extLst>
          </p:cNvPr>
          <p:cNvSpPr txBox="1"/>
          <p:nvPr/>
        </p:nvSpPr>
        <p:spPr>
          <a:xfrm>
            <a:off x="6125593" y="994175"/>
            <a:ext cx="5113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4.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Kellyville Tuff Ring.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27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lush green field&#10;&#10;Description automatically generated">
            <a:extLst>
              <a:ext uri="{FF2B5EF4-FFF2-40B4-BE49-F238E27FC236}">
                <a16:creationId xmlns:a16="http://schemas.microsoft.com/office/drawing/2014/main" id="{7FD7D952-B1B8-4E08-85C7-B023CCA0CA7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230"/>
            <a:ext cx="9144000" cy="5459767"/>
          </a:xfrm>
          <a:prstGeom prst="rect">
            <a:avLst/>
          </a:prstGeom>
        </p:spPr>
      </p:pic>
      <p:pic>
        <p:nvPicPr>
          <p:cNvPr id="7" name="Picture 6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DAC3CAAB-6C2D-4500-A3BF-C228CD1170F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561"/>
            <a:ext cx="9144000" cy="22904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27E31-6914-41E4-8791-AA4E12142F79}"/>
              </a:ext>
            </a:extLst>
          </p:cNvPr>
          <p:cNvSpPr txBox="1"/>
          <p:nvPr/>
        </p:nvSpPr>
        <p:spPr>
          <a:xfrm>
            <a:off x="239697" y="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6.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Onewhero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Tuff Ring. 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11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mountain&#10;&#10;Description automatically generated">
            <a:extLst>
              <a:ext uri="{FF2B5EF4-FFF2-40B4-BE49-F238E27FC236}">
                <a16:creationId xmlns:a16="http://schemas.microsoft.com/office/drawing/2014/main" id="{D53BC05B-F34E-42FE-99CD-D5F9255A5A2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47" y="-2379217"/>
            <a:ext cx="11436990" cy="93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56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22EBCFE5-5A47-4841-8A92-0E72612675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4" y="-381740"/>
            <a:ext cx="9153104" cy="2627790"/>
          </a:xfrm>
          <a:prstGeom prst="rect">
            <a:avLst/>
          </a:prstGeom>
        </p:spPr>
      </p:pic>
      <p:pic>
        <p:nvPicPr>
          <p:cNvPr id="3" name="Picture 2" descr="A person standing next to a waterfall&#10;&#10;Description automatically generated">
            <a:extLst>
              <a:ext uri="{FF2B5EF4-FFF2-40B4-BE49-F238E27FC236}">
                <a16:creationId xmlns:a16="http://schemas.microsoft.com/office/drawing/2014/main" id="{38FC735D-B05B-42EB-AB07-8B418CE72B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3" y="2246050"/>
            <a:ext cx="3723005" cy="56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11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nature, mountain&#10;&#10;Description automatically generated">
            <a:extLst>
              <a:ext uri="{FF2B5EF4-FFF2-40B4-BE49-F238E27FC236}">
                <a16:creationId xmlns:a16="http://schemas.microsoft.com/office/drawing/2014/main" id="{052FC0EE-6BA6-405D-B822-146F2EAA832F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3940" cy="6684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F6970B-DE6D-457B-BAB1-FEB78AFB7AF6}"/>
              </a:ext>
            </a:extLst>
          </p:cNvPr>
          <p:cNvSpPr txBox="1"/>
          <p:nvPr/>
        </p:nvSpPr>
        <p:spPr>
          <a:xfrm>
            <a:off x="2319292" y="334676"/>
            <a:ext cx="463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Pukeotahinga</a:t>
            </a:r>
            <a:r>
              <a:rPr lang="en-N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Scoria Cone</a:t>
            </a:r>
            <a:r>
              <a:rPr lang="en-N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54080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6056-C5DD-420C-823D-A4D8A72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83FAD-FBA1-4EFD-93CB-535237177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4F9F4CA-20DC-4B8A-9F60-0A32130D8FF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" y="0"/>
            <a:ext cx="5971941" cy="67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57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4A0A98AD-D50A-4F72-83F0-5AFF9EF362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235"/>
            <a:ext cx="9594053" cy="8012097"/>
          </a:xfrm>
          <a:prstGeom prst="rect">
            <a:avLst/>
          </a:prstGeom>
        </p:spPr>
      </p:pic>
      <p:pic>
        <p:nvPicPr>
          <p:cNvPr id="3" name="Picture 2" descr="A large green field&#10;&#10;Description automatically generated">
            <a:extLst>
              <a:ext uri="{FF2B5EF4-FFF2-40B4-BE49-F238E27FC236}">
                <a16:creationId xmlns:a16="http://schemas.microsoft.com/office/drawing/2014/main" id="{429E62E8-1506-4CBF-A163-B8E827C8FCF0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45"/>
            <a:ext cx="5110807" cy="2602717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Picture 4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CA7AA4AE-D111-4E6C-853D-1ED806B632C5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82" y="4722920"/>
            <a:ext cx="4329571" cy="200042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D465F8-67FE-4040-A835-B3D180B97859}"/>
              </a:ext>
            </a:extLst>
          </p:cNvPr>
          <p:cNvSpPr txBox="1"/>
          <p:nvPr/>
        </p:nvSpPr>
        <p:spPr>
          <a:xfrm>
            <a:off x="5264482" y="4635926"/>
            <a:ext cx="483833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NZ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Onewhero scoria cone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2AD89-E1C8-4A7D-AB5B-9C79F23EF797}"/>
              </a:ext>
            </a:extLst>
          </p:cNvPr>
          <p:cNvSpPr txBox="1"/>
          <p:nvPr/>
        </p:nvSpPr>
        <p:spPr>
          <a:xfrm>
            <a:off x="2108446" y="-335240"/>
            <a:ext cx="506914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N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Onewhero</a:t>
            </a:r>
            <a:r>
              <a:rPr lang="en-N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scoria cone</a:t>
            </a:r>
          </a:p>
        </p:txBody>
      </p:sp>
    </p:spTree>
    <p:extLst>
      <p:ext uri="{BB962C8B-B14F-4D97-AF65-F5344CB8AC3E}">
        <p14:creationId xmlns:p14="http://schemas.microsoft.com/office/powerpoint/2010/main" val="241864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670C62-919A-40CD-92AE-5FD3614BD6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3" y="124287"/>
            <a:ext cx="9969623" cy="62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42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field, mountain&#10;&#10;Description automatically generated">
            <a:extLst>
              <a:ext uri="{FF2B5EF4-FFF2-40B4-BE49-F238E27FC236}">
                <a16:creationId xmlns:a16="http://schemas.microsoft.com/office/drawing/2014/main" id="{75C5F67D-0E6C-4268-A6B5-7EB96A1D605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63"/>
            <a:ext cx="9223640" cy="6190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D787D-CB10-4A91-AD66-5FE666FEE829}"/>
              </a:ext>
            </a:extLst>
          </p:cNvPr>
          <p:cNvSpPr txBox="1"/>
          <p:nvPr/>
        </p:nvSpPr>
        <p:spPr>
          <a:xfrm>
            <a:off x="297402" y="6010183"/>
            <a:ext cx="457200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Onepoto volcanic cone</a:t>
            </a:r>
          </a:p>
        </p:txBody>
      </p:sp>
    </p:spTree>
    <p:extLst>
      <p:ext uri="{BB962C8B-B14F-4D97-AF65-F5344CB8AC3E}">
        <p14:creationId xmlns:p14="http://schemas.microsoft.com/office/powerpoint/2010/main" val="1066394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w grazing on a lush green field&#10;&#10;Description automatically generated">
            <a:extLst>
              <a:ext uri="{FF2B5EF4-FFF2-40B4-BE49-F238E27FC236}">
                <a16:creationId xmlns:a16="http://schemas.microsoft.com/office/drawing/2014/main" id="{FB39D117-5202-41A9-A95B-2446906CF947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1660" cy="5601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483F2C-79EB-45A2-8221-2E9F58254B55}"/>
              </a:ext>
            </a:extLst>
          </p:cNvPr>
          <p:cNvSpPr txBox="1"/>
          <p:nvPr/>
        </p:nvSpPr>
        <p:spPr>
          <a:xfrm>
            <a:off x="457200" y="5741195"/>
            <a:ext cx="457200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Onepoto volcanic cone</a:t>
            </a:r>
          </a:p>
        </p:txBody>
      </p:sp>
    </p:spTree>
    <p:extLst>
      <p:ext uri="{BB962C8B-B14F-4D97-AF65-F5344CB8AC3E}">
        <p14:creationId xmlns:p14="http://schemas.microsoft.com/office/powerpoint/2010/main" val="2514767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38428-2A69-4C89-BC2A-9A4F5788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BC946-7BB5-496C-BAB7-73F581253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6B1BAB1-5E94-45D7-8FCF-1478FAD46A6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" y="0"/>
            <a:ext cx="5971941" cy="67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8728C9BC-0DE2-4680-A921-A3947D93E1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2" y="790114"/>
            <a:ext cx="9166359" cy="52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32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erd of sheep grazing on a lush green field&#10;&#10;Description automatically generated">
            <a:extLst>
              <a:ext uri="{FF2B5EF4-FFF2-40B4-BE49-F238E27FC236}">
                <a16:creationId xmlns:a16="http://schemas.microsoft.com/office/drawing/2014/main" id="{67ACE1CE-261C-405E-A4C4-301BA62FD51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87" cy="6116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6BD56-C351-4625-919F-6808FCF6A9B1}"/>
              </a:ext>
            </a:extLst>
          </p:cNvPr>
          <p:cNvSpPr txBox="1"/>
          <p:nvPr/>
        </p:nvSpPr>
        <p:spPr>
          <a:xfrm>
            <a:off x="1491449" y="6229450"/>
            <a:ext cx="4651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Kohanga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Tuff Ring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03514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A63F2203-024E-43D8-A71B-757C6C36978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09" y="3587979"/>
            <a:ext cx="5370991" cy="4123185"/>
          </a:xfrm>
          <a:prstGeom prst="rect">
            <a:avLst/>
          </a:prstGeom>
        </p:spPr>
      </p:pic>
      <p:pic>
        <p:nvPicPr>
          <p:cNvPr id="2" name="Picture 1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B7D14026-678E-4BEF-AEE4-0100BC474506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3076"/>
            <a:ext cx="9124187" cy="5646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6567F-5133-41AB-AF2D-5C2741A27EF5}"/>
              </a:ext>
            </a:extLst>
          </p:cNvPr>
          <p:cNvSpPr txBox="1"/>
          <p:nvPr/>
        </p:nvSpPr>
        <p:spPr>
          <a:xfrm>
            <a:off x="483833" y="57855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Tikorangi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scoria cone</a:t>
            </a:r>
            <a:r>
              <a:rPr lang="en-N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01122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B3D553D-BDA2-4126-9B17-3E7A184EE4B7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" y="0"/>
            <a:ext cx="5971941" cy="67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04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9FEDDBE-F630-4A62-9DA9-409E83EBD3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" y="284087"/>
            <a:ext cx="9126050" cy="5104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F9E734-4C5B-453B-8CF5-CB45756285E9}"/>
              </a:ext>
            </a:extLst>
          </p:cNvPr>
          <p:cNvSpPr txBox="1"/>
          <p:nvPr/>
        </p:nvSpPr>
        <p:spPr>
          <a:xfrm>
            <a:off x="6094520" y="56257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Rasmussen Rd Tuff Ring</a:t>
            </a:r>
            <a:r>
              <a:rPr lang="en-N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4DC3F-F724-442D-B028-8D32307DE449}"/>
              </a:ext>
            </a:extLst>
          </p:cNvPr>
          <p:cNvSpPr txBox="1"/>
          <p:nvPr/>
        </p:nvSpPr>
        <p:spPr>
          <a:xfrm>
            <a:off x="763480" y="5625768"/>
            <a:ext cx="5331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Waiuku Volcanic Cone</a:t>
            </a:r>
            <a:r>
              <a:rPr lang="en-N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16885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a mountain&#10;&#10;Description automatically generated">
            <a:extLst>
              <a:ext uri="{FF2B5EF4-FFF2-40B4-BE49-F238E27FC236}">
                <a16:creationId xmlns:a16="http://schemas.microsoft.com/office/drawing/2014/main" id="{65806057-F09E-4737-BA65-16BB6A705B9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2" y="305657"/>
            <a:ext cx="9200532" cy="5677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BDDA9-D415-4B0B-BDAC-59F18DFB8F1E}"/>
              </a:ext>
            </a:extLst>
          </p:cNvPr>
          <p:cNvSpPr txBox="1"/>
          <p:nvPr/>
        </p:nvSpPr>
        <p:spPr>
          <a:xfrm>
            <a:off x="2494626" y="120991"/>
            <a:ext cx="4669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Pokeno Scoria Cone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46131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C6935FE-F11A-4112-A09A-86B94FACE18A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" y="0"/>
            <a:ext cx="5971941" cy="67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22C33-24E2-4A9C-9B66-0D21D0C8D8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87"/>
            <a:ext cx="9144000" cy="60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22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FEA1F2A3-DBAD-472C-851E-EF8E556C0C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512"/>
            <a:ext cx="9215021" cy="74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07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field, herd&#10;&#10;Description automatically generated">
            <a:extLst>
              <a:ext uri="{FF2B5EF4-FFF2-40B4-BE49-F238E27FC236}">
                <a16:creationId xmlns:a16="http://schemas.microsoft.com/office/drawing/2014/main" id="{4A8E11F5-DB6E-40C7-806D-2E3048D494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4" y="150920"/>
            <a:ext cx="9197005" cy="4726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56EAC-9B51-4ED0-BCB1-F659E2B7352F}"/>
              </a:ext>
            </a:extLst>
          </p:cNvPr>
          <p:cNvSpPr txBox="1"/>
          <p:nvPr/>
        </p:nvSpPr>
        <p:spPr>
          <a:xfrm>
            <a:off x="275208" y="5057598"/>
            <a:ext cx="459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Serpell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Rd Tuff Ring and cone</a:t>
            </a:r>
            <a:r>
              <a:rPr lang="en-N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00796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85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75787A-B5A2-40C7-95AD-2AB33CA064C5}"/>
              </a:ext>
            </a:extLst>
          </p:cNvPr>
          <p:cNvSpPr txBox="1"/>
          <p:nvPr/>
        </p:nvSpPr>
        <p:spPr>
          <a:xfrm>
            <a:off x="137604" y="21924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2. Daff Road Jurassic Plant Beds</a:t>
            </a:r>
            <a:endParaRPr lang="en-NZ" dirty="0"/>
          </a:p>
        </p:txBody>
      </p:sp>
      <p:pic>
        <p:nvPicPr>
          <p:cNvPr id="4" name="Picture 3" descr="A picture containing map, water&#10;&#10;Description automatically generated">
            <a:extLst>
              <a:ext uri="{FF2B5EF4-FFF2-40B4-BE49-F238E27FC236}">
                <a16:creationId xmlns:a16="http://schemas.microsoft.com/office/drawing/2014/main" id="{C2DFBB9B-916C-4FC8-8966-844FDFCB12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79" y="622410"/>
            <a:ext cx="6300272" cy="4079290"/>
          </a:xfrm>
          <a:prstGeom prst="rect">
            <a:avLst/>
          </a:prstGeom>
        </p:spPr>
      </p:pic>
      <p:pic>
        <p:nvPicPr>
          <p:cNvPr id="5" name="Picture 4" descr="A picture containing indoor, food, piece, sitting&#10;&#10;Description automatically generated">
            <a:extLst>
              <a:ext uri="{FF2B5EF4-FFF2-40B4-BE49-F238E27FC236}">
                <a16:creationId xmlns:a16="http://schemas.microsoft.com/office/drawing/2014/main" id="{59AB2E82-7168-40D8-AAE3-20563AC92C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6278"/>
            <a:ext cx="4989250" cy="374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3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rocky mountain&#10;&#10;Description automatically generated">
            <a:extLst>
              <a:ext uri="{FF2B5EF4-FFF2-40B4-BE49-F238E27FC236}">
                <a16:creationId xmlns:a16="http://schemas.microsoft.com/office/drawing/2014/main" id="{9907072A-0882-45B7-A94C-292BB5E7B3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"/>
            <a:ext cx="9144000" cy="6857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9E85B7-C2FB-4904-8831-EB419495DFE3}"/>
              </a:ext>
            </a:extLst>
          </p:cNvPr>
          <p:cNvSpPr txBox="1"/>
          <p:nvPr/>
        </p:nvSpPr>
        <p:spPr>
          <a:xfrm>
            <a:off x="2028547" y="12515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3.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Kaawa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Creek -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Ngatutura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Section. 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6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n a rocky beach&#10;&#10;Description automatically generated">
            <a:extLst>
              <a:ext uri="{FF2B5EF4-FFF2-40B4-BE49-F238E27FC236}">
                <a16:creationId xmlns:a16="http://schemas.microsoft.com/office/drawing/2014/main" id="{64FAAA71-65A2-4D35-893D-BE5E611FC5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1"/>
            <a:ext cx="9166602" cy="58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05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6158D5A8-0793-4797-8204-39DAF0086C6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10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ock of birds sitting on a rock near the ocean&#10;&#10;Description automatically generated">
            <a:extLst>
              <a:ext uri="{FF2B5EF4-FFF2-40B4-BE49-F238E27FC236}">
                <a16:creationId xmlns:a16="http://schemas.microsoft.com/office/drawing/2014/main" id="{FDBA79F9-FDA9-4FFC-9DF7-872196D443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54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rock&#10;&#10;Description automatically generated">
            <a:extLst>
              <a:ext uri="{FF2B5EF4-FFF2-40B4-BE49-F238E27FC236}">
                <a16:creationId xmlns:a16="http://schemas.microsoft.com/office/drawing/2014/main" id="{614A32EA-856A-43E2-9F44-A8027DDA8A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300"/>
            <a:ext cx="9144001" cy="610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4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EC974C-97F9-4C11-BAD1-3677B4EF8673}"/>
              </a:ext>
            </a:extLst>
          </p:cNvPr>
          <p:cNvSpPr txBox="1"/>
          <p:nvPr/>
        </p:nvSpPr>
        <p:spPr>
          <a:xfrm>
            <a:off x="2507942" y="606653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5.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Moeweka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Quarry Jurassic Fauna. </a:t>
            </a:r>
            <a:endParaRPr lang="en-NZ" dirty="0"/>
          </a:p>
        </p:txBody>
      </p:sp>
      <p:pic>
        <p:nvPicPr>
          <p:cNvPr id="4" name="Picture 3" descr="A close up of a mountain&#10;&#10;Description automatically generated">
            <a:extLst>
              <a:ext uri="{FF2B5EF4-FFF2-40B4-BE49-F238E27FC236}">
                <a16:creationId xmlns:a16="http://schemas.microsoft.com/office/drawing/2014/main" id="{6955D4C1-A07A-4FDE-A49B-ED6DFBF257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65" y="936594"/>
            <a:ext cx="7905935" cy="4984812"/>
          </a:xfrm>
          <a:prstGeom prst="rect">
            <a:avLst/>
          </a:prstGeom>
        </p:spPr>
      </p:pic>
      <p:pic>
        <p:nvPicPr>
          <p:cNvPr id="5" name="Picture 4" descr="Specimen 22 MESOZOIC">
            <a:extLst>
              <a:ext uri="{FF2B5EF4-FFF2-40B4-BE49-F238E27FC236}">
                <a16:creationId xmlns:a16="http://schemas.microsoft.com/office/drawing/2014/main" id="{36B21F20-1256-49C3-9A60-793DAD51F2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1755"/>
            <a:ext cx="2271395" cy="1706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olcophylloceras passati masoni from Moewaka Quarry, Early… | Flickr">
            <a:extLst>
              <a:ext uri="{FF2B5EF4-FFF2-40B4-BE49-F238E27FC236}">
                <a16:creationId xmlns:a16="http://schemas.microsoft.com/office/drawing/2014/main" id="{5EB7FEB7-F088-476D-9649-735CC35C84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" y="3320347"/>
            <a:ext cx="2277110" cy="17106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957873-0A30-4FE6-90E9-39E1B197FC30}"/>
              </a:ext>
            </a:extLst>
          </p:cNvPr>
          <p:cNvSpPr txBox="1"/>
          <p:nvPr/>
        </p:nvSpPr>
        <p:spPr>
          <a:xfrm>
            <a:off x="3619870" y="145132"/>
            <a:ext cx="4576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7.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Opuatia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Cliff Jurassic Fauna.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9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79500-5DC3-415E-8B9F-76BB602C4C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80" y="0"/>
            <a:ext cx="6196612" cy="67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66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B041E6-63FA-434E-9ECC-44204968A4D8}"/>
              </a:ext>
            </a:extLst>
          </p:cNvPr>
          <p:cNvSpPr txBox="1"/>
          <p:nvPr/>
        </p:nvSpPr>
        <p:spPr>
          <a:xfrm>
            <a:off x="208625" y="27607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8. Port Waikato To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Tuakau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Bridge Road Jurassic Section</a:t>
            </a:r>
            <a:endParaRPr lang="en-NZ" dirty="0"/>
          </a:p>
        </p:txBody>
      </p:sp>
      <p:pic>
        <p:nvPicPr>
          <p:cNvPr id="4" name="Picture 3" descr="A close up of a mountain&#10;&#10;Description automatically generated">
            <a:extLst>
              <a:ext uri="{FF2B5EF4-FFF2-40B4-BE49-F238E27FC236}">
                <a16:creationId xmlns:a16="http://schemas.microsoft.com/office/drawing/2014/main" id="{1867E5FA-F19B-4633-8A54-25EA87CD1E9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04" y="1094370"/>
            <a:ext cx="4844415" cy="3373120"/>
          </a:xfrm>
          <a:prstGeom prst="rect">
            <a:avLst/>
          </a:prstGeom>
        </p:spPr>
      </p:pic>
      <p:pic>
        <p:nvPicPr>
          <p:cNvPr id="5" name="Picture 4" descr="A view of a mountain&#10;&#10;Description automatically generated">
            <a:extLst>
              <a:ext uri="{FF2B5EF4-FFF2-40B4-BE49-F238E27FC236}">
                <a16:creationId xmlns:a16="http://schemas.microsoft.com/office/drawing/2014/main" id="{863F749F-6FB3-400F-98EA-82F94DB60D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30" y="2890334"/>
            <a:ext cx="6088612" cy="39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47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60F69B-449A-439C-BEE9-988A2C2D22AC}"/>
              </a:ext>
            </a:extLst>
          </p:cNvPr>
          <p:cNvSpPr txBox="1"/>
          <p:nvPr/>
        </p:nvSpPr>
        <p:spPr>
          <a:xfrm>
            <a:off x="181992" y="25832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ONF 10.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Huriwai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Beach Jurassic Plant Beds</a:t>
            </a:r>
            <a:endParaRPr lang="en-NZ" dirty="0"/>
          </a:p>
        </p:txBody>
      </p:sp>
      <p:pic>
        <p:nvPicPr>
          <p:cNvPr id="4" name="Picture 3" descr="Water next to the ocean&#10;&#10;Description automatically generated">
            <a:extLst>
              <a:ext uri="{FF2B5EF4-FFF2-40B4-BE49-F238E27FC236}">
                <a16:creationId xmlns:a16="http://schemas.microsoft.com/office/drawing/2014/main" id="{844E5345-426F-46FD-8172-DF6CEF8288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2" y="969457"/>
            <a:ext cx="5731510" cy="3818255"/>
          </a:xfrm>
          <a:prstGeom prst="rect">
            <a:avLst/>
          </a:prstGeom>
        </p:spPr>
      </p:pic>
      <p:pic>
        <p:nvPicPr>
          <p:cNvPr id="6" name="Picture 5" descr="A vintage photo of a person&#10;&#10;Description automatically generated">
            <a:extLst>
              <a:ext uri="{FF2B5EF4-FFF2-40B4-BE49-F238E27FC236}">
                <a16:creationId xmlns:a16="http://schemas.microsoft.com/office/drawing/2014/main" id="{0DA5DEF1-6428-4558-927B-D262D79D4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5" y="0"/>
            <a:ext cx="3022785" cy="3818255"/>
          </a:xfrm>
          <a:prstGeom prst="rect">
            <a:avLst/>
          </a:prstGeom>
        </p:spPr>
      </p:pic>
      <p:pic>
        <p:nvPicPr>
          <p:cNvPr id="7" name="Picture 6" descr="Mixture of Cladophlebis fern and Coniopteris sp. Huriwai P… | Flickr">
            <a:extLst>
              <a:ext uri="{FF2B5EF4-FFF2-40B4-BE49-F238E27FC236}">
                <a16:creationId xmlns:a16="http://schemas.microsoft.com/office/drawing/2014/main" id="{6EDE04E1-C632-46E7-9478-ED5F71CFCF4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215" y="4208016"/>
            <a:ext cx="3281322" cy="264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5EBC27-172F-4440-8501-1491D81CC3F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82" y="4711700"/>
            <a:ext cx="2866390" cy="2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67CAF-63A8-433B-9832-95854D51132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9724" y="4356100"/>
            <a:ext cx="2122170" cy="2833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383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BE8901-C1B7-4189-A02B-6D21B99CB07D}"/>
              </a:ext>
            </a:extLst>
          </p:cNvPr>
          <p:cNvSpPr txBox="1"/>
          <p:nvPr/>
        </p:nvSpPr>
        <p:spPr>
          <a:xfrm>
            <a:off x="2286000" y="296955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ADDITIONAL ONFs SUGGESTED TO BE ADDED TO PWDP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N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8920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3F77E-C08F-4433-805E-23C6B4269287}"/>
              </a:ext>
            </a:extLst>
          </p:cNvPr>
          <p:cNvSpPr txBox="1"/>
          <p:nvPr/>
        </p:nvSpPr>
        <p:spPr>
          <a:xfrm>
            <a:off x="226380" y="2991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Port Waikato sandspit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view of water and a mountain in the background&#10;&#10;Description automatically generated">
            <a:extLst>
              <a:ext uri="{FF2B5EF4-FFF2-40B4-BE49-F238E27FC236}">
                <a16:creationId xmlns:a16="http://schemas.microsoft.com/office/drawing/2014/main" id="{81B2F602-F571-49A2-8E4A-56FCE968D320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235"/>
            <a:ext cx="9144000" cy="607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93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129023-E379-459E-AA74-F54EECD5CFEE}"/>
              </a:ext>
            </a:extLst>
          </p:cNvPr>
          <p:cNvSpPr txBox="1"/>
          <p:nvPr/>
        </p:nvSpPr>
        <p:spPr>
          <a:xfrm>
            <a:off x="146482" y="10740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Ngapuriri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natural arch and surrounding Waikawau Valley karst</a:t>
            </a:r>
            <a:endParaRPr lang="en-NZ" dirty="0"/>
          </a:p>
        </p:txBody>
      </p:sp>
      <p:pic>
        <p:nvPicPr>
          <p:cNvPr id="4" name="Picture 3" descr="A picture containing outdoor, kite, grass, flying&#10;&#10;Description automatically generated">
            <a:extLst>
              <a:ext uri="{FF2B5EF4-FFF2-40B4-BE49-F238E27FC236}">
                <a16:creationId xmlns:a16="http://schemas.microsoft.com/office/drawing/2014/main" id="{0B97B1C6-059F-417B-A630-8B32B18853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4" y="753733"/>
            <a:ext cx="7954392" cy="61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09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618EDFD2-191C-46D2-A620-037D0F128837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33" y="0"/>
            <a:ext cx="10085033" cy="58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19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cky mountain&#10;&#10;Description automatically generated">
            <a:extLst>
              <a:ext uri="{FF2B5EF4-FFF2-40B4-BE49-F238E27FC236}">
                <a16:creationId xmlns:a16="http://schemas.microsoft.com/office/drawing/2014/main" id="{67560F98-FD13-4287-9980-1258190105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8788" cy="52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19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cky mountain with trees in the background&#10;&#10;Description automatically generated">
            <a:extLst>
              <a:ext uri="{FF2B5EF4-FFF2-40B4-BE49-F238E27FC236}">
                <a16:creationId xmlns:a16="http://schemas.microsoft.com/office/drawing/2014/main" id="{F0B78CCE-5DB4-40CC-922F-48E90C68C0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7826" cy="50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88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on a rocky hill&#10;&#10;Description automatically generated">
            <a:extLst>
              <a:ext uri="{FF2B5EF4-FFF2-40B4-BE49-F238E27FC236}">
                <a16:creationId xmlns:a16="http://schemas.microsoft.com/office/drawing/2014/main" id="{2A9A4D50-FD27-4285-A79B-0B8B6ABEB3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872" cy="51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6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ush green hillside&#10;&#10;Description automatically generated">
            <a:extLst>
              <a:ext uri="{FF2B5EF4-FFF2-40B4-BE49-F238E27FC236}">
                <a16:creationId xmlns:a16="http://schemas.microsoft.com/office/drawing/2014/main" id="{83800453-7C2A-4191-A6DA-3291476DA6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18" y="0"/>
            <a:ext cx="9943235" cy="55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50735-D2FE-4862-8C20-ECA3DF64D01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E255A1BE-4F8C-42D8-8A95-C5463576516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9113516" cy="53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23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314DDD97-3583-42B7-8885-0FA5DE1286E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122" y="0"/>
            <a:ext cx="10037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15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rock, nature&#10;&#10;Description automatically generated">
            <a:extLst>
              <a:ext uri="{FF2B5EF4-FFF2-40B4-BE49-F238E27FC236}">
                <a16:creationId xmlns:a16="http://schemas.microsoft.com/office/drawing/2014/main" id="{7D706881-BD18-4DE4-BCD9-408D6813D61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175"/>
            <a:ext cx="9144000" cy="5931958"/>
          </a:xfrm>
          <a:prstGeom prst="rect">
            <a:avLst/>
          </a:prstGeom>
        </p:spPr>
      </p:pic>
      <p:pic>
        <p:nvPicPr>
          <p:cNvPr id="3" name="Picture 2" descr="The Shire &amp; Weathertop | Concerning Kiwi">
            <a:extLst>
              <a:ext uri="{FF2B5EF4-FFF2-40B4-BE49-F238E27FC236}">
                <a16:creationId xmlns:a16="http://schemas.microsoft.com/office/drawing/2014/main" id="{451CEB96-1922-4BE8-A1EB-45FDA60DA774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83" y="4512945"/>
            <a:ext cx="5483225" cy="2345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574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84CA35-000C-4FA2-B584-238739AFE7F1}"/>
              </a:ext>
            </a:extLst>
          </p:cNvPr>
          <p:cNvSpPr txBox="1"/>
          <p:nvPr/>
        </p:nvSpPr>
        <p:spPr>
          <a:xfrm>
            <a:off x="93216" y="1038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Huriwai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-Waikawau coastal section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143F0-6182-47ED-A598-5EC0CDD44B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253" y="592698"/>
            <a:ext cx="9090277" cy="62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4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9D6C2F-3BF0-4DD3-BA65-3D307A59F75F}"/>
              </a:ext>
            </a:extLst>
          </p:cNvPr>
          <p:cNvSpPr txBox="1"/>
          <p:nvPr/>
        </p:nvSpPr>
        <p:spPr>
          <a:xfrm>
            <a:off x="253014" y="1606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Waiwiri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Beach unconformity and basal Waitemata group</a:t>
            </a:r>
            <a:endParaRPr lang="en-NZ" dirty="0"/>
          </a:p>
        </p:txBody>
      </p:sp>
      <p:pic>
        <p:nvPicPr>
          <p:cNvPr id="4" name="Picture 3" descr="A close up of a rock mountain&#10;&#10;Description automatically generated">
            <a:extLst>
              <a:ext uri="{FF2B5EF4-FFF2-40B4-BE49-F238E27FC236}">
                <a16:creationId xmlns:a16="http://schemas.microsoft.com/office/drawing/2014/main" id="{88015179-5913-4114-8925-F4075C51997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628"/>
            <a:ext cx="9245013" cy="5961372"/>
          </a:xfrm>
          <a:prstGeom prst="rect">
            <a:avLst/>
          </a:prstGeom>
        </p:spPr>
      </p:pic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CCD874B6-1F86-44A2-A73F-FD46E78FEB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53" y="4509856"/>
            <a:ext cx="3195961" cy="213403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879846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4B07F7-4CAE-4770-A27B-F2C19A6B512E}"/>
              </a:ext>
            </a:extLst>
          </p:cNvPr>
          <p:cNvSpPr txBox="1"/>
          <p:nvPr/>
        </p:nvSpPr>
        <p:spPr>
          <a:xfrm>
            <a:off x="190870" y="1304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Puketoka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conglomerate</a:t>
            </a:r>
            <a:endParaRPr lang="en-NZ" dirty="0"/>
          </a:p>
        </p:txBody>
      </p:sp>
      <p:pic>
        <p:nvPicPr>
          <p:cNvPr id="4" name="Picture 3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DAC7E21C-395A-4EC4-B178-97B21CB99D6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52" y="662391"/>
            <a:ext cx="6179832" cy="3838587"/>
          </a:xfrm>
          <a:prstGeom prst="rect">
            <a:avLst/>
          </a:prstGeom>
        </p:spPr>
      </p:pic>
      <p:pic>
        <p:nvPicPr>
          <p:cNvPr id="5" name="Picture 4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D7EC30A8-B6BA-4DF7-A045-BCE9151DCE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90" y="3353604"/>
            <a:ext cx="5731510" cy="4021455"/>
          </a:xfrm>
          <a:prstGeom prst="rect">
            <a:avLst/>
          </a:prstGeom>
        </p:spPr>
      </p:pic>
      <p:pic>
        <p:nvPicPr>
          <p:cNvPr id="6" name="Picture 5" descr="A close up of a rock&#10;&#10;Description automatically generated">
            <a:extLst>
              <a:ext uri="{FF2B5EF4-FFF2-40B4-BE49-F238E27FC236}">
                <a16:creationId xmlns:a16="http://schemas.microsoft.com/office/drawing/2014/main" id="{5D88F9D1-E537-43A9-BF6B-E20770B1A5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91" y="4500978"/>
            <a:ext cx="3445781" cy="23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19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51F49D1-DF38-41EC-A91F-B03200B6D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2" y="0"/>
            <a:ext cx="7902859" cy="669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46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DCE46E-0645-4784-81D0-48F16FF866CD}"/>
              </a:ext>
            </a:extLst>
          </p:cNvPr>
          <p:cNvSpPr txBox="1"/>
          <p:nvPr/>
        </p:nvSpPr>
        <p:spPr>
          <a:xfrm>
            <a:off x="244135" y="1216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Gibsons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Beach unconformity and fossil karst</a:t>
            </a:r>
            <a:endParaRPr lang="en-NZ" dirty="0"/>
          </a:p>
        </p:txBody>
      </p:sp>
      <p:pic>
        <p:nvPicPr>
          <p:cNvPr id="4" name="Picture 3" descr="A picture containing water, person, surfing, standing&#10;&#10;Description automatically generated">
            <a:extLst>
              <a:ext uri="{FF2B5EF4-FFF2-40B4-BE49-F238E27FC236}">
                <a16:creationId xmlns:a16="http://schemas.microsoft.com/office/drawing/2014/main" id="{FD28C942-CA96-481C-8449-113D7E5D3F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257"/>
            <a:ext cx="9144000" cy="7193833"/>
          </a:xfrm>
          <a:prstGeom prst="rect">
            <a:avLst/>
          </a:prstGeom>
        </p:spPr>
      </p:pic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1540481E-2066-4D3D-AD49-16683AA794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12" y="0"/>
            <a:ext cx="3027045" cy="37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94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FA734C-3F79-4BFD-BB5A-85E998AB9435}"/>
              </a:ext>
            </a:extLst>
          </p:cNvPr>
          <p:cNvSpPr txBox="1"/>
          <p:nvPr/>
        </p:nvSpPr>
        <p:spPr>
          <a:xfrm>
            <a:off x="253014" y="1127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Taupiri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Gorge</a:t>
            </a:r>
            <a:endParaRPr lang="en-NZ" dirty="0"/>
          </a:p>
        </p:txBody>
      </p:sp>
      <p:pic>
        <p:nvPicPr>
          <p:cNvPr id="4" name="Picture 3" descr="A view of a large mountain in the background&#10;&#10;Description automatically generated">
            <a:extLst>
              <a:ext uri="{FF2B5EF4-FFF2-40B4-BE49-F238E27FC236}">
                <a16:creationId xmlns:a16="http://schemas.microsoft.com/office/drawing/2014/main" id="{CA0B8047-4765-4B92-82BD-04310A52C0ED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694" y="693010"/>
            <a:ext cx="11189176" cy="616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98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E2D13-C90C-4F4E-9297-9FE8C185E5FD}"/>
              </a:ext>
            </a:extLst>
          </p:cNvPr>
          <p:cNvSpPr txBox="1"/>
          <p:nvPr/>
        </p:nvSpPr>
        <p:spPr>
          <a:xfrm>
            <a:off x="199748" y="1748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Dunphail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Bluffs Oligocene sandstone</a:t>
            </a:r>
            <a:endParaRPr lang="en-NZ" dirty="0"/>
          </a:p>
        </p:txBody>
      </p:sp>
      <p:pic>
        <p:nvPicPr>
          <p:cNvPr id="5" name="Picture 4" descr="A picture containing grass, outdoor, nature, field&#10;&#10;Description automatically generated">
            <a:extLst>
              <a:ext uri="{FF2B5EF4-FFF2-40B4-BE49-F238E27FC236}">
                <a16:creationId xmlns:a16="http://schemas.microsoft.com/office/drawing/2014/main" id="{86BA2330-FACC-4787-8208-F4F8E72134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466" y="2300683"/>
            <a:ext cx="10564427" cy="5293139"/>
          </a:xfrm>
          <a:prstGeom prst="rect">
            <a:avLst/>
          </a:prstGeom>
        </p:spPr>
      </p:pic>
      <p:pic>
        <p:nvPicPr>
          <p:cNvPr id="4" name="Picture 3" descr="A large green landscape&#10;&#10;Description automatically generated">
            <a:extLst>
              <a:ext uri="{FF2B5EF4-FFF2-40B4-BE49-F238E27FC236}">
                <a16:creationId xmlns:a16="http://schemas.microsoft.com/office/drawing/2014/main" id="{93C3A3E5-A6B3-4D0D-BCD0-031328D514E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95" y="0"/>
            <a:ext cx="5086905" cy="322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99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A8D68-84D6-4CC8-AF9C-F2908A77FA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42" y="19050"/>
            <a:ext cx="630491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23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ACD4D2-9746-4E6B-A49D-79D791F94431}"/>
              </a:ext>
            </a:extLst>
          </p:cNvPr>
          <p:cNvSpPr txBox="1"/>
          <p:nvPr/>
        </p:nvSpPr>
        <p:spPr>
          <a:xfrm>
            <a:off x="155359" y="1216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Carters Beach shore platforms</a:t>
            </a:r>
            <a:endParaRPr lang="en-NZ" dirty="0"/>
          </a:p>
        </p:txBody>
      </p:sp>
      <p:pic>
        <p:nvPicPr>
          <p:cNvPr id="4" name="Picture 3" descr="A picture containing mountain&#10;&#10;Description automatically generated">
            <a:extLst>
              <a:ext uri="{FF2B5EF4-FFF2-40B4-BE49-F238E27FC236}">
                <a16:creationId xmlns:a16="http://schemas.microsoft.com/office/drawing/2014/main" id="{96B129F8-80EA-4D65-8C25-6F40DF85F2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05" y="0"/>
            <a:ext cx="5672455" cy="3395980"/>
          </a:xfrm>
          <a:prstGeom prst="rect">
            <a:avLst/>
          </a:prstGeom>
        </p:spPr>
      </p:pic>
      <p:pic>
        <p:nvPicPr>
          <p:cNvPr id="5" name="Picture 4" descr="A rocky beach&#10;&#10;Description automatically generated">
            <a:extLst>
              <a:ext uri="{FF2B5EF4-FFF2-40B4-BE49-F238E27FC236}">
                <a16:creationId xmlns:a16="http://schemas.microsoft.com/office/drawing/2014/main" id="{9E75FE37-9CCB-4D25-9286-CBC1BA36D3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10"/>
            <a:ext cx="5731510" cy="2198370"/>
          </a:xfrm>
          <a:prstGeom prst="rect">
            <a:avLst/>
          </a:prstGeom>
        </p:spPr>
      </p:pic>
      <p:pic>
        <p:nvPicPr>
          <p:cNvPr id="6" name="Picture 5" descr="A picture containing outdoor, nature, water, beach&#10;&#10;Description automatically generated">
            <a:extLst>
              <a:ext uri="{FF2B5EF4-FFF2-40B4-BE49-F238E27FC236}">
                <a16:creationId xmlns:a16="http://schemas.microsoft.com/office/drawing/2014/main" id="{E5218229-CDA2-46DD-B8A6-D39235E73A2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980"/>
            <a:ext cx="9144000" cy="428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B5699E-5981-4B02-BF91-C97F565396CA}"/>
              </a:ext>
            </a:extLst>
          </p:cNvPr>
          <p:cNvSpPr txBox="1"/>
          <p:nvPr/>
        </p:nvSpPr>
        <p:spPr>
          <a:xfrm>
            <a:off x="395056" y="447167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Raglan coastal karst</a:t>
            </a:r>
            <a:endParaRPr lang="en-NZ" dirty="0"/>
          </a:p>
        </p:txBody>
      </p:sp>
      <p:pic>
        <p:nvPicPr>
          <p:cNvPr id="4" name="Picture 3" descr="A picture containing nature, cake, sitting, mountain&#10;&#10;Description automatically generated">
            <a:extLst>
              <a:ext uri="{FF2B5EF4-FFF2-40B4-BE49-F238E27FC236}">
                <a16:creationId xmlns:a16="http://schemas.microsoft.com/office/drawing/2014/main" id="{245C543F-46CB-4599-AB26-02443CE820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64784" cy="4164395"/>
          </a:xfrm>
          <a:prstGeom prst="rect">
            <a:avLst/>
          </a:prstGeom>
        </p:spPr>
      </p:pic>
      <p:pic>
        <p:nvPicPr>
          <p:cNvPr id="5" name="Picture 4" descr="A picture containing nature, cake, table, water&#10;&#10;Description automatically generated">
            <a:extLst>
              <a:ext uri="{FF2B5EF4-FFF2-40B4-BE49-F238E27FC236}">
                <a16:creationId xmlns:a16="http://schemas.microsoft.com/office/drawing/2014/main" id="{5112623D-8B74-4D8B-9947-AE0A2801FD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90" y="3210560"/>
            <a:ext cx="5731510" cy="3647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4165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355C9004-96F3-4806-8B5F-9663C5E3121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44"/>
            <a:ext cx="9303199" cy="58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103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nature, water&#10;&#10;Description automatically generated">
            <a:extLst>
              <a:ext uri="{FF2B5EF4-FFF2-40B4-BE49-F238E27FC236}">
                <a16:creationId xmlns:a16="http://schemas.microsoft.com/office/drawing/2014/main" id="{7985FC20-7236-4411-AF35-A0D45F0629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999"/>
            <a:ext cx="9144000" cy="5351067"/>
          </a:xfrm>
          <a:prstGeom prst="rect">
            <a:avLst/>
          </a:prstGeom>
        </p:spPr>
      </p:pic>
      <p:pic>
        <p:nvPicPr>
          <p:cNvPr id="2" name="Picture 1" descr="A large body of water&#10;&#10;Description automatically generated">
            <a:extLst>
              <a:ext uri="{FF2B5EF4-FFF2-40B4-BE49-F238E27FC236}">
                <a16:creationId xmlns:a16="http://schemas.microsoft.com/office/drawing/2014/main" id="{A8ED0ABA-A3CE-485F-8E24-74E89A744AB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09"/>
            <a:ext cx="577913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97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 Toto Gorge Lookout - Picture of Te Toto Gorge Lookout, Raglan ...">
            <a:extLst>
              <a:ext uri="{FF2B5EF4-FFF2-40B4-BE49-F238E27FC236}">
                <a16:creationId xmlns:a16="http://schemas.microsoft.com/office/drawing/2014/main" id="{AB2F4A57-4B0D-446F-AAC0-6ADF465C52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" y="-2368119"/>
            <a:ext cx="9272726" cy="92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F495D-68A5-4E04-86D3-535E19BEEAD6}"/>
              </a:ext>
            </a:extLst>
          </p:cNvPr>
          <p:cNvSpPr txBox="1"/>
          <p:nvPr/>
        </p:nvSpPr>
        <p:spPr>
          <a:xfrm>
            <a:off x="253013" y="2814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 Toto Gorge lava and pyroclastic sequence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cake&#10;&#10;Description automatically generated">
            <a:extLst>
              <a:ext uri="{FF2B5EF4-FFF2-40B4-BE49-F238E27FC236}">
                <a16:creationId xmlns:a16="http://schemas.microsoft.com/office/drawing/2014/main" id="{4034A342-8D2B-4470-BEE5-996A416C63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13" y="144098"/>
            <a:ext cx="5668645" cy="34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656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9355F4-983C-4120-B2DA-1E75758E4C6D}"/>
              </a:ext>
            </a:extLst>
          </p:cNvPr>
          <p:cNvSpPr txBox="1"/>
          <p:nvPr/>
        </p:nvSpPr>
        <p:spPr>
          <a:xfrm>
            <a:off x="297402" y="1393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Karioi</a:t>
            </a:r>
            <a:endParaRPr lang="en-NZ" dirty="0"/>
          </a:p>
        </p:txBody>
      </p:sp>
      <p:pic>
        <p:nvPicPr>
          <p:cNvPr id="5" name="Picture 4" descr="A narrow road surrounded by tall grass&#10;&#10;Description automatically generated">
            <a:extLst>
              <a:ext uri="{FF2B5EF4-FFF2-40B4-BE49-F238E27FC236}">
                <a16:creationId xmlns:a16="http://schemas.microsoft.com/office/drawing/2014/main" id="{76E65FCD-6D3F-47F9-8042-1F3CA8F41B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598"/>
            <a:ext cx="9137865" cy="6267423"/>
          </a:xfrm>
          <a:prstGeom prst="rect">
            <a:avLst/>
          </a:prstGeom>
        </p:spPr>
      </p:pic>
      <p:pic>
        <p:nvPicPr>
          <p:cNvPr id="4" name="Picture 3" descr="A picture containing cake, hill&#10;&#10;Description automatically generated">
            <a:extLst>
              <a:ext uri="{FF2B5EF4-FFF2-40B4-BE49-F238E27FC236}">
                <a16:creationId xmlns:a16="http://schemas.microsoft.com/office/drawing/2014/main" id="{E686FD6C-FC6F-4258-BF12-FB84FAE5F4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30" y="38735"/>
            <a:ext cx="4712970" cy="33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221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81E8CF-18C9-4223-96A2-3D560B43BBC6}"/>
              </a:ext>
            </a:extLst>
          </p:cNvPr>
          <p:cNvSpPr txBox="1"/>
          <p:nvPr/>
        </p:nvSpPr>
        <p:spPr>
          <a:xfrm>
            <a:off x="181992" y="1748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Papanui Pt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volcanics</a:t>
            </a:r>
            <a:endParaRPr lang="en-NZ" dirty="0"/>
          </a:p>
        </p:txBody>
      </p:sp>
      <p:pic>
        <p:nvPicPr>
          <p:cNvPr id="4" name="Picture 3" descr="A picture containing text, cake, water, table&#10;&#10;Description automatically generated">
            <a:extLst>
              <a:ext uri="{FF2B5EF4-FFF2-40B4-BE49-F238E27FC236}">
                <a16:creationId xmlns:a16="http://schemas.microsoft.com/office/drawing/2014/main" id="{5262586E-A393-40AF-91CB-EAAFE8C1F1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460"/>
            <a:ext cx="9160837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07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59043F-A205-4456-9A85-D7D2EDE4E081}"/>
              </a:ext>
            </a:extLst>
          </p:cNvPr>
          <p:cNvSpPr txBox="1"/>
          <p:nvPr/>
        </p:nvSpPr>
        <p:spPr>
          <a:xfrm>
            <a:off x="173114" y="1393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Bridal Veil Falls columnar jointed basalt</a:t>
            </a:r>
            <a:endParaRPr lang="en-NZ" dirty="0"/>
          </a:p>
        </p:txBody>
      </p:sp>
      <p:pic>
        <p:nvPicPr>
          <p:cNvPr id="4" name="Picture 3" descr="A picture containing tree, coral&#10;&#10;Description automatically generated">
            <a:extLst>
              <a:ext uri="{FF2B5EF4-FFF2-40B4-BE49-F238E27FC236}">
                <a16:creationId xmlns:a16="http://schemas.microsoft.com/office/drawing/2014/main" id="{9D853AEC-426F-4AB7-9E21-DC0557C0C0A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676"/>
            <a:ext cx="9458592" cy="628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181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fall surrounded by trees&#10;&#10;Description automatically generated">
            <a:extLst>
              <a:ext uri="{FF2B5EF4-FFF2-40B4-BE49-F238E27FC236}">
                <a16:creationId xmlns:a16="http://schemas.microsoft.com/office/drawing/2014/main" id="{3A8864F6-BC01-497C-9560-50ECC12C15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49"/>
            <a:ext cx="9425177" cy="62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86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C01FBC-7821-42EA-A658-62AD2AC10EB0}"/>
              </a:ext>
            </a:extLst>
          </p:cNvPr>
          <p:cNvSpPr txBox="1"/>
          <p:nvPr/>
        </p:nvSpPr>
        <p:spPr>
          <a:xfrm>
            <a:off x="164237" y="1340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26. Lake Disappear blind valley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27. Lake Disappear karst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close up of a valley&#10;&#10;Description automatically generated">
            <a:extLst>
              <a:ext uri="{FF2B5EF4-FFF2-40B4-BE49-F238E27FC236}">
                <a16:creationId xmlns:a16="http://schemas.microsoft.com/office/drawing/2014/main" id="{4B75CDB5-3B49-4B30-A023-4FE6B0CAC7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22" y="780366"/>
            <a:ext cx="7017798" cy="60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37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2D3DD87-CD4C-4288-82B1-AFF3AE48629F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" y="0"/>
            <a:ext cx="5971941" cy="6743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C6C6F1-E12C-488D-97FA-CAAD684D3B23}"/>
              </a:ext>
            </a:extLst>
          </p:cNvPr>
          <p:cNvSpPr txBox="1"/>
          <p:nvPr/>
        </p:nvSpPr>
        <p:spPr>
          <a:xfrm>
            <a:off x="6036816" y="870011"/>
            <a:ext cx="2850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30-50-year vision for the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South Auckland </a:t>
            </a:r>
          </a:p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Volcanic Field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40760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cow, field&#10;&#10;Description automatically generated">
            <a:extLst>
              <a:ext uri="{FF2B5EF4-FFF2-40B4-BE49-F238E27FC236}">
                <a16:creationId xmlns:a16="http://schemas.microsoft.com/office/drawing/2014/main" id="{085BBB7F-CE0E-48FB-982E-DA0E92157B10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6563" cy="3648722"/>
          </a:xfrm>
          <a:prstGeom prst="rect">
            <a:avLst/>
          </a:prstGeom>
        </p:spPr>
      </p:pic>
      <p:pic>
        <p:nvPicPr>
          <p:cNvPr id="4" name="Picture 3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D84EAC43-0A15-424F-BC27-65295BAEE5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24966"/>
            <a:ext cx="9172724" cy="33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920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C131D6-D127-4577-AABD-CE6DB8A21B07}"/>
              </a:ext>
            </a:extLst>
          </p:cNvPr>
          <p:cNvSpPr txBox="1"/>
          <p:nvPr/>
        </p:nvSpPr>
        <p:spPr>
          <a:xfrm>
            <a:off x="181993" y="1393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28. Taranaki Pt karst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64C0D-C344-42FB-BABF-37FC610679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83" y="0"/>
            <a:ext cx="6011056" cy="5007006"/>
          </a:xfrm>
          <a:prstGeom prst="rect">
            <a:avLst/>
          </a:prstGeom>
        </p:spPr>
      </p:pic>
      <p:pic>
        <p:nvPicPr>
          <p:cNvPr id="6" name="Picture 5" descr="A person sitting on a rock&#10;&#10;Description automatically generated">
            <a:extLst>
              <a:ext uri="{FF2B5EF4-FFF2-40B4-BE49-F238E27FC236}">
                <a16:creationId xmlns:a16="http://schemas.microsoft.com/office/drawing/2014/main" id="{8B594AC8-2677-44EC-9FB7-527DC1785B0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072" y="2701031"/>
            <a:ext cx="525396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48CF5-02A8-49C0-9625-978E4847C8CC}"/>
              </a:ext>
            </a:extLst>
          </p:cNvPr>
          <p:cNvSpPr txBox="1"/>
          <p:nvPr/>
        </p:nvSpPr>
        <p:spPr>
          <a:xfrm>
            <a:off x="5526350" y="5199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29. Taranaki Pt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volcanics</a:t>
            </a:r>
            <a:endParaRPr lang="en-N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83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7CF0F1-209B-4674-9C02-B77D19CAB9CD}"/>
              </a:ext>
            </a:extLst>
          </p:cNvPr>
          <p:cNvSpPr txBox="1"/>
          <p:nvPr/>
        </p:nvSpPr>
        <p:spPr>
          <a:xfrm>
            <a:off x="181992" y="1482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30. Aotea dune field</a:t>
            </a:r>
            <a:endParaRPr lang="en-NZ" dirty="0"/>
          </a:p>
        </p:txBody>
      </p:sp>
      <p:pic>
        <p:nvPicPr>
          <p:cNvPr id="7" name="Picture 6" descr="A picture containing cake, nature, sitting, table&#10;&#10;Description automatically generated">
            <a:extLst>
              <a:ext uri="{FF2B5EF4-FFF2-40B4-BE49-F238E27FC236}">
                <a16:creationId xmlns:a16="http://schemas.microsoft.com/office/drawing/2014/main" id="{BF1F7FD5-4E58-422A-AC11-4C26B16D88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801"/>
            <a:ext cx="9158231" cy="60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942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FE3BC1-F19E-4F29-818B-41A36CD88975}"/>
              </a:ext>
            </a:extLst>
          </p:cNvPr>
          <p:cNvSpPr txBox="1"/>
          <p:nvPr/>
        </p:nvSpPr>
        <p:spPr>
          <a:xfrm>
            <a:off x="173115" y="20505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31. </a:t>
            </a:r>
            <a:r>
              <a:rPr lang="en-N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Helectite</a:t>
            </a:r>
            <a:r>
              <a:rPr lang="en-N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Hole karst = Old Mountain Rd karst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C316E-CF6F-4AC0-B350-3493172C22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41" y="924026"/>
            <a:ext cx="7718699" cy="5933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3BDAE-D046-451E-BD2E-408E3A7D1E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92" y="205056"/>
            <a:ext cx="3927693" cy="2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DC834-9D89-440E-80EE-943E92BA9DB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47" y="2981081"/>
            <a:ext cx="2582105" cy="387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he Christmas Tree (close up) | Helectite Hole. Whatawhata. … | Flickr">
            <a:extLst>
              <a:ext uri="{FF2B5EF4-FFF2-40B4-BE49-F238E27FC236}">
                <a16:creationId xmlns:a16="http://schemas.microsoft.com/office/drawing/2014/main" id="{90DA2B61-C2B2-4486-91C5-1D46134B949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5" y="2420993"/>
            <a:ext cx="3117215" cy="4679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6763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ake, table, mountain, large&#10;&#10;Description automatically generated">
            <a:extLst>
              <a:ext uri="{FF2B5EF4-FFF2-40B4-BE49-F238E27FC236}">
                <a16:creationId xmlns:a16="http://schemas.microsoft.com/office/drawing/2014/main" id="{D2672E19-666F-4975-84EB-3CD894C8CC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65" y="43927"/>
            <a:ext cx="9364164" cy="6814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C427FD-4ED7-41ED-B7E6-7EE43ED55848}"/>
              </a:ext>
            </a:extLst>
          </p:cNvPr>
          <p:cNvSpPr txBox="1"/>
          <p:nvPr/>
        </p:nvSpPr>
        <p:spPr>
          <a:xfrm>
            <a:off x="779015" y="325800"/>
            <a:ext cx="4753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Nikau Cave and karst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152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on a rock&#10;&#10;Description automatically generated">
            <a:extLst>
              <a:ext uri="{FF2B5EF4-FFF2-40B4-BE49-F238E27FC236}">
                <a16:creationId xmlns:a16="http://schemas.microsoft.com/office/drawing/2014/main" id="{60766615-2EDD-478F-9972-CBADA32E64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270"/>
            <a:ext cx="5713730" cy="3808730"/>
          </a:xfrm>
          <a:prstGeom prst="rect">
            <a:avLst/>
          </a:prstGeom>
        </p:spPr>
      </p:pic>
      <p:pic>
        <p:nvPicPr>
          <p:cNvPr id="9" name="Picture 8" descr="Cave photos | Nikau Cave &amp; Cafe - New Zealand Glowworm Caves">
            <a:extLst>
              <a:ext uri="{FF2B5EF4-FFF2-40B4-BE49-F238E27FC236}">
                <a16:creationId xmlns:a16="http://schemas.microsoft.com/office/drawing/2014/main" id="{EA4CD017-28C8-4332-80CA-649CBB567E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70" y="0"/>
            <a:ext cx="5713730" cy="371411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5066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E47AF5FF-4A84-4DAD-BBFC-7297CE627C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5321A-2619-4CC1-87EB-E5419032FD12}"/>
              </a:ext>
            </a:extLst>
          </p:cNvPr>
          <p:cNvSpPr txBox="1"/>
          <p:nvPr/>
        </p:nvSpPr>
        <p:spPr>
          <a:xfrm>
            <a:off x="6667131" y="133165"/>
            <a:ext cx="2337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Maungakaramea</a:t>
            </a:r>
            <a:endParaRPr lang="en-N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0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CB01041-AC5A-4615-B35D-6AEA41A10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497"/>
            <a:ext cx="9144000" cy="622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AB45C-AA23-4604-83EE-ACCA4C9DD287}"/>
              </a:ext>
            </a:extLst>
          </p:cNvPr>
          <p:cNvSpPr txBox="1"/>
          <p:nvPr/>
        </p:nvSpPr>
        <p:spPr>
          <a:xfrm>
            <a:off x="230819" y="139377"/>
            <a:ext cx="5531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Volcanoes of Auckland: A field guide, Bruce Hayward, 2019, Auckland University Press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1021807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289</Words>
  <Application>Microsoft Office PowerPoint</Application>
  <PresentationFormat>On-screen Show (4:3)</PresentationFormat>
  <Paragraphs>58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Glenys Hayward</dc:creator>
  <cp:lastModifiedBy>Glenys Hayward</cp:lastModifiedBy>
  <cp:revision>17</cp:revision>
  <dcterms:created xsi:type="dcterms:W3CDTF">2020-08-31T08:13:25Z</dcterms:created>
  <dcterms:modified xsi:type="dcterms:W3CDTF">2020-08-31T09:39:17Z</dcterms:modified>
</cp:coreProperties>
</file>