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7" r:id="rId6"/>
    <p:sldId id="258" r:id="rId7"/>
    <p:sldId id="259" r:id="rId8"/>
    <p:sldId id="260" r:id="rId9"/>
    <p:sldId id="262" r:id="rId10"/>
    <p:sldId id="26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D7F55A-0D7B-417A-89AB-C21FED29BA60}" v="31" dt="2020-10-19T07:44:37.8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37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hyperlink" Target="https://becagroup.sharepoint.com/SAM/MarketProfile/Documents/Templates/Maps%20and%20Flags.pptx" TargetMode="External"/><Relationship Id="rId3" Type="http://schemas.openxmlformats.org/officeDocument/2006/relationships/hyperlink" Target="https://becagroup.sharepoint.com/SAM/MarketProfile/Documents/Templates/Tables.pptx" TargetMode="External"/><Relationship Id="rId7" Type="http://schemas.openxmlformats.org/officeDocument/2006/relationships/hyperlink" Target="https://becagroup.sharepoint.com/SAM/MarketProfile/Documents/Templates/Shapes.pptx" TargetMode="External"/><Relationship Id="rId2" Type="http://schemas.openxmlformats.org/officeDocument/2006/relationships/hyperlink" Target="https://becagroup.sharepoint.com/SAM/MarketProfile/Documents/Templates/Conceptual%20Charts.pptx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becagroup.sharepoint.com/SAM/MarketProfile/Documents/Templates/Icons%20Teal.pptx" TargetMode="External"/><Relationship Id="rId11" Type="http://schemas.openxmlformats.org/officeDocument/2006/relationships/image" Target="../media/image2.png"/><Relationship Id="rId5" Type="http://schemas.openxmlformats.org/officeDocument/2006/relationships/hyperlink" Target="https://becagroup.sharepoint.com/SAM/MarketProfile/Documents/Templates/Icons%20Blue.pptx" TargetMode="External"/><Relationship Id="rId10" Type="http://schemas.openxmlformats.org/officeDocument/2006/relationships/hyperlink" Target="file:///\\beca.net\projects\140\1400000\4000000\Generic%20PPT%20Photography" TargetMode="External"/><Relationship Id="rId4" Type="http://schemas.openxmlformats.org/officeDocument/2006/relationships/hyperlink" Target="https://becagroup.sharepoint.com/SAM/MarketProfile/Documents/Templates/Graphic%20elements.pptx" TargetMode="External"/><Relationship Id="rId9" Type="http://schemas.openxmlformats.org/officeDocument/2006/relationships/hyperlink" Target="https://becagroup.sharepoint.com/SAM/MarketProfile/Documents/Templates/Structured%20Text.pptx" TargetMode="Externa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WERPOINT TOOLK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451104" y="186703"/>
            <a:ext cx="6071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/>
              <a:t>Beca</a:t>
            </a:r>
            <a:r>
              <a:rPr lang="en-NZ" baseline="0" dirty="0"/>
              <a:t> PowerPoint toolkit</a:t>
            </a:r>
            <a:endParaRPr lang="en-NZ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6990805" y="664085"/>
            <a:ext cx="4968240" cy="249299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NZ" sz="1200" dirty="0"/>
              <a:t>Please click on the following links (</a:t>
            </a:r>
            <a:r>
              <a:rPr lang="en-NZ" sz="1200" b="1" dirty="0"/>
              <a:t>you must be in Reading View to click</a:t>
            </a:r>
            <a:r>
              <a:rPr lang="en-NZ" sz="1200" dirty="0"/>
              <a:t>) to access PowerPoint files with some great design artefacts, just cut and paste into your document:</a:t>
            </a:r>
          </a:p>
          <a:p>
            <a:r>
              <a:rPr lang="en-NZ" sz="1200" dirty="0"/>
              <a:t> </a:t>
            </a:r>
          </a:p>
          <a:p>
            <a:r>
              <a:rPr lang="en-NZ" sz="1200" dirty="0">
                <a:hlinkClick r:id="rId2"/>
              </a:rPr>
              <a:t>Conceptual charts</a:t>
            </a:r>
            <a:endParaRPr lang="en-NZ" sz="1200" dirty="0"/>
          </a:p>
          <a:p>
            <a:r>
              <a:rPr lang="en-NZ" sz="1200" dirty="0">
                <a:hlinkClick r:id="rId3"/>
              </a:rPr>
              <a:t>Tables</a:t>
            </a:r>
            <a:endParaRPr lang="en-NZ" sz="1200" dirty="0"/>
          </a:p>
          <a:p>
            <a:r>
              <a:rPr lang="en-NZ" sz="1200" dirty="0">
                <a:hlinkClick r:id="rId4"/>
              </a:rPr>
              <a:t>Graphic</a:t>
            </a:r>
            <a:r>
              <a:rPr lang="en-NZ" sz="1200" baseline="0" dirty="0">
                <a:hlinkClick r:id="rId4"/>
              </a:rPr>
              <a:t> elements</a:t>
            </a:r>
            <a:endParaRPr lang="en-NZ" sz="1200" baseline="0" dirty="0"/>
          </a:p>
          <a:p>
            <a:r>
              <a:rPr lang="en-NZ" sz="1200" baseline="0" dirty="0">
                <a:hlinkClick r:id="rId5"/>
              </a:rPr>
              <a:t>Blue Icons</a:t>
            </a:r>
            <a:endParaRPr lang="en-NZ" sz="1200" baseline="0" dirty="0"/>
          </a:p>
          <a:p>
            <a:r>
              <a:rPr lang="en-NZ" sz="1200" baseline="0" dirty="0">
                <a:hlinkClick r:id="rId6"/>
              </a:rPr>
              <a:t>Teal Icons</a:t>
            </a:r>
            <a:endParaRPr lang="en-NZ" sz="1200" baseline="0" dirty="0"/>
          </a:p>
          <a:p>
            <a:r>
              <a:rPr lang="en-NZ" sz="1200" baseline="0" dirty="0">
                <a:hlinkClick r:id="rId7"/>
              </a:rPr>
              <a:t>Shapes</a:t>
            </a:r>
            <a:endParaRPr lang="en-NZ" sz="1200" baseline="0" dirty="0"/>
          </a:p>
          <a:p>
            <a:r>
              <a:rPr lang="en-NZ" sz="1200" baseline="0" dirty="0">
                <a:hlinkClick r:id="rId8"/>
              </a:rPr>
              <a:t>Maps and Flags</a:t>
            </a:r>
            <a:endParaRPr lang="en-NZ" sz="1200" baseline="0" dirty="0"/>
          </a:p>
          <a:p>
            <a:r>
              <a:rPr lang="en-NZ" sz="1200" baseline="0" dirty="0">
                <a:hlinkClick r:id="rId9"/>
              </a:rPr>
              <a:t>Structured Text</a:t>
            </a:r>
            <a:endParaRPr lang="en-NZ" sz="1200" dirty="0"/>
          </a:p>
          <a:p>
            <a:r>
              <a:rPr lang="en-NZ" sz="1200" dirty="0">
                <a:hlinkClick r:id="rId10" action="ppaction://hlinkfile"/>
              </a:rPr>
              <a:t>Photography</a:t>
            </a:r>
            <a:endParaRPr lang="en-NZ" sz="1200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6990805" y="3267878"/>
            <a:ext cx="4968240" cy="224676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n-NZ" sz="1200" b="1" dirty="0"/>
              <a:t>To add</a:t>
            </a:r>
            <a:r>
              <a:rPr lang="en-NZ" sz="1200" b="1" baseline="0" dirty="0"/>
              <a:t> a new slide </a:t>
            </a:r>
            <a:r>
              <a:rPr lang="en-NZ" sz="1200" baseline="0" dirty="0"/>
              <a:t>to your presentation, from the Home Ribbon click the small arrow on ‘New Slide’ and choose from the options available. </a:t>
            </a:r>
          </a:p>
          <a:p>
            <a:pPr>
              <a:spcAft>
                <a:spcPts val="600"/>
              </a:spcAft>
            </a:pPr>
            <a:r>
              <a:rPr lang="en-NZ" sz="1200" b="1" baseline="0" dirty="0"/>
              <a:t>To change the layout </a:t>
            </a:r>
            <a:r>
              <a:rPr lang="en-NZ" sz="1200" baseline="0" dirty="0"/>
              <a:t>of the present slide click the small arrow on ‘Layout’ and choose from the options available.</a:t>
            </a:r>
          </a:p>
          <a:p>
            <a:pPr>
              <a:spcAft>
                <a:spcPts val="600"/>
              </a:spcAft>
            </a:pPr>
            <a:r>
              <a:rPr lang="en-NZ" sz="1200" baseline="0" dirty="0"/>
              <a:t>You may delete this slide from your presentation once complete (it is also available on the Home Ribbon Layout button.</a:t>
            </a:r>
          </a:p>
          <a:p>
            <a:pPr>
              <a:spcAft>
                <a:spcPts val="600"/>
              </a:spcAft>
            </a:pPr>
            <a:endParaRPr lang="en-NZ" sz="1200" baseline="0" dirty="0"/>
          </a:p>
          <a:p>
            <a:pPr>
              <a:spcAft>
                <a:spcPts val="600"/>
              </a:spcAft>
            </a:pPr>
            <a:r>
              <a:rPr lang="en-NZ" sz="1200" b="1" baseline="0" dirty="0"/>
              <a:t>If you have a client logo to insert in your presentation. Place it to the left of the Beca logo ensuring you leave a clear space of at least the height of the Beca logo.</a:t>
            </a:r>
            <a:endParaRPr lang="en-NZ" sz="1200" b="1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CB695CB-5456-453C-9205-B32B99B10044}"/>
              </a:ext>
            </a:extLst>
          </p:cNvPr>
          <p:cNvSpPr/>
          <p:nvPr userDrawn="1"/>
        </p:nvSpPr>
        <p:spPr>
          <a:xfrm>
            <a:off x="451104" y="775318"/>
            <a:ext cx="6096000" cy="26930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600"/>
              </a:spcAft>
            </a:pPr>
            <a:r>
              <a:rPr lang="en-NZ" sz="1200" dirty="0"/>
              <a:t>Welcome to the Beca PowerPoint templates. </a:t>
            </a:r>
          </a:p>
          <a:p>
            <a:pPr>
              <a:spcAft>
                <a:spcPts val="600"/>
              </a:spcAft>
            </a:pPr>
            <a:r>
              <a:rPr lang="en-NZ" sz="1200" dirty="0"/>
              <a:t>As well as the template options, we have developed a set of tools to support you in creating the best on-brand Beca PowerPoint possible. </a:t>
            </a:r>
          </a:p>
          <a:p>
            <a:pPr>
              <a:spcAft>
                <a:spcPts val="600"/>
              </a:spcAft>
            </a:pPr>
            <a:r>
              <a:rPr lang="en-NZ" sz="1200" dirty="0"/>
              <a:t>The Beca theme colours and fonts have been added to this presentation and are also available in the Beca proposal and report templates.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NZ" altLang="en-US" sz="1200" b="0" i="0" u="none" strike="noStrike" cap="none" normalizeH="0" baseline="0" dirty="0">
                <a:ln>
                  <a:noFill/>
                </a:ln>
                <a:solidFill>
                  <a:srgbClr val="2A2A2A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A theme is a unified set of design elements and colour schemes that you apply to pages to give them a consistent and attractive appearance. A theme affects all aspects of a document’s appearance including fonts and colours. The themes are available in Word, PowerPoint, and Excel.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en-NZ" altLang="en-US" sz="1200" dirty="0">
                <a:solidFill>
                  <a:srgbClr val="2A2A2A"/>
                </a:solidFill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You shouldn’t need to do anything. The themes are already attached and all the colours and fonts in the template are part of the Beca brand. </a:t>
            </a:r>
            <a:endParaRPr kumimoji="0" lang="en-NZ" altLang="en-US" sz="1200" b="0" i="0" u="none" strike="noStrike" cap="none" normalizeH="0" baseline="0" dirty="0">
              <a:ln>
                <a:noFill/>
              </a:ln>
              <a:solidFill>
                <a:srgbClr val="2A2A2A"/>
              </a:solidFill>
              <a:effectLst/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NZ" altLang="en-US" sz="1200" b="0" i="0" u="none" strike="noStrike" cap="none" normalizeH="0" baseline="0" dirty="0">
              <a:ln>
                <a:noFill/>
              </a:ln>
              <a:solidFill>
                <a:srgbClr val="2A2A2A"/>
              </a:solidFill>
              <a:effectLst/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7BB2B29-BCB5-45AB-9217-3535261CF59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1"/>
          <a:srcRect l="63113" t="11636" r="32217" b="68993"/>
          <a:stretch/>
        </p:blipFill>
        <p:spPr>
          <a:xfrm>
            <a:off x="2518914" y="3379111"/>
            <a:ext cx="1406106" cy="1640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1669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EB299-1D1D-4D6F-8C4F-CE4BE45CB66C}" type="datetimeFigureOut">
              <a:rPr lang="en-NZ" smtClean="0"/>
              <a:t>20/10/2020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2D603-38A2-468E-9F80-528E079AFAB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87150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EB299-1D1D-4D6F-8C4F-CE4BE45CB66C}" type="datetimeFigureOut">
              <a:rPr lang="en-NZ" smtClean="0"/>
              <a:t>20/10/2020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2D603-38A2-468E-9F80-528E079AFAB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865632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EB299-1D1D-4D6F-8C4F-CE4BE45CB66C}" type="datetimeFigureOut">
              <a:rPr lang="en-NZ" smtClean="0"/>
              <a:t>20/10/2020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2D603-38A2-468E-9F80-528E079AFAB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25960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27461"/>
            <a:ext cx="9144000" cy="2387600"/>
          </a:xfrm>
        </p:spPr>
        <p:txBody>
          <a:bodyPr anchor="ctr" anchorCtr="0"/>
          <a:lstStyle>
            <a:lvl1pPr algn="ctr">
              <a:defRPr sz="6000">
                <a:solidFill>
                  <a:schemeClr val="accent6">
                    <a:lumMod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07136"/>
            <a:ext cx="9144000" cy="106284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6">
                    <a:lumMod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59331" y="6173786"/>
            <a:ext cx="6608617" cy="365125"/>
          </a:xfrm>
        </p:spPr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18814" y="6173787"/>
            <a:ext cx="1918063" cy="365125"/>
          </a:xfrm>
        </p:spPr>
        <p:txBody>
          <a:bodyPr/>
          <a:lstStyle/>
          <a:p>
            <a:fld id="{7C72D603-38A2-468E-9F80-528E079AFAB6}" type="slidenum">
              <a:rPr lang="en-NZ" smtClean="0"/>
              <a:t>‹#›</a:t>
            </a:fld>
            <a:endParaRPr lang="en-NZ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3693" y="66503"/>
            <a:ext cx="2828307" cy="118247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0E01727-7B14-43CA-B90F-93E25571C98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323" y="5353083"/>
            <a:ext cx="1903070" cy="1185829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25F901B-79BB-4814-ADD7-31D5B9F0775D}"/>
              </a:ext>
            </a:extLst>
          </p:cNvPr>
          <p:cNvCxnSpPr>
            <a:cxnSpLocks/>
          </p:cNvCxnSpPr>
          <p:nvPr userDrawn="1"/>
        </p:nvCxnSpPr>
        <p:spPr>
          <a:xfrm>
            <a:off x="-8313" y="24939"/>
            <a:ext cx="1219200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0364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EB299-1D1D-4D6F-8C4F-CE4BE45CB66C}" type="datetimeFigureOut">
              <a:rPr lang="en-NZ" smtClean="0"/>
              <a:t>20/10/2020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2D603-38A2-468E-9F80-528E079AFAB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49855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EB299-1D1D-4D6F-8C4F-CE4BE45CB66C}" type="datetimeFigureOut">
              <a:rPr lang="en-NZ" smtClean="0"/>
              <a:t>20/10/2020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2D603-38A2-468E-9F80-528E079AFAB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63071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EB299-1D1D-4D6F-8C4F-CE4BE45CB66C}" type="datetimeFigureOut">
              <a:rPr lang="en-NZ" smtClean="0"/>
              <a:t>20/10/2020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2D603-38A2-468E-9F80-528E079AFAB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64584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EB299-1D1D-4D6F-8C4F-CE4BE45CB66C}" type="datetimeFigureOut">
              <a:rPr lang="en-NZ" smtClean="0"/>
              <a:t>20/10/2020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2D603-38A2-468E-9F80-528E079AFAB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26086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EB299-1D1D-4D6F-8C4F-CE4BE45CB66C}" type="datetimeFigureOut">
              <a:rPr lang="en-NZ" smtClean="0"/>
              <a:t>20/10/2020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2D603-38A2-468E-9F80-528E079AFAB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70240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EB299-1D1D-4D6F-8C4F-CE4BE45CB66C}" type="datetimeFigureOut">
              <a:rPr lang="en-NZ" smtClean="0"/>
              <a:t>20/10/2020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2D603-38A2-468E-9F80-528E079AFAB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55716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EB299-1D1D-4D6F-8C4F-CE4BE45CB66C}" type="datetimeFigureOut">
              <a:rPr lang="en-NZ" smtClean="0"/>
              <a:t>20/10/2020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2D603-38A2-468E-9F80-528E079AFAB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87563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BEB299-1D1D-4D6F-8C4F-CE4BE45CB66C}" type="datetimeFigureOut">
              <a:rPr lang="en-NZ" smtClean="0"/>
              <a:t>20/10/2020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19180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72D603-38A2-468E-9F80-528E079AFAB6}" type="slidenum">
              <a:rPr lang="en-NZ" smtClean="0"/>
              <a:t>‹#›</a:t>
            </a:fld>
            <a:endParaRPr lang="en-NZ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738" y="6179071"/>
            <a:ext cx="1602262" cy="669881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A81E4D1-115C-4B0B-B8F9-C31A2C913A57}"/>
              </a:ext>
            </a:extLst>
          </p:cNvPr>
          <p:cNvCxnSpPr>
            <a:cxnSpLocks/>
          </p:cNvCxnSpPr>
          <p:nvPr userDrawn="1"/>
        </p:nvCxnSpPr>
        <p:spPr>
          <a:xfrm>
            <a:off x="0" y="6840639"/>
            <a:ext cx="1219200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MSIPCMContentMarking" descr="{&quot;HashCode&quot;:2020279327,&quot;Placement&quot;:&quot;Header&quot;,&quot;Top&quot;:0.0,&quot;Left&quot;:0.0,&quot;SlideWidth&quot;:960,&quot;SlideHeight&quot;:540}">
            <a:extLst>
              <a:ext uri="{FF2B5EF4-FFF2-40B4-BE49-F238E27FC236}">
                <a16:creationId xmlns:a16="http://schemas.microsoft.com/office/drawing/2014/main" id="{73B273B7-661B-409E-AF89-63F4407301B6}"/>
              </a:ext>
            </a:extLst>
          </p:cNvPr>
          <p:cNvSpPr txBox="1"/>
          <p:nvPr userDrawn="1"/>
        </p:nvSpPr>
        <p:spPr>
          <a:xfrm>
            <a:off x="0" y="0"/>
            <a:ext cx="1047198" cy="22816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800">
                <a:solidFill>
                  <a:srgbClr val="000000"/>
                </a:solidFill>
                <a:latin typeface="Calibri" panose="020F0502020204030204" pitchFamily="34" charset="0"/>
              </a:rPr>
              <a:t>Sensitivity: General</a:t>
            </a:r>
          </a:p>
        </p:txBody>
      </p:sp>
    </p:spTree>
    <p:extLst>
      <p:ext uri="{BB962C8B-B14F-4D97-AF65-F5344CB8AC3E}">
        <p14:creationId xmlns:p14="http://schemas.microsoft.com/office/powerpoint/2010/main" val="293755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6">
              <a:lumMod val="2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6">
              <a:lumMod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6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6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6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6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F8D18-7987-44FB-93BA-A25EF661AF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48957"/>
            <a:ext cx="9144000" cy="2387600"/>
          </a:xfrm>
        </p:spPr>
        <p:txBody>
          <a:bodyPr>
            <a:normAutofit/>
          </a:bodyPr>
          <a:lstStyle/>
          <a:p>
            <a:r>
              <a:rPr lang="en-NZ" sz="4400" dirty="0"/>
              <a:t>Waikato District Plan Review</a:t>
            </a:r>
            <a:endParaRPr lang="en-US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F84337-F15C-4A37-8E0C-12B291B0B9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64461"/>
            <a:ext cx="9144000" cy="1889449"/>
          </a:xfrm>
        </p:spPr>
        <p:txBody>
          <a:bodyPr>
            <a:normAutofit fontScale="92500" lnSpcReduction="20000"/>
          </a:bodyPr>
          <a:lstStyle/>
          <a:p>
            <a:r>
              <a:rPr lang="en-NZ" sz="3500" dirty="0"/>
              <a:t>Infrastructure Chapter (Hearing 22)</a:t>
            </a:r>
          </a:p>
          <a:p>
            <a:endParaRPr lang="en-US" dirty="0"/>
          </a:p>
          <a:p>
            <a:r>
              <a:rPr lang="en-US" dirty="0"/>
              <a:t>Evidence of Hywel Edwards on behalf of Firstgas Ltd</a:t>
            </a:r>
          </a:p>
          <a:p>
            <a:endParaRPr lang="en-US" dirty="0"/>
          </a:p>
          <a:p>
            <a:r>
              <a:rPr lang="en-US" dirty="0"/>
              <a:t>20 October 2020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A80A54-A488-473E-807E-72BE406033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617" y="316979"/>
            <a:ext cx="2643276" cy="804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151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0AC4D-506D-413A-A387-1377F5B4A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Summary of Evidence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B83AA-D835-4B86-82A6-CC931C4EF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fontAlgn="base">
              <a:lnSpc>
                <a:spcPct val="100000"/>
              </a:lnSpc>
              <a:spcBef>
                <a:spcPct val="0"/>
              </a:spcBef>
              <a:spcAft>
                <a:spcPct val="50000"/>
              </a:spcAft>
              <a:buFont typeface="Wingdings" panose="05000000000000000000" pitchFamily="2" charset="2"/>
              <a:buChar char="Ø"/>
              <a:tabLst>
                <a:tab pos="4927600" algn="l"/>
              </a:tabLst>
              <a:defRPr/>
            </a:pPr>
            <a:r>
              <a:rPr lang="en-US" altLang="en-US" sz="2400" dirty="0"/>
              <a:t>Quick recap on reverse sensitivity for context (Rural Chapter)</a:t>
            </a:r>
          </a:p>
          <a:p>
            <a:pPr marL="342900" lvl="0" indent="-342900" fontAlgn="base">
              <a:lnSpc>
                <a:spcPct val="100000"/>
              </a:lnSpc>
              <a:spcBef>
                <a:spcPct val="0"/>
              </a:spcBef>
              <a:spcAft>
                <a:spcPct val="50000"/>
              </a:spcAft>
              <a:buFont typeface="Wingdings" panose="05000000000000000000" pitchFamily="2" charset="2"/>
              <a:buChar char="Ø"/>
              <a:tabLst>
                <a:tab pos="4927600" algn="l"/>
              </a:tabLst>
              <a:defRPr/>
            </a:pPr>
            <a:r>
              <a:rPr lang="en-US" altLang="en-US" sz="2400" dirty="0"/>
              <a:t>Infrastructure Evidence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sz="2000" dirty="0"/>
              <a:t>Large measure of agreement with Infrastructure Officer Report Recommendations, </a:t>
            </a:r>
            <a:r>
              <a:rPr lang="en-US" altLang="en-US" sz="2000" i="1" dirty="0"/>
              <a:t>but some amendments sought:</a:t>
            </a:r>
          </a:p>
          <a:p>
            <a:pPr marL="457200" lvl="1" indent="0">
              <a:buNone/>
            </a:pPr>
            <a:endParaRPr lang="en-US" altLang="en-US" sz="2000" i="1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6E1DF0B-FF1D-41C0-828E-DD0ABC5868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320" y="6268148"/>
            <a:ext cx="1571836" cy="478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330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0AC4D-506D-413A-A387-1377F5B4A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Summary of Evidence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B83AA-D835-4B86-82A6-CC931C4EF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354013">
              <a:buNone/>
            </a:pPr>
            <a:r>
              <a:rPr lang="en-NZ" dirty="0"/>
              <a:t>1. </a:t>
            </a:r>
            <a:r>
              <a:rPr lang="en-NZ" sz="2400" dirty="0"/>
              <a:t>Gas Transmission Network: </a:t>
            </a:r>
          </a:p>
          <a:p>
            <a:pPr marL="354013" indent="0">
              <a:buNone/>
            </a:pPr>
            <a:r>
              <a:rPr lang="en-NZ" sz="2400" i="1" dirty="0"/>
              <a:t>“A network for the purpose of conveying high pressure gas and liquid petroleum including pipelines and</a:t>
            </a:r>
            <a:r>
              <a:rPr lang="en-NZ" sz="2400" i="1" dirty="0">
                <a:solidFill>
                  <a:schemeClr val="tx1"/>
                </a:solidFill>
              </a:rPr>
              <a:t> above-ground infrastructure”</a:t>
            </a:r>
            <a:endParaRPr lang="en-NZ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NZ" sz="2400" dirty="0"/>
          </a:p>
          <a:p>
            <a:pPr marL="0" indent="0">
              <a:buNone/>
            </a:pPr>
            <a:r>
              <a:rPr lang="en-NZ" sz="2400" dirty="0"/>
              <a:t>2. Planning Maps – illustration of above-ground gas stations (x10)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6E1DF0B-FF1D-41C0-828E-DD0ABC5868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320" y="6268148"/>
            <a:ext cx="1571836" cy="478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6783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0AC4D-506D-413A-A387-1377F5B4A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Summary of Evidence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B83AA-D835-4B86-82A6-CC931C4EF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95350" indent="-541338">
              <a:buFont typeface="Wingdings" panose="05000000000000000000" pitchFamily="2" charset="2"/>
              <a:buChar char="Ø"/>
            </a:pPr>
            <a:r>
              <a:rPr lang="en-NZ" sz="2000" dirty="0"/>
              <a:t>Relief sought - part of a suite of measures (Rural Chapter evidence)</a:t>
            </a:r>
          </a:p>
          <a:p>
            <a:pPr marL="895350" indent="-541338">
              <a:buFont typeface="Wingdings" panose="05000000000000000000" pitchFamily="2" charset="2"/>
              <a:buChar char="Ø"/>
            </a:pPr>
            <a:r>
              <a:rPr lang="en-NZ" sz="2000" dirty="0"/>
              <a:t>Required to address reverse sensitivity effects on the wider gas transmission network beyond solely the gas transmission pipeline (e.g. Objective 6.1.6)</a:t>
            </a:r>
          </a:p>
          <a:p>
            <a:pPr marL="0" indent="0">
              <a:buNone/>
            </a:pPr>
            <a:endParaRPr lang="en-NZ" sz="2000" dirty="0"/>
          </a:p>
          <a:p>
            <a:pPr marL="0" indent="0">
              <a:buNone/>
            </a:pPr>
            <a:r>
              <a:rPr lang="en-NZ" sz="2000" b="1" dirty="0"/>
              <a:t>Gas Stations</a:t>
            </a:r>
          </a:p>
          <a:p>
            <a:pPr marL="895350" indent="-541338">
              <a:buFont typeface="Wingdings" panose="05000000000000000000" pitchFamily="2" charset="2"/>
              <a:buChar char="Ø"/>
            </a:pPr>
            <a:r>
              <a:rPr lang="en-NZ" sz="2000" dirty="0"/>
              <a:t>Nature of activities different (e.g. venting with noise and odour emissions)</a:t>
            </a:r>
          </a:p>
          <a:p>
            <a:pPr marL="895350" indent="-541338">
              <a:buFont typeface="Wingdings" panose="05000000000000000000" pitchFamily="2" charset="2"/>
              <a:buChar char="Ø"/>
            </a:pPr>
            <a:r>
              <a:rPr lang="en-NZ" sz="2000" dirty="0"/>
              <a:t>Different risk profile (no land covering)</a:t>
            </a:r>
            <a:endParaRPr lang="en-US" sz="2000" dirty="0"/>
          </a:p>
          <a:p>
            <a:pPr marL="895350" indent="-541338">
              <a:buFont typeface="Wingdings" panose="05000000000000000000" pitchFamily="2" charset="2"/>
              <a:buChar char="Ø"/>
            </a:pPr>
            <a:r>
              <a:rPr lang="en-NZ" sz="2000" dirty="0"/>
              <a:t>Maintenance activities occur at gas stations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6E1DF0B-FF1D-41C0-828E-DD0ABC5868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320" y="6268148"/>
            <a:ext cx="1571836" cy="478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856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464DD475-600F-4FD4-8D89-7631BCA17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19760"/>
            <a:ext cx="7511110" cy="889000"/>
          </a:xfrm>
        </p:spPr>
        <p:txBody>
          <a:bodyPr>
            <a:noAutofit/>
          </a:bodyPr>
          <a:lstStyle/>
          <a:p>
            <a:r>
              <a:rPr lang="en-NZ" sz="4400" dirty="0"/>
              <a:t>Above-ground Gas Stations</a:t>
            </a:r>
            <a:endParaRPr lang="en-US" sz="4400" dirty="0"/>
          </a:p>
        </p:txBody>
      </p:sp>
      <p:pic>
        <p:nvPicPr>
          <p:cNvPr id="5" name="Content Placeholder 4" descr="A view of a green field&#10;&#10;Description automatically generated">
            <a:extLst>
              <a:ext uri="{FF2B5EF4-FFF2-40B4-BE49-F238E27FC236}">
                <a16:creationId xmlns:a16="http://schemas.microsoft.com/office/drawing/2014/main" id="{DC3F5C04-7C01-462A-9CDA-68A672278727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8183361" y="1804851"/>
            <a:ext cx="3168851" cy="4225136"/>
          </a:xfrm>
          <a:noFill/>
        </p:spPr>
      </p:pic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7B3CBCEB-EA68-481E-9A26-71413F6B2A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953416"/>
            <a:ext cx="6326122" cy="3542348"/>
          </a:xfrm>
        </p:spPr>
        <p:txBody>
          <a:bodyPr>
            <a:normAutofit/>
          </a:bodyPr>
          <a:lstStyle/>
          <a:p>
            <a:pPr marL="895350" indent="-541338">
              <a:buFont typeface="Wingdings" panose="05000000000000000000" pitchFamily="2" charset="2"/>
              <a:buChar char="Ø"/>
            </a:pPr>
            <a:r>
              <a:rPr lang="en-NZ" sz="2000" dirty="0"/>
              <a:t>Secure compound</a:t>
            </a:r>
          </a:p>
          <a:p>
            <a:pPr marL="895350" indent="-541338">
              <a:buFont typeface="Wingdings" panose="05000000000000000000" pitchFamily="2" charset="2"/>
              <a:buChar char="Ø"/>
            </a:pPr>
            <a:r>
              <a:rPr lang="en-NZ" sz="2000" dirty="0"/>
              <a:t>Can be a site to house infrastructure for changing high pressure into low pressure</a:t>
            </a:r>
          </a:p>
          <a:p>
            <a:pPr marL="895350" indent="-541338">
              <a:buFont typeface="Wingdings" panose="05000000000000000000" pitchFamily="2" charset="2"/>
              <a:buChar char="Ø"/>
            </a:pPr>
            <a:r>
              <a:rPr lang="en-NZ" sz="2000" dirty="0"/>
              <a:t>‘Venting’ activities (temporary noise and odour emissions)</a:t>
            </a:r>
          </a:p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4AC803D-B1FF-4C21-A3F2-ECD39E7A20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320" y="6268148"/>
            <a:ext cx="1571836" cy="478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1558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438919F-EFAD-457C-B086-3D32FB24BC1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7273" y="814459"/>
            <a:ext cx="9413724" cy="430042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279F3B6-AB56-4BE0-8AE5-B261887956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320" y="6268148"/>
            <a:ext cx="1571836" cy="47814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D87E7BC-8F36-4D28-924D-269F15D82434}"/>
              </a:ext>
            </a:extLst>
          </p:cNvPr>
          <p:cNvSpPr txBox="1"/>
          <p:nvPr/>
        </p:nvSpPr>
        <p:spPr>
          <a:xfrm>
            <a:off x="3340359" y="5674209"/>
            <a:ext cx="5103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/>
              <a:t>‘Gas Station’ built-out (subdivision and land use)</a:t>
            </a:r>
            <a:endParaRPr lang="en-US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6517FC9-7F9D-48D6-AFD4-84AB668B3254}"/>
              </a:ext>
            </a:extLst>
          </p:cNvPr>
          <p:cNvCxnSpPr>
            <a:cxnSpLocks/>
          </p:cNvCxnSpPr>
          <p:nvPr/>
        </p:nvCxnSpPr>
        <p:spPr>
          <a:xfrm flipV="1">
            <a:off x="5766318" y="4002834"/>
            <a:ext cx="1287625" cy="167137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5971BE9-4C60-43B0-9AFB-01693262B352}"/>
              </a:ext>
            </a:extLst>
          </p:cNvPr>
          <p:cNvCxnSpPr>
            <a:cxnSpLocks/>
          </p:cNvCxnSpPr>
          <p:nvPr/>
        </p:nvCxnSpPr>
        <p:spPr>
          <a:xfrm flipH="1" flipV="1">
            <a:off x="2565918" y="3666931"/>
            <a:ext cx="3200400" cy="200727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51633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ecaNewWeb">
      <a:dk1>
        <a:sysClr val="windowText" lastClr="000000"/>
      </a:dk1>
      <a:lt1>
        <a:sysClr val="window" lastClr="FFFFFF"/>
      </a:lt1>
      <a:dk2>
        <a:srgbClr val="12A8B2"/>
      </a:dk2>
      <a:lt2>
        <a:srgbClr val="FFFFFF"/>
      </a:lt2>
      <a:accent1>
        <a:srgbClr val="F6C808"/>
      </a:accent1>
      <a:accent2>
        <a:srgbClr val="8D0E84"/>
      </a:accent2>
      <a:accent3>
        <a:srgbClr val="013799"/>
      </a:accent3>
      <a:accent4>
        <a:srgbClr val="009FDA"/>
      </a:accent4>
      <a:accent5>
        <a:srgbClr val="A5A5A5"/>
      </a:accent5>
      <a:accent6>
        <a:srgbClr val="E7E6E6"/>
      </a:accent6>
      <a:hlink>
        <a:srgbClr val="FFCE00"/>
      </a:hlink>
      <a:folHlink>
        <a:srgbClr val="8D0E84"/>
      </a:folHlink>
    </a:clrScheme>
    <a:fontScheme name="Bec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.potx" id="{BE85BEBA-9147-4C79-9607-B097CF6F14FF}" vid="{A6D02413-F9AA-48F5-8ACA-F507C671B3A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3870aabf-bce3-43c5-b63b-9114b175908a">2760185-1006391361-26</_dlc_DocId>
    <_dlc_DocIdUrl xmlns="3870aabf-bce3-43c5-b63b-9114b175908a">
      <Url>https://becagroup.sharepoint.com/sites/project-27727/_layouts/15/DocIdRedir.aspx?ID=2760185-1006391361-26</Url>
      <Description>2760185-1006391361-26</Description>
    </_dlc_DocIdUrl>
    <DMSProjectCountry xmlns="7531ee6d-c67c-475b-82bc-7ac77223f644">New Zealand</DMSProjectCountry>
    <DMSParentJobId xmlns="7531ee6d-c67c-475b-82bc-7ac77223f644">27727</DMSParentJobId>
    <m6ae419f5d6b4b9eb3449c699ee8b387 xmlns="50e17bcc-d7b7-459f-990b-1cd6f4156261">
      <Terms xmlns="http://schemas.microsoft.com/office/infopath/2007/PartnerControls">
        <TermInfo xmlns="http://schemas.microsoft.com/office/infopath/2007/PartnerControls">
          <TermName xmlns="http://schemas.microsoft.com/office/infopath/2007/PartnerControls">Oil ＆ Gas</TermName>
          <TermId xmlns="http://schemas.microsoft.com/office/infopath/2007/PartnerControls">98a10d65-f681-4d90-b9fb-d4cddfca0da8</TermId>
        </TermInfo>
      </Terms>
    </m6ae419f5d6b4b9eb3449c699ee8b387>
    <gc22440bfbde4c779362ff18c49baec7 xmlns="50e17bcc-d7b7-459f-990b-1cd6f4156261">
      <Terms xmlns="http://schemas.microsoft.com/office/infopath/2007/PartnerControls">
        <TermInfo xmlns="http://schemas.microsoft.com/office/infopath/2007/PartnerControls">
          <TermName xmlns="http://schemas.microsoft.com/office/infopath/2007/PartnerControls">276 - Oil ＆ Gas Beca Amec - WBL</TermName>
          <TermId xmlns="http://schemas.microsoft.com/office/infopath/2007/PartnerControls">5a5a0d12-9e0a-4cc3-af90-ca1608bb0790</TermId>
        </TermInfo>
      </Terms>
    </gc22440bfbde4c779362ff18c49baec7>
    <Revision_x0020_Number xmlns="7531ee6d-c67c-475b-82bc-7ac77223f644" xsi:nil="true"/>
    <TaxCatchAll xmlns="3870aabf-bce3-43c5-b63b-9114b175908a">
      <Value>6</Value>
      <Value>5</Value>
      <Value>4</Value>
      <Value>3</Value>
      <Value>2</Value>
      <Value>1</Value>
    </TaxCatchAll>
    <i6868cce13be458ea4785981c51cf29b xmlns="7531ee6d-c67c-475b-82bc-7ac77223f644">
      <Terms xmlns="http://schemas.microsoft.com/office/infopath/2007/PartnerControls"/>
    </i6868cce13be458ea4785981c51cf29b>
    <Client_x0020_Company xmlns="7531ee6d-c67c-475b-82bc-7ac77223f644">First Gas Ltd</Client_x0020_Company>
    <lc758cec76a64fcfa430cac142113778 xmlns="7531ee6d-c67c-475b-82bc-7ac77223f644">
      <Terms xmlns="http://schemas.microsoft.com/office/infopath/2007/PartnerControls"/>
    </lc758cec76a64fcfa430cac142113778>
    <Job_x0020_Name xmlns="7531ee6d-c67c-475b-82bc-7ac77223f644">Planning and Environmental Services</Job_x0020_Name>
    <OnBehalfOf xmlns="7531ee6d-c67c-475b-82bc-7ac77223f644">
      <UserInfo>
        <DisplayName>Hywel Edwards</DisplayName>
        <AccountId>19</AccountId>
        <AccountType/>
      </UserInfo>
    </OnBehalfOf>
    <Job_x0020_Number xmlns="7531ee6d-c67c-475b-82bc-7ac77223f644">2760185</Job_x0020_Number>
    <facda832a42b4278b830f1255b4c0b1a xmlns="7531ee6d-c67c-475b-82bc-7ac77223f644">
      <Terms xmlns="http://schemas.microsoft.com/office/infopath/2007/PartnerControls">
        <TermInfo xmlns="http://schemas.microsoft.com/office/infopath/2007/PartnerControls">
          <TermName xmlns="http://schemas.microsoft.com/office/infopath/2007/PartnerControls">Presentation</TermName>
          <TermId xmlns="http://schemas.microsoft.com/office/infopath/2007/PartnerControls">117517c9-8989-4627-9d0e-3b0d502d7467</TermId>
        </TermInfo>
      </Terms>
    </facda832a42b4278b830f1255b4c0b1a>
    <p0cab2939f7147a2b9c52663a6dfd4fc xmlns="7531ee6d-c67c-475b-82bc-7ac77223f644">
      <Terms xmlns="http://schemas.microsoft.com/office/infopath/2007/PartnerControls">
        <TermInfo xmlns="http://schemas.microsoft.com/office/infopath/2007/PartnerControls">
          <TermName xmlns="http://schemas.microsoft.com/office/infopath/2007/PartnerControls">Beca</TermName>
          <TermId xmlns="http://schemas.microsoft.com/office/infopath/2007/PartnerControls">a9bbb40e-5fed-4cc0-bdb5-0fb463d1eb14</TermId>
        </TermInfo>
      </Terms>
    </p0cab2939f7147a2b9c52663a6dfd4fc>
    <ProjectActivity xmlns="3870aabf-bce3-43c5-b63b-9114b175908a">42</ProjectActivity>
    <pdfc03f430814220a5667e259096fb63 xmlns="7531ee6d-c67c-475b-82bc-7ac77223f644">
      <Terms xmlns="http://schemas.microsoft.com/office/infopath/2007/PartnerControls">
        <TermInfo xmlns="http://schemas.microsoft.com/office/infopath/2007/PartnerControls">
          <TermName xmlns="http://schemas.microsoft.com/office/infopath/2007/PartnerControls">WIP</TermName>
          <TermId xmlns="http://schemas.microsoft.com/office/infopath/2007/PartnerControls">db997c6c-dc18-4bc4-99fc-2cbf3aaf93f9</TermId>
        </TermInfo>
      </Terms>
    </pdfc03f430814220a5667e259096fb63>
    <DMSProjectRegion xmlns="7531ee6d-c67c-475b-82bc-7ac77223f644">Taranaki</DMSProjectRegion>
    <ife4c8ad6dc64b789ceedee1a97d65db xmlns="7531ee6d-c67c-475b-82bc-7ac77223f644">
      <Terms xmlns="http://schemas.microsoft.com/office/infopath/2007/PartnerControls">
        <TermInfo xmlns="http://schemas.microsoft.com/office/infopath/2007/PartnerControls">
          <TermName xmlns="http://schemas.microsoft.com/office/infopath/2007/PartnerControls">Wood Beca Limited</TermName>
          <TermId xmlns="http://schemas.microsoft.com/office/infopath/2007/PartnerControls">3aea8203-194a-4958-85c3-5608989e79a6</TermId>
        </TermInfo>
      </Terms>
    </ife4c8ad6dc64b789ceedee1a97d65db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Project Document" ma:contentTypeID="0x010100D532864B185DA9449EDD0B0960560F420100FBE27015159ECE41BFDACEC7EE5A3A27" ma:contentTypeVersion="38" ma:contentTypeDescription="" ma:contentTypeScope="" ma:versionID="2d3bf7f72f6669953d3deb1460c01bb3">
  <xsd:schema xmlns:xsd="http://www.w3.org/2001/XMLSchema" xmlns:xs="http://www.w3.org/2001/XMLSchema" xmlns:p="http://schemas.microsoft.com/office/2006/metadata/properties" xmlns:ns2="3870aabf-bce3-43c5-b63b-9114b175908a" xmlns:ns3="7531ee6d-c67c-475b-82bc-7ac77223f644" xmlns:ns4="50e17bcc-d7b7-459f-990b-1cd6f4156261" xmlns:ns5="83f1a12a-6230-4432-be36-5ff6e69b01aa" targetNamespace="http://schemas.microsoft.com/office/2006/metadata/properties" ma:root="true" ma:fieldsID="5275a0613e0452c9d68192ceff48f629" ns2:_="" ns3:_="" ns4:_="" ns5:_="">
    <xsd:import namespace="3870aabf-bce3-43c5-b63b-9114b175908a"/>
    <xsd:import namespace="7531ee6d-c67c-475b-82bc-7ac77223f644"/>
    <xsd:import namespace="50e17bcc-d7b7-459f-990b-1cd6f4156261"/>
    <xsd:import namespace="83f1a12a-6230-4432-be36-5ff6e69b01aa"/>
    <xsd:element name="properties">
      <xsd:complexType>
        <xsd:sequence>
          <xsd:element name="documentManagement">
            <xsd:complexType>
              <xsd:all>
                <xsd:element ref="ns2:ProjectActivity" minOccurs="0"/>
                <xsd:element ref="ns3:OnBehalfOf" minOccurs="0"/>
                <xsd:element ref="ns3:Revision_x0020_Number" minOccurs="0"/>
                <xsd:element ref="ns2:TaxCatchAll" minOccurs="0"/>
                <xsd:element ref="ns2:TaxCatchAllLabel" minOccurs="0"/>
                <xsd:element ref="ns3:i6868cce13be458ea4785981c51cf29b" minOccurs="0"/>
                <xsd:element ref="ns3:p0cab2939f7147a2b9c52663a6dfd4fc" minOccurs="0"/>
                <xsd:element ref="ns3:lc758cec76a64fcfa430cac142113778" minOccurs="0"/>
                <xsd:element ref="ns3:Job_x0020_Number" minOccurs="0"/>
                <xsd:element ref="ns3:Client_x0020_Company" minOccurs="0"/>
                <xsd:element ref="ns3:Job_x0020_Name" minOccurs="0"/>
                <xsd:element ref="ns3:ife4c8ad6dc64b789ceedee1a97d65db" minOccurs="0"/>
                <xsd:element ref="ns3:pdfc03f430814220a5667e259096fb63" minOccurs="0"/>
                <xsd:element ref="ns3:facda832a42b4278b830f1255b4c0b1a" minOccurs="0"/>
                <xsd:element ref="ns3:DMSProjectCountry" minOccurs="0"/>
                <xsd:element ref="ns3:DMSProjectRegion" minOccurs="0"/>
                <xsd:element ref="ns3:DMSParentJobId" minOccurs="0"/>
                <xsd:element ref="ns4:m6ae419f5d6b4b9eb3449c699ee8b387" minOccurs="0"/>
                <xsd:element ref="ns4:gc22440bfbde4c779362ff18c49baec7" minOccurs="0"/>
                <xsd:element ref="ns2:_dlc_DocIdPersistId" minOccurs="0"/>
                <xsd:element ref="ns2:_dlc_DocId" minOccurs="0"/>
                <xsd:element ref="ns2:_dlc_DocIdUrl" minOccurs="0"/>
                <xsd:element ref="ns2:Phase_x003a_Phase" minOccurs="0"/>
                <xsd:element ref="ns2:Phase_x003a_WorkPackage" minOccurs="0"/>
                <xsd:element ref="ns5:MediaServiceMetadata" minOccurs="0"/>
                <xsd:element ref="ns5:MediaServiceFastMetadata" minOccurs="0"/>
                <xsd:element ref="ns5:MediaServiceAutoKeyPoints" minOccurs="0"/>
                <xsd:element ref="ns5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70aabf-bce3-43c5-b63b-9114b175908a" elementFormDefault="qualified">
    <xsd:import namespace="http://schemas.microsoft.com/office/2006/documentManagement/types"/>
    <xsd:import namespace="http://schemas.microsoft.com/office/infopath/2007/PartnerControls"/>
    <xsd:element name="ProjectActivity" ma:index="3" nillable="true" ma:displayName="Phase" ma:description="Describe the WP or part of the Project the document relates to" ma:indexed="true" ma:list="{05b1cf8d-cfb6-49bd-b6f4-2d3b05cb4a3f}" ma:internalName="ProjectActivity" ma:showField="Title" ma:web="3870aabf-bce3-43c5-b63b-9114b175908a">
      <xsd:simpleType>
        <xsd:restriction base="dms:Lookup"/>
      </xsd:simpleType>
    </xsd:element>
    <xsd:element name="TaxCatchAll" ma:index="9" nillable="true" ma:displayName="Taxonomy Catch All Column" ma:hidden="true" ma:list="{07280137-7c95-4732-a03c-082e8eebf97f}" ma:internalName="TaxCatchAll" ma:showField="CatchAllData" ma:web="3870aabf-bce3-43c5-b63b-9114b175908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07280137-7c95-4732-a03c-082e8eebf97f}" ma:internalName="TaxCatchAllLabel" ma:readOnly="true" ma:showField="CatchAllDataLabel" ma:web="3870aabf-bce3-43c5-b63b-9114b175908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PersistId" ma:index="34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_dlc_DocId" ma:index="35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36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Phase_x003a_Phase" ma:index="38" nillable="true" ma:displayName="Phase" ma:list="{05b1cf8d-cfb6-49bd-b6f4-2d3b05cb4a3f}" ma:internalName="Phase_x003A_Phase" ma:readOnly="true" ma:showField="Phase" ma:web="3870aabf-bce3-43c5-b63b-9114b175908a">
      <xsd:simpleType>
        <xsd:restriction base="dms:Lookup"/>
      </xsd:simpleType>
    </xsd:element>
    <xsd:element name="Phase_x003a_WorkPackage" ma:index="39" nillable="true" ma:displayName="Work Package" ma:list="{05b1cf8d-cfb6-49bd-b6f4-2d3b05cb4a3f}" ma:internalName="Phase_x003A_WorkPackage" ma:readOnly="true" ma:showField="WorkPackage" ma:web="3870aabf-bce3-43c5-b63b-9114b175908a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31ee6d-c67c-475b-82bc-7ac77223f644" elementFormDefault="qualified">
    <xsd:import namespace="http://schemas.microsoft.com/office/2006/documentManagement/types"/>
    <xsd:import namespace="http://schemas.microsoft.com/office/infopath/2007/PartnerControls"/>
    <xsd:element name="OnBehalfOf" ma:index="5" nillable="true" ma:displayName="On Behalf Of" ma:list="UserInfo" ma:SharePointGroup="0" ma:internalName="OnBehalfOf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Revision_x0020_Number" ma:index="6" nillable="true" ma:displayName="Revision Number" ma:description="External Ref - complete as required" ma:internalName="Revision_x0020_Number">
      <xsd:simpleType>
        <xsd:restriction base="dms:Text">
          <xsd:maxLength value="255"/>
        </xsd:restriction>
      </xsd:simpleType>
    </xsd:element>
    <xsd:element name="i6868cce13be458ea4785981c51cf29b" ma:index="13" nillable="true" ma:taxonomy="true" ma:internalName="i6868cce13be458ea4785981c51cf29b" ma:taxonomyFieldName="Revision_x0020_Stamp" ma:displayName="Revision Stamp" ma:default="" ma:fieldId="{26868cce-13be-458e-a478-5981c51cf29b}" ma:sspId="59eaabf2-d794-4e78-86bb-992376d6023a" ma:termSetId="17dd591c-18ae-49c8-b5de-0a5befddb95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0cab2939f7147a2b9c52663a6dfd4fc" ma:index="15" nillable="true" ma:taxonomy="true" ma:internalName="p0cab2939f7147a2b9c52663a6dfd4fc" ma:taxonomyFieldName="Originator" ma:displayName="Source Organisation" ma:default="1;#Beca|a9bbb40e-5fed-4cc0-bdb5-0fb463d1eb14" ma:fieldId="{90cab293-9f71-47a2-b9c5-2663a6dfd4fc}" ma:sspId="59eaabf2-d794-4e78-86bb-992376d6023a" ma:termSetId="dc6f6e38-0527-4a6a-896e-b0d8441eca2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c758cec76a64fcfa430cac142113778" ma:index="16" nillable="true" ma:taxonomy="true" ma:internalName="lc758cec76a64fcfa430cac142113778" ma:taxonomyFieldName="Discipline" ma:displayName="Discipline" ma:indexed="true" ma:default="" ma:fieldId="{5c758cec-76a6-4fcf-a430-cac142113778}" ma:sspId="59eaabf2-d794-4e78-86bb-992376d6023a" ma:termSetId="fd15f6fb-ca54-488c-8028-926dbf1e401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ob_x0020_Number" ma:index="17" nillable="true" ma:displayName="Job Number" ma:hidden="true" ma:internalName="Job_x0020_Number" ma:readOnly="false">
      <xsd:simpleType>
        <xsd:restriction base="dms:Text">
          <xsd:maxLength value="255"/>
        </xsd:restriction>
      </xsd:simpleType>
    </xsd:element>
    <xsd:element name="Client_x0020_Company" ma:index="18" nillable="true" ma:displayName="Client Company" ma:hidden="true" ma:internalName="Client_x0020_Company" ma:readOnly="false">
      <xsd:simpleType>
        <xsd:restriction base="dms:Text">
          <xsd:maxLength value="255"/>
        </xsd:restriction>
      </xsd:simpleType>
    </xsd:element>
    <xsd:element name="Job_x0020_Name" ma:index="19" nillable="true" ma:displayName="Job Name" ma:hidden="true" ma:internalName="Job_x0020_Name" ma:readOnly="false">
      <xsd:simpleType>
        <xsd:restriction base="dms:Text">
          <xsd:maxLength value="255"/>
        </xsd:restriction>
      </xsd:simpleType>
    </xsd:element>
    <xsd:element name="ife4c8ad6dc64b789ceedee1a97d65db" ma:index="21" nillable="true" ma:taxonomy="true" ma:internalName="ife4c8ad6dc64b789ceedee1a97d65db" ma:taxonomyFieldName="OwningCompany" ma:displayName="Owning Company" ma:readOnly="false" ma:default="" ma:fieldId="{2fe4c8ad-6dc6-4b78-9cee-dee1a97d65db}" ma:sspId="59eaabf2-d794-4e78-86bb-992376d6023a" ma:termSetId="006bedf8-5395-4b5f-80c3-70449bc4ffd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dfc03f430814220a5667e259096fb63" ma:index="23" nillable="true" ma:taxonomy="true" ma:internalName="pdfc03f430814220a5667e259096fb63" ma:taxonomyFieldName="Document_x0020_Status" ma:displayName="Document Status" ma:indexed="true" ma:readOnly="false" ma:fieldId="{9dfc03f4-3081-4220-a566-7e259096fb63}" ma:sspId="59eaabf2-d794-4e78-86bb-992376d6023a" ma:termSetId="53875cd7-e5f7-4a88-9f58-2811d8fcdc8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acda832a42b4278b830f1255b4c0b1a" ma:index="25" nillable="true" ma:taxonomy="true" ma:internalName="facda832a42b4278b830f1255b4c0b1a" ma:taxonomyFieldName="DMSProjectDocumentType" ma:displayName="Document Type" ma:indexed="true" ma:default="" ma:fieldId="{facda832-a42b-4278-b830-f1255b4c0b1a}" ma:sspId="59eaabf2-d794-4e78-86bb-992376d6023a" ma:termSetId="3712af3a-154e-424a-8f27-07ae9fc8dd7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MSProjectCountry" ma:index="27" nillable="true" ma:displayName="Project Country" ma:hidden="true" ma:internalName="DMSProjectCountry" ma:readOnly="false">
      <xsd:simpleType>
        <xsd:restriction base="dms:Text">
          <xsd:maxLength value="255"/>
        </xsd:restriction>
      </xsd:simpleType>
    </xsd:element>
    <xsd:element name="DMSProjectRegion" ma:index="28" nillable="true" ma:displayName="Project Region" ma:hidden="true" ma:internalName="DMSProjectRegion" ma:readOnly="false">
      <xsd:simpleType>
        <xsd:restriction base="dms:Text">
          <xsd:maxLength value="255"/>
        </xsd:restriction>
      </xsd:simpleType>
    </xsd:element>
    <xsd:element name="DMSParentJobId" ma:index="29" nillable="true" ma:displayName="Parent Job Id" ma:hidden="true" ma:indexed="true" ma:internalName="DMSParentJobId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e17bcc-d7b7-459f-990b-1cd6f4156261" elementFormDefault="qualified">
    <xsd:import namespace="http://schemas.microsoft.com/office/2006/documentManagement/types"/>
    <xsd:import namespace="http://schemas.microsoft.com/office/infopath/2007/PartnerControls"/>
    <xsd:element name="m6ae419f5d6b4b9eb3449c699ee8b387" ma:index="30" nillable="true" ma:taxonomy="true" ma:internalName="m6ae419f5d6b4b9eb3449c699ee8b387" ma:taxonomyFieldName="DMSMarketSegmentV2" ma:displayName="Market Segment" ma:readOnly="false" ma:default="" ma:fieldId="{66ae419f-5d6b-4b9e-b344-9c699ee8b387}" ma:sspId="59eaabf2-d794-4e78-86bb-992376d6023a" ma:termSetId="bb1e2ad4-5136-4e34-9032-2bd929c4372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gc22440bfbde4c779362ff18c49baec7" ma:index="32" nillable="true" ma:taxonomy="true" ma:internalName="gc22440bfbde4c779362ff18c49baec7" ma:taxonomyFieldName="DMSOwningSection" ma:displayName="Owning Section" ma:readOnly="false" ma:default="" ma:fieldId="{0c22440b-fbde-4c77-9362-ff18c49baec7}" ma:sspId="59eaabf2-d794-4e78-86bb-992376d6023a" ma:termSetId="d4744c90-e617-488e-8798-9db7a396f94c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f1a12a-6230-4432-be36-5ff6e69b01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4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4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4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6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EC57975-E0B7-469A-9226-77DA082A23C1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20C65A8C-8445-41C2-BCED-8D019CA5F9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FEA1F74-5E69-4FF5-8C11-674F7A20D4B8}">
  <ds:schemaRefs>
    <ds:schemaRef ds:uri="http://schemas.microsoft.com/office/infopath/2007/PartnerControls"/>
    <ds:schemaRef ds:uri="50e17bcc-d7b7-459f-990b-1cd6f4156261"/>
    <ds:schemaRef ds:uri="http://purl.org/dc/terms/"/>
    <ds:schemaRef ds:uri="http://schemas.microsoft.com/office/2006/metadata/properties"/>
    <ds:schemaRef ds:uri="http://schemas.microsoft.com/office/2006/documentManagement/types"/>
    <ds:schemaRef ds:uri="7531ee6d-c67c-475b-82bc-7ac77223f644"/>
    <ds:schemaRef ds:uri="http://purl.org/dc/elements/1.1/"/>
    <ds:schemaRef ds:uri="http://schemas.openxmlformats.org/package/2006/metadata/core-properties"/>
    <ds:schemaRef ds:uri="83f1a12a-6230-4432-be36-5ff6e69b01aa"/>
    <ds:schemaRef ds:uri="3870aabf-bce3-43c5-b63b-9114b175908a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7C0C3D5F-089E-4A05-BA0B-4B7CD1465B3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870aabf-bce3-43c5-b63b-9114b175908a"/>
    <ds:schemaRef ds:uri="7531ee6d-c67c-475b-82bc-7ac77223f644"/>
    <ds:schemaRef ds:uri="50e17bcc-d7b7-459f-990b-1cd6f4156261"/>
    <ds:schemaRef ds:uri="83f1a12a-6230-4432-be36-5ff6e69b01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211</Words>
  <Application>Microsoft Office PowerPoint</Application>
  <PresentationFormat>Widescreen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Segoe UI</vt:lpstr>
      <vt:lpstr>Wingdings</vt:lpstr>
      <vt:lpstr>Office Theme</vt:lpstr>
      <vt:lpstr>Waikato District Plan Review</vt:lpstr>
      <vt:lpstr>Summary of Evidence</vt:lpstr>
      <vt:lpstr>Summary of Evidence</vt:lpstr>
      <vt:lpstr>Summary of Evidence</vt:lpstr>
      <vt:lpstr>Above-ground Gas Stations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Waikato District Plan Review</dc:title>
  <dc:creator>Hywel Edwards</dc:creator>
  <cp:lastModifiedBy>Hywel Edwards</cp:lastModifiedBy>
  <cp:revision>6</cp:revision>
  <dcterms:created xsi:type="dcterms:W3CDTF">2020-10-19T07:17:24Z</dcterms:created>
  <dcterms:modified xsi:type="dcterms:W3CDTF">2020-10-19T21:43:48Z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1e8007d-0344-4ee5-bb02-8f24bdb7d471_Enabled">
    <vt:lpwstr>true</vt:lpwstr>
  </property>
  <property fmtid="{D5CDD505-2E9C-101B-9397-08002B2CF9AE}" pid="3" name="MSIP_Label_71e8007d-0344-4ee5-bb02-8f24bdb7d471_SetDate">
    <vt:lpwstr>2020-10-19T21:43:48Z</vt:lpwstr>
  </property>
  <property fmtid="{D5CDD505-2E9C-101B-9397-08002B2CF9AE}" pid="4" name="MSIP_Label_71e8007d-0344-4ee5-bb02-8f24bdb7d471_Method">
    <vt:lpwstr>Standard</vt:lpwstr>
  </property>
  <property fmtid="{D5CDD505-2E9C-101B-9397-08002B2CF9AE}" pid="5" name="MSIP_Label_71e8007d-0344-4ee5-bb02-8f24bdb7d471_Name">
    <vt:lpwstr>General Document</vt:lpwstr>
  </property>
  <property fmtid="{D5CDD505-2E9C-101B-9397-08002B2CF9AE}" pid="6" name="MSIP_Label_71e8007d-0344-4ee5-bb02-8f24bdb7d471_SiteId">
    <vt:lpwstr>bb0f7126-b1c5-4f3e-8ca1-2b24f0f74620</vt:lpwstr>
  </property>
  <property fmtid="{D5CDD505-2E9C-101B-9397-08002B2CF9AE}" pid="7" name="MSIP_Label_71e8007d-0344-4ee5-bb02-8f24bdb7d471_ActionId">
    <vt:lpwstr>9d6f3637-3abe-4db5-8e22-e4993653c6ab</vt:lpwstr>
  </property>
  <property fmtid="{D5CDD505-2E9C-101B-9397-08002B2CF9AE}" pid="8" name="MSIP_Label_71e8007d-0344-4ee5-bb02-8f24bdb7d471_ContentBits">
    <vt:lpwstr>1</vt:lpwstr>
  </property>
</Properties>
</file>