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0" r:id="rId4"/>
    <p:sldId id="281" r:id="rId5"/>
    <p:sldId id="292" r:id="rId6"/>
    <p:sldId id="282" r:id="rId7"/>
    <p:sldId id="283" r:id="rId8"/>
    <p:sldId id="284" r:id="rId9"/>
    <p:sldId id="285" r:id="rId10"/>
    <p:sldId id="286" r:id="rId11"/>
    <p:sldId id="287" r:id="rId12"/>
    <p:sldId id="288" r:id="rId13"/>
    <p:sldId id="289"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C172A4-20D5-4860-957C-A22689FCE100}" v="141" dt="2021-06-20T21:57:49.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B29F3-3FBB-4ED2-86A1-F5321700489D}"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53080C8D-22DD-4A67-8706-748412EED560}">
      <dgm:prSet/>
      <dgm:spPr/>
      <dgm:t>
        <a:bodyPr/>
        <a:lstStyle/>
        <a:p>
          <a:r>
            <a:rPr lang="en-NZ" dirty="0"/>
            <a:t>Gavin Donald – Context and background to submission</a:t>
          </a:r>
        </a:p>
      </dgm:t>
    </dgm:pt>
    <dgm:pt modelId="{CD81F74E-2EE5-4F5D-88D0-4E83517019AC}" type="parTrans" cxnId="{41311000-7827-459A-975D-63D2CBB8CFD5}">
      <dgm:prSet/>
      <dgm:spPr/>
      <dgm:t>
        <a:bodyPr/>
        <a:lstStyle/>
        <a:p>
          <a:endParaRPr lang="en-US"/>
        </a:p>
      </dgm:t>
    </dgm:pt>
    <dgm:pt modelId="{17DAD3E2-ABAD-4150-8E5A-1134AD697346}" type="sibTrans" cxnId="{41311000-7827-459A-975D-63D2CBB8CFD5}">
      <dgm:prSet/>
      <dgm:spPr/>
      <dgm:t>
        <a:bodyPr/>
        <a:lstStyle/>
        <a:p>
          <a:endParaRPr lang="en-US"/>
        </a:p>
      </dgm:t>
    </dgm:pt>
    <dgm:pt modelId="{02739B8D-9B19-4DF1-B223-5D92681DB2A0}">
      <dgm:prSet/>
      <dgm:spPr/>
      <dgm:t>
        <a:bodyPr/>
        <a:lstStyle/>
        <a:p>
          <a:r>
            <a:rPr lang="en-NZ" dirty="0"/>
            <a:t>Shane Solomon - History of site</a:t>
          </a:r>
        </a:p>
        <a:p>
          <a:r>
            <a:rPr lang="en-NZ" dirty="0"/>
            <a:t>Development of Hopuhopu - video</a:t>
          </a:r>
        </a:p>
      </dgm:t>
    </dgm:pt>
    <dgm:pt modelId="{40F69D9D-7885-4631-B933-62B73673EF12}" type="parTrans" cxnId="{9E75DD1C-A3F1-45C3-8888-32087789D038}">
      <dgm:prSet/>
      <dgm:spPr/>
      <dgm:t>
        <a:bodyPr/>
        <a:lstStyle/>
        <a:p>
          <a:endParaRPr lang="en-US"/>
        </a:p>
      </dgm:t>
    </dgm:pt>
    <dgm:pt modelId="{1D89A65C-4CB9-422F-A7F5-B544FB19A083}" type="sibTrans" cxnId="{9E75DD1C-A3F1-45C3-8888-32087789D038}">
      <dgm:prSet/>
      <dgm:spPr/>
      <dgm:t>
        <a:bodyPr/>
        <a:lstStyle/>
        <a:p>
          <a:endParaRPr lang="en-US"/>
        </a:p>
      </dgm:t>
    </dgm:pt>
    <dgm:pt modelId="{0AA52F31-0BA8-4F2D-9F88-FC2DC2E713AF}">
      <dgm:prSet/>
      <dgm:spPr/>
      <dgm:t>
        <a:bodyPr/>
        <a:lstStyle/>
        <a:p>
          <a:r>
            <a:rPr lang="en-NZ" dirty="0"/>
            <a:t>Susan Henderson – Proposed planning provisions</a:t>
          </a:r>
          <a:endParaRPr lang="en-US" dirty="0"/>
        </a:p>
      </dgm:t>
    </dgm:pt>
    <dgm:pt modelId="{606A241A-D279-47E4-AF74-04131064B097}" type="parTrans" cxnId="{8A71A11C-EFA4-4BAE-B904-5AEC41BD9946}">
      <dgm:prSet/>
      <dgm:spPr/>
      <dgm:t>
        <a:bodyPr/>
        <a:lstStyle/>
        <a:p>
          <a:endParaRPr lang="en-US"/>
        </a:p>
      </dgm:t>
    </dgm:pt>
    <dgm:pt modelId="{1CCC989D-D5B6-49EF-A767-4F16C29FAC12}" type="sibTrans" cxnId="{8A71A11C-EFA4-4BAE-B904-5AEC41BD9946}">
      <dgm:prSet/>
      <dgm:spPr/>
      <dgm:t>
        <a:bodyPr/>
        <a:lstStyle/>
        <a:p>
          <a:endParaRPr lang="en-US"/>
        </a:p>
      </dgm:t>
    </dgm:pt>
    <dgm:pt modelId="{388EDB1C-59BC-40CD-A429-DEEC0210DE4A}">
      <dgm:prSet/>
      <dgm:spPr/>
      <dgm:t>
        <a:bodyPr/>
        <a:lstStyle/>
        <a:p>
          <a:r>
            <a:rPr lang="en-NZ" dirty="0"/>
            <a:t>BBO project team planner and engineers available for questions</a:t>
          </a:r>
          <a:endParaRPr lang="en-US" dirty="0"/>
        </a:p>
      </dgm:t>
    </dgm:pt>
    <dgm:pt modelId="{69A0E62D-FC70-4D5E-A46E-F040AFED159D}" type="parTrans" cxnId="{01A77BE0-6DDB-438F-859D-386226DBE747}">
      <dgm:prSet/>
      <dgm:spPr/>
      <dgm:t>
        <a:bodyPr/>
        <a:lstStyle/>
        <a:p>
          <a:endParaRPr lang="en-US"/>
        </a:p>
      </dgm:t>
    </dgm:pt>
    <dgm:pt modelId="{C4534A70-3762-4623-863B-B6405EB13E58}" type="sibTrans" cxnId="{01A77BE0-6DDB-438F-859D-386226DBE747}">
      <dgm:prSet/>
      <dgm:spPr/>
      <dgm:t>
        <a:bodyPr/>
        <a:lstStyle/>
        <a:p>
          <a:endParaRPr lang="en-US"/>
        </a:p>
      </dgm:t>
    </dgm:pt>
    <dgm:pt modelId="{8F04B561-4282-43D8-9C9B-24E39C0C455E}" type="pres">
      <dgm:prSet presAssocID="{DDDB29F3-3FBB-4ED2-86A1-F5321700489D}" presName="vert0" presStyleCnt="0">
        <dgm:presLayoutVars>
          <dgm:dir/>
          <dgm:animOne val="branch"/>
          <dgm:animLvl val="lvl"/>
        </dgm:presLayoutVars>
      </dgm:prSet>
      <dgm:spPr/>
    </dgm:pt>
    <dgm:pt modelId="{C6E87D0D-3E47-4871-B276-9B978014F231}" type="pres">
      <dgm:prSet presAssocID="{53080C8D-22DD-4A67-8706-748412EED560}" presName="thickLine" presStyleLbl="alignNode1" presStyleIdx="0" presStyleCnt="4"/>
      <dgm:spPr/>
    </dgm:pt>
    <dgm:pt modelId="{B71F4667-8031-4431-BA61-EF16D2D74AC6}" type="pres">
      <dgm:prSet presAssocID="{53080C8D-22DD-4A67-8706-748412EED560}" presName="horz1" presStyleCnt="0"/>
      <dgm:spPr/>
    </dgm:pt>
    <dgm:pt modelId="{F2B1C222-67B0-44FC-BAA0-47613E19FAED}" type="pres">
      <dgm:prSet presAssocID="{53080C8D-22DD-4A67-8706-748412EED560}" presName="tx1" presStyleLbl="revTx" presStyleIdx="0" presStyleCnt="4"/>
      <dgm:spPr/>
    </dgm:pt>
    <dgm:pt modelId="{F2C4E8D1-37E6-4A8E-AD1D-95A280B9FF43}" type="pres">
      <dgm:prSet presAssocID="{53080C8D-22DD-4A67-8706-748412EED560}" presName="vert1" presStyleCnt="0"/>
      <dgm:spPr/>
    </dgm:pt>
    <dgm:pt modelId="{FBF6E64D-180E-46BD-903C-DD9A7515064A}" type="pres">
      <dgm:prSet presAssocID="{02739B8D-9B19-4DF1-B223-5D92681DB2A0}" presName="thickLine" presStyleLbl="alignNode1" presStyleIdx="1" presStyleCnt="4"/>
      <dgm:spPr/>
    </dgm:pt>
    <dgm:pt modelId="{56A31E79-3CC3-4406-9B2A-E8C24CF74D7F}" type="pres">
      <dgm:prSet presAssocID="{02739B8D-9B19-4DF1-B223-5D92681DB2A0}" presName="horz1" presStyleCnt="0"/>
      <dgm:spPr/>
    </dgm:pt>
    <dgm:pt modelId="{C2809853-C191-4B0C-9E4E-2FD5CC569D12}" type="pres">
      <dgm:prSet presAssocID="{02739B8D-9B19-4DF1-B223-5D92681DB2A0}" presName="tx1" presStyleLbl="revTx" presStyleIdx="1" presStyleCnt="4"/>
      <dgm:spPr/>
    </dgm:pt>
    <dgm:pt modelId="{E1C9A74A-D865-4D3E-875D-F8D4656DB849}" type="pres">
      <dgm:prSet presAssocID="{02739B8D-9B19-4DF1-B223-5D92681DB2A0}" presName="vert1" presStyleCnt="0"/>
      <dgm:spPr/>
    </dgm:pt>
    <dgm:pt modelId="{A3B7B1BC-EE98-4553-BA7D-556E0EC4DD14}" type="pres">
      <dgm:prSet presAssocID="{0AA52F31-0BA8-4F2D-9F88-FC2DC2E713AF}" presName="thickLine" presStyleLbl="alignNode1" presStyleIdx="2" presStyleCnt="4"/>
      <dgm:spPr/>
    </dgm:pt>
    <dgm:pt modelId="{C9126F1A-2475-4C6A-97BE-59E66D74D1D7}" type="pres">
      <dgm:prSet presAssocID="{0AA52F31-0BA8-4F2D-9F88-FC2DC2E713AF}" presName="horz1" presStyleCnt="0"/>
      <dgm:spPr/>
    </dgm:pt>
    <dgm:pt modelId="{BF3B8084-0101-4B05-B944-892E0686715A}" type="pres">
      <dgm:prSet presAssocID="{0AA52F31-0BA8-4F2D-9F88-FC2DC2E713AF}" presName="tx1" presStyleLbl="revTx" presStyleIdx="2" presStyleCnt="4"/>
      <dgm:spPr/>
    </dgm:pt>
    <dgm:pt modelId="{07C2116B-2B11-42BF-A3DC-E6EF859CEA30}" type="pres">
      <dgm:prSet presAssocID="{0AA52F31-0BA8-4F2D-9F88-FC2DC2E713AF}" presName="vert1" presStyleCnt="0"/>
      <dgm:spPr/>
    </dgm:pt>
    <dgm:pt modelId="{20E085DB-BB07-4DA9-A74F-7B5A4510FCF6}" type="pres">
      <dgm:prSet presAssocID="{388EDB1C-59BC-40CD-A429-DEEC0210DE4A}" presName="thickLine" presStyleLbl="alignNode1" presStyleIdx="3" presStyleCnt="4"/>
      <dgm:spPr/>
    </dgm:pt>
    <dgm:pt modelId="{E7EF6678-DCD5-444F-86D6-8A07074F892E}" type="pres">
      <dgm:prSet presAssocID="{388EDB1C-59BC-40CD-A429-DEEC0210DE4A}" presName="horz1" presStyleCnt="0"/>
      <dgm:spPr/>
    </dgm:pt>
    <dgm:pt modelId="{B2A78F52-2855-4C97-BC22-03D3F63E5CE4}" type="pres">
      <dgm:prSet presAssocID="{388EDB1C-59BC-40CD-A429-DEEC0210DE4A}" presName="tx1" presStyleLbl="revTx" presStyleIdx="3" presStyleCnt="4"/>
      <dgm:spPr/>
    </dgm:pt>
    <dgm:pt modelId="{C4C82127-7812-4E86-AF7B-702253AA9D93}" type="pres">
      <dgm:prSet presAssocID="{388EDB1C-59BC-40CD-A429-DEEC0210DE4A}" presName="vert1" presStyleCnt="0"/>
      <dgm:spPr/>
    </dgm:pt>
  </dgm:ptLst>
  <dgm:cxnLst>
    <dgm:cxn modelId="{41311000-7827-459A-975D-63D2CBB8CFD5}" srcId="{DDDB29F3-3FBB-4ED2-86A1-F5321700489D}" destId="{53080C8D-22DD-4A67-8706-748412EED560}" srcOrd="0" destOrd="0" parTransId="{CD81F74E-2EE5-4F5D-88D0-4E83517019AC}" sibTransId="{17DAD3E2-ABAD-4150-8E5A-1134AD697346}"/>
    <dgm:cxn modelId="{7BDCAB01-FE83-4D5B-8D03-B90B6A2D04EA}" type="presOf" srcId="{388EDB1C-59BC-40CD-A429-DEEC0210DE4A}" destId="{B2A78F52-2855-4C97-BC22-03D3F63E5CE4}" srcOrd="0" destOrd="0" presId="urn:microsoft.com/office/officeart/2008/layout/LinedList"/>
    <dgm:cxn modelId="{7E6BD70B-7B1E-4340-8683-77F6DA10C973}" type="presOf" srcId="{0AA52F31-0BA8-4F2D-9F88-FC2DC2E713AF}" destId="{BF3B8084-0101-4B05-B944-892E0686715A}" srcOrd="0" destOrd="0" presId="urn:microsoft.com/office/officeart/2008/layout/LinedList"/>
    <dgm:cxn modelId="{8A71A11C-EFA4-4BAE-B904-5AEC41BD9946}" srcId="{DDDB29F3-3FBB-4ED2-86A1-F5321700489D}" destId="{0AA52F31-0BA8-4F2D-9F88-FC2DC2E713AF}" srcOrd="2" destOrd="0" parTransId="{606A241A-D279-47E4-AF74-04131064B097}" sibTransId="{1CCC989D-D5B6-49EF-A767-4F16C29FAC12}"/>
    <dgm:cxn modelId="{9E75DD1C-A3F1-45C3-8888-32087789D038}" srcId="{DDDB29F3-3FBB-4ED2-86A1-F5321700489D}" destId="{02739B8D-9B19-4DF1-B223-5D92681DB2A0}" srcOrd="1" destOrd="0" parTransId="{40F69D9D-7885-4631-B933-62B73673EF12}" sibTransId="{1D89A65C-4CB9-422F-A7F5-B544FB19A083}"/>
    <dgm:cxn modelId="{FC2A764A-4972-4878-BA0C-F1602BFEB62E}" type="presOf" srcId="{DDDB29F3-3FBB-4ED2-86A1-F5321700489D}" destId="{8F04B561-4282-43D8-9C9B-24E39C0C455E}" srcOrd="0" destOrd="0" presId="urn:microsoft.com/office/officeart/2008/layout/LinedList"/>
    <dgm:cxn modelId="{AA5609B2-A7C3-4129-A5D3-768A282D8FDA}" type="presOf" srcId="{02739B8D-9B19-4DF1-B223-5D92681DB2A0}" destId="{C2809853-C191-4B0C-9E4E-2FD5CC569D12}" srcOrd="0" destOrd="0" presId="urn:microsoft.com/office/officeart/2008/layout/LinedList"/>
    <dgm:cxn modelId="{BD9D87BB-113F-4A12-8F56-0D00747C14BA}" type="presOf" srcId="{53080C8D-22DD-4A67-8706-748412EED560}" destId="{F2B1C222-67B0-44FC-BAA0-47613E19FAED}" srcOrd="0" destOrd="0" presId="urn:microsoft.com/office/officeart/2008/layout/LinedList"/>
    <dgm:cxn modelId="{01A77BE0-6DDB-438F-859D-386226DBE747}" srcId="{DDDB29F3-3FBB-4ED2-86A1-F5321700489D}" destId="{388EDB1C-59BC-40CD-A429-DEEC0210DE4A}" srcOrd="3" destOrd="0" parTransId="{69A0E62D-FC70-4D5E-A46E-F040AFED159D}" sibTransId="{C4534A70-3762-4623-863B-B6405EB13E58}"/>
    <dgm:cxn modelId="{653FADE3-0AA7-40DA-BFED-FF29C8C8D300}" type="presParOf" srcId="{8F04B561-4282-43D8-9C9B-24E39C0C455E}" destId="{C6E87D0D-3E47-4871-B276-9B978014F231}" srcOrd="0" destOrd="0" presId="urn:microsoft.com/office/officeart/2008/layout/LinedList"/>
    <dgm:cxn modelId="{35696B5D-FAAD-41E7-8C79-CB58B0B9BB23}" type="presParOf" srcId="{8F04B561-4282-43D8-9C9B-24E39C0C455E}" destId="{B71F4667-8031-4431-BA61-EF16D2D74AC6}" srcOrd="1" destOrd="0" presId="urn:microsoft.com/office/officeart/2008/layout/LinedList"/>
    <dgm:cxn modelId="{87A4589D-73E2-4C52-A2B9-62B64C74C5BB}" type="presParOf" srcId="{B71F4667-8031-4431-BA61-EF16D2D74AC6}" destId="{F2B1C222-67B0-44FC-BAA0-47613E19FAED}" srcOrd="0" destOrd="0" presId="urn:microsoft.com/office/officeart/2008/layout/LinedList"/>
    <dgm:cxn modelId="{123BC3D9-5476-4D3E-A600-B280F5CE753C}" type="presParOf" srcId="{B71F4667-8031-4431-BA61-EF16D2D74AC6}" destId="{F2C4E8D1-37E6-4A8E-AD1D-95A280B9FF43}" srcOrd="1" destOrd="0" presId="urn:microsoft.com/office/officeart/2008/layout/LinedList"/>
    <dgm:cxn modelId="{4F851099-038E-446F-9D01-13385A93C89C}" type="presParOf" srcId="{8F04B561-4282-43D8-9C9B-24E39C0C455E}" destId="{FBF6E64D-180E-46BD-903C-DD9A7515064A}" srcOrd="2" destOrd="0" presId="urn:microsoft.com/office/officeart/2008/layout/LinedList"/>
    <dgm:cxn modelId="{46D486F0-B6E7-4BCC-9EEA-D067BBCDF8FE}" type="presParOf" srcId="{8F04B561-4282-43D8-9C9B-24E39C0C455E}" destId="{56A31E79-3CC3-4406-9B2A-E8C24CF74D7F}" srcOrd="3" destOrd="0" presId="urn:microsoft.com/office/officeart/2008/layout/LinedList"/>
    <dgm:cxn modelId="{398A6015-8A36-4180-9F10-CE13730017D6}" type="presParOf" srcId="{56A31E79-3CC3-4406-9B2A-E8C24CF74D7F}" destId="{C2809853-C191-4B0C-9E4E-2FD5CC569D12}" srcOrd="0" destOrd="0" presId="urn:microsoft.com/office/officeart/2008/layout/LinedList"/>
    <dgm:cxn modelId="{4E562650-015A-46FD-AE8D-5E1C1382FD65}" type="presParOf" srcId="{56A31E79-3CC3-4406-9B2A-E8C24CF74D7F}" destId="{E1C9A74A-D865-4D3E-875D-F8D4656DB849}" srcOrd="1" destOrd="0" presId="urn:microsoft.com/office/officeart/2008/layout/LinedList"/>
    <dgm:cxn modelId="{CFDFF4E4-B860-450B-8C52-75FE8E97841D}" type="presParOf" srcId="{8F04B561-4282-43D8-9C9B-24E39C0C455E}" destId="{A3B7B1BC-EE98-4553-BA7D-556E0EC4DD14}" srcOrd="4" destOrd="0" presId="urn:microsoft.com/office/officeart/2008/layout/LinedList"/>
    <dgm:cxn modelId="{F2ABA8BB-10B2-40B7-951B-D4808BF6AC9D}" type="presParOf" srcId="{8F04B561-4282-43D8-9C9B-24E39C0C455E}" destId="{C9126F1A-2475-4C6A-97BE-59E66D74D1D7}" srcOrd="5" destOrd="0" presId="urn:microsoft.com/office/officeart/2008/layout/LinedList"/>
    <dgm:cxn modelId="{348D0A2D-7AD0-4A43-BCE5-3FEE91013990}" type="presParOf" srcId="{C9126F1A-2475-4C6A-97BE-59E66D74D1D7}" destId="{BF3B8084-0101-4B05-B944-892E0686715A}" srcOrd="0" destOrd="0" presId="urn:microsoft.com/office/officeart/2008/layout/LinedList"/>
    <dgm:cxn modelId="{98036ED9-1D0C-4F7C-A4D2-4D6426E38255}" type="presParOf" srcId="{C9126F1A-2475-4C6A-97BE-59E66D74D1D7}" destId="{07C2116B-2B11-42BF-A3DC-E6EF859CEA30}" srcOrd="1" destOrd="0" presId="urn:microsoft.com/office/officeart/2008/layout/LinedList"/>
    <dgm:cxn modelId="{30F9062B-F923-4917-8AFF-30588C63902B}" type="presParOf" srcId="{8F04B561-4282-43D8-9C9B-24E39C0C455E}" destId="{20E085DB-BB07-4DA9-A74F-7B5A4510FCF6}" srcOrd="6" destOrd="0" presId="urn:microsoft.com/office/officeart/2008/layout/LinedList"/>
    <dgm:cxn modelId="{61C1CE4C-EC80-4F9E-BC9D-2C3C17665B63}" type="presParOf" srcId="{8F04B561-4282-43D8-9C9B-24E39C0C455E}" destId="{E7EF6678-DCD5-444F-86D6-8A07074F892E}" srcOrd="7" destOrd="0" presId="urn:microsoft.com/office/officeart/2008/layout/LinedList"/>
    <dgm:cxn modelId="{2519CB4E-F0A2-4F0D-90E9-7F66D82C5475}" type="presParOf" srcId="{E7EF6678-DCD5-444F-86D6-8A07074F892E}" destId="{B2A78F52-2855-4C97-BC22-03D3F63E5CE4}" srcOrd="0" destOrd="0" presId="urn:microsoft.com/office/officeart/2008/layout/LinedList"/>
    <dgm:cxn modelId="{6B8EC80C-42FB-4973-BC10-D7DD1F2302EA}" type="presParOf" srcId="{E7EF6678-DCD5-444F-86D6-8A07074F892E}" destId="{C4C82127-7812-4E86-AF7B-702253AA9D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DB29F3-3FBB-4ED2-86A1-F5321700489D}"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53080C8D-22DD-4A67-8706-748412EED560}">
      <dgm:prSet/>
      <dgm:spPr/>
      <dgm:t>
        <a:bodyPr/>
        <a:lstStyle/>
        <a:p>
          <a:r>
            <a:rPr lang="en-US" dirty="0"/>
            <a:t>Submission point 286.2 seeks to retain residential.</a:t>
          </a:r>
          <a:endParaRPr lang="en-NZ" dirty="0"/>
        </a:p>
      </dgm:t>
    </dgm:pt>
    <dgm:pt modelId="{CD81F74E-2EE5-4F5D-88D0-4E83517019AC}" type="parTrans" cxnId="{41311000-7827-459A-975D-63D2CBB8CFD5}">
      <dgm:prSet/>
      <dgm:spPr/>
      <dgm:t>
        <a:bodyPr/>
        <a:lstStyle/>
        <a:p>
          <a:endParaRPr lang="en-US"/>
        </a:p>
      </dgm:t>
    </dgm:pt>
    <dgm:pt modelId="{17DAD3E2-ABAD-4150-8E5A-1134AD697346}" type="sibTrans" cxnId="{41311000-7827-459A-975D-63D2CBB8CFD5}">
      <dgm:prSet/>
      <dgm:spPr/>
      <dgm:t>
        <a:bodyPr/>
        <a:lstStyle/>
        <a:p>
          <a:endParaRPr lang="en-US"/>
        </a:p>
      </dgm:t>
    </dgm:pt>
    <dgm:pt modelId="{AB8B7420-94EF-4161-8685-B539A31A04BE}">
      <dgm:prSet/>
      <dgm:spPr/>
      <dgm:t>
        <a:bodyPr/>
        <a:lstStyle/>
        <a:p>
          <a:r>
            <a:rPr lang="en-US" dirty="0"/>
            <a:t>Submission point 286.3 seeks to retain business zone.</a:t>
          </a:r>
        </a:p>
      </dgm:t>
    </dgm:pt>
    <dgm:pt modelId="{8695F285-C1C8-47C3-BCFB-8FD9269FD831}" type="parTrans" cxnId="{FC06EDC9-98A6-4CB9-AF59-A40197D68FFA}">
      <dgm:prSet/>
      <dgm:spPr/>
      <dgm:t>
        <a:bodyPr/>
        <a:lstStyle/>
        <a:p>
          <a:endParaRPr lang="en-NZ"/>
        </a:p>
      </dgm:t>
    </dgm:pt>
    <dgm:pt modelId="{9913608E-2436-4A4D-8FD7-71D0907D91C4}" type="sibTrans" cxnId="{FC06EDC9-98A6-4CB9-AF59-A40197D68FFA}">
      <dgm:prSet/>
      <dgm:spPr/>
      <dgm:t>
        <a:bodyPr/>
        <a:lstStyle/>
        <a:p>
          <a:endParaRPr lang="en-NZ"/>
        </a:p>
      </dgm:t>
    </dgm:pt>
    <dgm:pt modelId="{145DE8E6-6E48-481E-8345-7D6CA26A1EBE}">
      <dgm:prSet/>
      <dgm:spPr/>
      <dgm:t>
        <a:bodyPr/>
        <a:lstStyle/>
        <a:p>
          <a:r>
            <a:rPr lang="en-US" dirty="0"/>
            <a:t>Submission point 286.17 seeks a specific Hopuhopu Zone, removing confusion and providing clarity around future uses and aspirations for the site.</a:t>
          </a:r>
        </a:p>
      </dgm:t>
    </dgm:pt>
    <dgm:pt modelId="{76150B44-F4AC-4534-A704-A0B47481EF71}" type="parTrans" cxnId="{045643A7-FA44-46AC-A653-566A7A96B599}">
      <dgm:prSet/>
      <dgm:spPr/>
      <dgm:t>
        <a:bodyPr/>
        <a:lstStyle/>
        <a:p>
          <a:endParaRPr lang="en-NZ"/>
        </a:p>
      </dgm:t>
    </dgm:pt>
    <dgm:pt modelId="{D702D6B8-014A-4813-98DA-91D01B3B6172}" type="sibTrans" cxnId="{045643A7-FA44-46AC-A653-566A7A96B599}">
      <dgm:prSet/>
      <dgm:spPr/>
      <dgm:t>
        <a:bodyPr/>
        <a:lstStyle/>
        <a:p>
          <a:endParaRPr lang="en-NZ"/>
        </a:p>
      </dgm:t>
    </dgm:pt>
    <dgm:pt modelId="{8FF2852A-C816-48EF-B48D-48E6D6696BA4}">
      <dgm:prSet/>
      <dgm:spPr/>
      <dgm:t>
        <a:bodyPr/>
        <a:lstStyle/>
        <a:p>
          <a:r>
            <a:rPr lang="en-US" dirty="0"/>
            <a:t>Submission point 26.17 seeks a joint partnership approach with Council in developing a way forward.</a:t>
          </a:r>
        </a:p>
      </dgm:t>
    </dgm:pt>
    <dgm:pt modelId="{3C22999E-E6D2-4366-B56A-569C70209DE7}" type="parTrans" cxnId="{5C77E25B-CF3E-46DA-8FB8-90B4CA3086B3}">
      <dgm:prSet/>
      <dgm:spPr/>
      <dgm:t>
        <a:bodyPr/>
        <a:lstStyle/>
        <a:p>
          <a:endParaRPr lang="en-NZ"/>
        </a:p>
      </dgm:t>
    </dgm:pt>
    <dgm:pt modelId="{BAF5664A-5DC2-4F94-A7B7-A3BAF0F29505}" type="sibTrans" cxnId="{5C77E25B-CF3E-46DA-8FB8-90B4CA3086B3}">
      <dgm:prSet/>
      <dgm:spPr/>
      <dgm:t>
        <a:bodyPr/>
        <a:lstStyle/>
        <a:p>
          <a:endParaRPr lang="en-NZ"/>
        </a:p>
      </dgm:t>
    </dgm:pt>
    <dgm:pt modelId="{4A1FFEB4-EFD8-4C45-A20A-3FB940B4E1A3}">
      <dgm:prSet/>
      <dgm:spPr/>
      <dgm:t>
        <a:bodyPr/>
        <a:lstStyle/>
        <a:p>
          <a:r>
            <a:rPr lang="en-US" dirty="0"/>
            <a:t>The minute and directions from the Hearings panel for Hearing 4 (</a:t>
          </a:r>
          <a:r>
            <a:rPr lang="en-US" dirty="0" err="1"/>
            <a:t>Tangata</a:t>
          </a:r>
          <a:r>
            <a:rPr lang="en-US" dirty="0"/>
            <a:t> Whenua chapter) stated that the unique nature and zoning of the land at Hopuhopu mean that it could well be amenable to a zoning approach.</a:t>
          </a:r>
        </a:p>
      </dgm:t>
    </dgm:pt>
    <dgm:pt modelId="{50927E47-B488-4E10-A891-F920943D6793}" type="parTrans" cxnId="{C160B8EC-9375-4A29-B4C5-B0FF9B10B7FA}">
      <dgm:prSet/>
      <dgm:spPr/>
      <dgm:t>
        <a:bodyPr/>
        <a:lstStyle/>
        <a:p>
          <a:endParaRPr lang="en-NZ"/>
        </a:p>
      </dgm:t>
    </dgm:pt>
    <dgm:pt modelId="{C7C911C0-3AC6-4548-87A8-C6B040BE825A}" type="sibTrans" cxnId="{C160B8EC-9375-4A29-B4C5-B0FF9B10B7FA}">
      <dgm:prSet/>
      <dgm:spPr/>
      <dgm:t>
        <a:bodyPr/>
        <a:lstStyle/>
        <a:p>
          <a:endParaRPr lang="en-NZ"/>
        </a:p>
      </dgm:t>
    </dgm:pt>
    <dgm:pt modelId="{8F04B561-4282-43D8-9C9B-24E39C0C455E}" type="pres">
      <dgm:prSet presAssocID="{DDDB29F3-3FBB-4ED2-86A1-F5321700489D}" presName="vert0" presStyleCnt="0">
        <dgm:presLayoutVars>
          <dgm:dir/>
          <dgm:animOne val="branch"/>
          <dgm:animLvl val="lvl"/>
        </dgm:presLayoutVars>
      </dgm:prSet>
      <dgm:spPr/>
    </dgm:pt>
    <dgm:pt modelId="{C6E87D0D-3E47-4871-B276-9B978014F231}" type="pres">
      <dgm:prSet presAssocID="{53080C8D-22DD-4A67-8706-748412EED560}" presName="thickLine" presStyleLbl="alignNode1" presStyleIdx="0" presStyleCnt="5"/>
      <dgm:spPr/>
    </dgm:pt>
    <dgm:pt modelId="{B71F4667-8031-4431-BA61-EF16D2D74AC6}" type="pres">
      <dgm:prSet presAssocID="{53080C8D-22DD-4A67-8706-748412EED560}" presName="horz1" presStyleCnt="0"/>
      <dgm:spPr/>
    </dgm:pt>
    <dgm:pt modelId="{F2B1C222-67B0-44FC-BAA0-47613E19FAED}" type="pres">
      <dgm:prSet presAssocID="{53080C8D-22DD-4A67-8706-748412EED560}" presName="tx1" presStyleLbl="revTx" presStyleIdx="0" presStyleCnt="5"/>
      <dgm:spPr/>
    </dgm:pt>
    <dgm:pt modelId="{F2C4E8D1-37E6-4A8E-AD1D-95A280B9FF43}" type="pres">
      <dgm:prSet presAssocID="{53080C8D-22DD-4A67-8706-748412EED560}" presName="vert1" presStyleCnt="0"/>
      <dgm:spPr/>
    </dgm:pt>
    <dgm:pt modelId="{5F1D0795-E35F-4774-8C44-CC301BF7EE99}" type="pres">
      <dgm:prSet presAssocID="{AB8B7420-94EF-4161-8685-B539A31A04BE}" presName="thickLine" presStyleLbl="alignNode1" presStyleIdx="1" presStyleCnt="5"/>
      <dgm:spPr/>
    </dgm:pt>
    <dgm:pt modelId="{ADF41E98-AC7D-47C4-9987-503895EC61BC}" type="pres">
      <dgm:prSet presAssocID="{AB8B7420-94EF-4161-8685-B539A31A04BE}" presName="horz1" presStyleCnt="0"/>
      <dgm:spPr/>
    </dgm:pt>
    <dgm:pt modelId="{CC81C0A7-4B3E-4329-A4DB-769175000679}" type="pres">
      <dgm:prSet presAssocID="{AB8B7420-94EF-4161-8685-B539A31A04BE}" presName="tx1" presStyleLbl="revTx" presStyleIdx="1" presStyleCnt="5"/>
      <dgm:spPr/>
    </dgm:pt>
    <dgm:pt modelId="{CC2761AD-B8EB-4F44-A6A7-D55C84F934BE}" type="pres">
      <dgm:prSet presAssocID="{AB8B7420-94EF-4161-8685-B539A31A04BE}" presName="vert1" presStyleCnt="0"/>
      <dgm:spPr/>
    </dgm:pt>
    <dgm:pt modelId="{02B2FD75-E5A1-4906-8781-0DB76543E632}" type="pres">
      <dgm:prSet presAssocID="{145DE8E6-6E48-481E-8345-7D6CA26A1EBE}" presName="thickLine" presStyleLbl="alignNode1" presStyleIdx="2" presStyleCnt="5"/>
      <dgm:spPr/>
    </dgm:pt>
    <dgm:pt modelId="{9F66209F-8871-44A5-9892-52485C14D648}" type="pres">
      <dgm:prSet presAssocID="{145DE8E6-6E48-481E-8345-7D6CA26A1EBE}" presName="horz1" presStyleCnt="0"/>
      <dgm:spPr/>
    </dgm:pt>
    <dgm:pt modelId="{C4B6011F-5C43-403C-BBF8-C271C38D6DC3}" type="pres">
      <dgm:prSet presAssocID="{145DE8E6-6E48-481E-8345-7D6CA26A1EBE}" presName="tx1" presStyleLbl="revTx" presStyleIdx="2" presStyleCnt="5"/>
      <dgm:spPr/>
    </dgm:pt>
    <dgm:pt modelId="{06D358CC-61A8-4B14-A6F0-EBDC28336F84}" type="pres">
      <dgm:prSet presAssocID="{145DE8E6-6E48-481E-8345-7D6CA26A1EBE}" presName="vert1" presStyleCnt="0"/>
      <dgm:spPr/>
    </dgm:pt>
    <dgm:pt modelId="{D4F079F0-7711-4BBB-A235-0C200BEADA68}" type="pres">
      <dgm:prSet presAssocID="{8FF2852A-C816-48EF-B48D-48E6D6696BA4}" presName="thickLine" presStyleLbl="alignNode1" presStyleIdx="3" presStyleCnt="5"/>
      <dgm:spPr/>
    </dgm:pt>
    <dgm:pt modelId="{98A8255A-CDAB-47BB-9CE8-E4D67C9851FC}" type="pres">
      <dgm:prSet presAssocID="{8FF2852A-C816-48EF-B48D-48E6D6696BA4}" presName="horz1" presStyleCnt="0"/>
      <dgm:spPr/>
    </dgm:pt>
    <dgm:pt modelId="{F2D4C88F-7FC9-4A60-ADA4-8CBBAE55D87C}" type="pres">
      <dgm:prSet presAssocID="{8FF2852A-C816-48EF-B48D-48E6D6696BA4}" presName="tx1" presStyleLbl="revTx" presStyleIdx="3" presStyleCnt="5"/>
      <dgm:spPr/>
    </dgm:pt>
    <dgm:pt modelId="{DEA3C2F4-9A29-4FE3-8577-85C142BBAB98}" type="pres">
      <dgm:prSet presAssocID="{8FF2852A-C816-48EF-B48D-48E6D6696BA4}" presName="vert1" presStyleCnt="0"/>
      <dgm:spPr/>
    </dgm:pt>
    <dgm:pt modelId="{F1BD5A82-9333-473B-A7E0-D64AAD4CAAE9}" type="pres">
      <dgm:prSet presAssocID="{4A1FFEB4-EFD8-4C45-A20A-3FB940B4E1A3}" presName="thickLine" presStyleLbl="alignNode1" presStyleIdx="4" presStyleCnt="5"/>
      <dgm:spPr/>
    </dgm:pt>
    <dgm:pt modelId="{0571AB9E-7B68-4A5B-9750-00DAB899F3A9}" type="pres">
      <dgm:prSet presAssocID="{4A1FFEB4-EFD8-4C45-A20A-3FB940B4E1A3}" presName="horz1" presStyleCnt="0"/>
      <dgm:spPr/>
    </dgm:pt>
    <dgm:pt modelId="{6D988458-F888-482E-976D-7574CB1D70ED}" type="pres">
      <dgm:prSet presAssocID="{4A1FFEB4-EFD8-4C45-A20A-3FB940B4E1A3}" presName="tx1" presStyleLbl="revTx" presStyleIdx="4" presStyleCnt="5"/>
      <dgm:spPr/>
    </dgm:pt>
    <dgm:pt modelId="{4FCC7863-12F3-476E-9395-57D4687E489D}" type="pres">
      <dgm:prSet presAssocID="{4A1FFEB4-EFD8-4C45-A20A-3FB940B4E1A3}" presName="vert1" presStyleCnt="0"/>
      <dgm:spPr/>
    </dgm:pt>
  </dgm:ptLst>
  <dgm:cxnLst>
    <dgm:cxn modelId="{41311000-7827-459A-975D-63D2CBB8CFD5}" srcId="{DDDB29F3-3FBB-4ED2-86A1-F5321700489D}" destId="{53080C8D-22DD-4A67-8706-748412EED560}" srcOrd="0" destOrd="0" parTransId="{CD81F74E-2EE5-4F5D-88D0-4E83517019AC}" sibTransId="{17DAD3E2-ABAD-4150-8E5A-1134AD697346}"/>
    <dgm:cxn modelId="{6575E41D-2564-4AD1-81A6-81187865ACE2}" type="presOf" srcId="{145DE8E6-6E48-481E-8345-7D6CA26A1EBE}" destId="{C4B6011F-5C43-403C-BBF8-C271C38D6DC3}" srcOrd="0" destOrd="0" presId="urn:microsoft.com/office/officeart/2008/layout/LinedList"/>
    <dgm:cxn modelId="{5C77E25B-CF3E-46DA-8FB8-90B4CA3086B3}" srcId="{DDDB29F3-3FBB-4ED2-86A1-F5321700489D}" destId="{8FF2852A-C816-48EF-B48D-48E6D6696BA4}" srcOrd="3" destOrd="0" parTransId="{3C22999E-E6D2-4366-B56A-569C70209DE7}" sibTransId="{BAF5664A-5DC2-4F94-A7B7-A3BAF0F29505}"/>
    <dgm:cxn modelId="{FC2A764A-4972-4878-BA0C-F1602BFEB62E}" type="presOf" srcId="{DDDB29F3-3FBB-4ED2-86A1-F5321700489D}" destId="{8F04B561-4282-43D8-9C9B-24E39C0C455E}" srcOrd="0" destOrd="0" presId="urn:microsoft.com/office/officeart/2008/layout/LinedList"/>
    <dgm:cxn modelId="{A4A1218B-71A2-46B3-84F6-67CFDE3ECB34}" type="presOf" srcId="{AB8B7420-94EF-4161-8685-B539A31A04BE}" destId="{CC81C0A7-4B3E-4329-A4DB-769175000679}" srcOrd="0" destOrd="0" presId="urn:microsoft.com/office/officeart/2008/layout/LinedList"/>
    <dgm:cxn modelId="{045643A7-FA44-46AC-A653-566A7A96B599}" srcId="{DDDB29F3-3FBB-4ED2-86A1-F5321700489D}" destId="{145DE8E6-6E48-481E-8345-7D6CA26A1EBE}" srcOrd="2" destOrd="0" parTransId="{76150B44-F4AC-4534-A704-A0B47481EF71}" sibTransId="{D702D6B8-014A-4813-98DA-91D01B3B6172}"/>
    <dgm:cxn modelId="{BD9D87BB-113F-4A12-8F56-0D00747C14BA}" type="presOf" srcId="{53080C8D-22DD-4A67-8706-748412EED560}" destId="{F2B1C222-67B0-44FC-BAA0-47613E19FAED}" srcOrd="0" destOrd="0" presId="urn:microsoft.com/office/officeart/2008/layout/LinedList"/>
    <dgm:cxn modelId="{69D021C7-AC3A-485E-9FE0-F7E395302B21}" type="presOf" srcId="{4A1FFEB4-EFD8-4C45-A20A-3FB940B4E1A3}" destId="{6D988458-F888-482E-976D-7574CB1D70ED}" srcOrd="0" destOrd="0" presId="urn:microsoft.com/office/officeart/2008/layout/LinedList"/>
    <dgm:cxn modelId="{FC06EDC9-98A6-4CB9-AF59-A40197D68FFA}" srcId="{DDDB29F3-3FBB-4ED2-86A1-F5321700489D}" destId="{AB8B7420-94EF-4161-8685-B539A31A04BE}" srcOrd="1" destOrd="0" parTransId="{8695F285-C1C8-47C3-BCFB-8FD9269FD831}" sibTransId="{9913608E-2436-4A4D-8FD7-71D0907D91C4}"/>
    <dgm:cxn modelId="{7ACA25CD-0940-49F2-8979-38F18E0F2FC7}" type="presOf" srcId="{8FF2852A-C816-48EF-B48D-48E6D6696BA4}" destId="{F2D4C88F-7FC9-4A60-ADA4-8CBBAE55D87C}" srcOrd="0" destOrd="0" presId="urn:microsoft.com/office/officeart/2008/layout/LinedList"/>
    <dgm:cxn modelId="{C160B8EC-9375-4A29-B4C5-B0FF9B10B7FA}" srcId="{DDDB29F3-3FBB-4ED2-86A1-F5321700489D}" destId="{4A1FFEB4-EFD8-4C45-A20A-3FB940B4E1A3}" srcOrd="4" destOrd="0" parTransId="{50927E47-B488-4E10-A891-F920943D6793}" sibTransId="{C7C911C0-3AC6-4548-87A8-C6B040BE825A}"/>
    <dgm:cxn modelId="{653FADE3-0AA7-40DA-BFED-FF29C8C8D300}" type="presParOf" srcId="{8F04B561-4282-43D8-9C9B-24E39C0C455E}" destId="{C6E87D0D-3E47-4871-B276-9B978014F231}" srcOrd="0" destOrd="0" presId="urn:microsoft.com/office/officeart/2008/layout/LinedList"/>
    <dgm:cxn modelId="{35696B5D-FAAD-41E7-8C79-CB58B0B9BB23}" type="presParOf" srcId="{8F04B561-4282-43D8-9C9B-24E39C0C455E}" destId="{B71F4667-8031-4431-BA61-EF16D2D74AC6}" srcOrd="1" destOrd="0" presId="urn:microsoft.com/office/officeart/2008/layout/LinedList"/>
    <dgm:cxn modelId="{87A4589D-73E2-4C52-A2B9-62B64C74C5BB}" type="presParOf" srcId="{B71F4667-8031-4431-BA61-EF16D2D74AC6}" destId="{F2B1C222-67B0-44FC-BAA0-47613E19FAED}" srcOrd="0" destOrd="0" presId="urn:microsoft.com/office/officeart/2008/layout/LinedList"/>
    <dgm:cxn modelId="{123BC3D9-5476-4D3E-A600-B280F5CE753C}" type="presParOf" srcId="{B71F4667-8031-4431-BA61-EF16D2D74AC6}" destId="{F2C4E8D1-37E6-4A8E-AD1D-95A280B9FF43}" srcOrd="1" destOrd="0" presId="urn:microsoft.com/office/officeart/2008/layout/LinedList"/>
    <dgm:cxn modelId="{BE2E54F1-B9F2-4713-BBE5-B73EFBFAF5F6}" type="presParOf" srcId="{8F04B561-4282-43D8-9C9B-24E39C0C455E}" destId="{5F1D0795-E35F-4774-8C44-CC301BF7EE99}" srcOrd="2" destOrd="0" presId="urn:microsoft.com/office/officeart/2008/layout/LinedList"/>
    <dgm:cxn modelId="{FB68BDB9-4F58-46CD-BB3C-0751B86D0469}" type="presParOf" srcId="{8F04B561-4282-43D8-9C9B-24E39C0C455E}" destId="{ADF41E98-AC7D-47C4-9987-503895EC61BC}" srcOrd="3" destOrd="0" presId="urn:microsoft.com/office/officeart/2008/layout/LinedList"/>
    <dgm:cxn modelId="{B68CE466-3A9B-4334-9EFE-C0B741AC2237}" type="presParOf" srcId="{ADF41E98-AC7D-47C4-9987-503895EC61BC}" destId="{CC81C0A7-4B3E-4329-A4DB-769175000679}" srcOrd="0" destOrd="0" presId="urn:microsoft.com/office/officeart/2008/layout/LinedList"/>
    <dgm:cxn modelId="{D4EF9E7C-F148-4413-8203-8993E3B252A4}" type="presParOf" srcId="{ADF41E98-AC7D-47C4-9987-503895EC61BC}" destId="{CC2761AD-B8EB-4F44-A6A7-D55C84F934BE}" srcOrd="1" destOrd="0" presId="urn:microsoft.com/office/officeart/2008/layout/LinedList"/>
    <dgm:cxn modelId="{5C8B3104-E971-4B09-AE20-DEFD209399DF}" type="presParOf" srcId="{8F04B561-4282-43D8-9C9B-24E39C0C455E}" destId="{02B2FD75-E5A1-4906-8781-0DB76543E632}" srcOrd="4" destOrd="0" presId="urn:microsoft.com/office/officeart/2008/layout/LinedList"/>
    <dgm:cxn modelId="{67B23462-B913-4C44-B42C-E916B59EDAFF}" type="presParOf" srcId="{8F04B561-4282-43D8-9C9B-24E39C0C455E}" destId="{9F66209F-8871-44A5-9892-52485C14D648}" srcOrd="5" destOrd="0" presId="urn:microsoft.com/office/officeart/2008/layout/LinedList"/>
    <dgm:cxn modelId="{735FCA5E-DCC0-40F6-9058-1CCD0499C674}" type="presParOf" srcId="{9F66209F-8871-44A5-9892-52485C14D648}" destId="{C4B6011F-5C43-403C-BBF8-C271C38D6DC3}" srcOrd="0" destOrd="0" presId="urn:microsoft.com/office/officeart/2008/layout/LinedList"/>
    <dgm:cxn modelId="{2025B4F8-401B-4EA4-8F8E-CDC09BF6FEC0}" type="presParOf" srcId="{9F66209F-8871-44A5-9892-52485C14D648}" destId="{06D358CC-61A8-4B14-A6F0-EBDC28336F84}" srcOrd="1" destOrd="0" presId="urn:microsoft.com/office/officeart/2008/layout/LinedList"/>
    <dgm:cxn modelId="{03C6FD5E-6244-40CF-9B10-5FB3CFAD9F1A}" type="presParOf" srcId="{8F04B561-4282-43D8-9C9B-24E39C0C455E}" destId="{D4F079F0-7711-4BBB-A235-0C200BEADA68}" srcOrd="6" destOrd="0" presId="urn:microsoft.com/office/officeart/2008/layout/LinedList"/>
    <dgm:cxn modelId="{29D39F08-7B7B-48BD-9CFC-B6CABC6DE66A}" type="presParOf" srcId="{8F04B561-4282-43D8-9C9B-24E39C0C455E}" destId="{98A8255A-CDAB-47BB-9CE8-E4D67C9851FC}" srcOrd="7" destOrd="0" presId="urn:microsoft.com/office/officeart/2008/layout/LinedList"/>
    <dgm:cxn modelId="{A15729A4-6CD3-4635-99A6-55A849ECBD75}" type="presParOf" srcId="{98A8255A-CDAB-47BB-9CE8-E4D67C9851FC}" destId="{F2D4C88F-7FC9-4A60-ADA4-8CBBAE55D87C}" srcOrd="0" destOrd="0" presId="urn:microsoft.com/office/officeart/2008/layout/LinedList"/>
    <dgm:cxn modelId="{D9925ADA-5655-4A67-BBB1-BFB4202C4C92}" type="presParOf" srcId="{98A8255A-CDAB-47BB-9CE8-E4D67C9851FC}" destId="{DEA3C2F4-9A29-4FE3-8577-85C142BBAB98}" srcOrd="1" destOrd="0" presId="urn:microsoft.com/office/officeart/2008/layout/LinedList"/>
    <dgm:cxn modelId="{26E501D6-65A8-4985-8E0C-A0CCB39400BD}" type="presParOf" srcId="{8F04B561-4282-43D8-9C9B-24E39C0C455E}" destId="{F1BD5A82-9333-473B-A7E0-D64AAD4CAAE9}" srcOrd="8" destOrd="0" presId="urn:microsoft.com/office/officeart/2008/layout/LinedList"/>
    <dgm:cxn modelId="{81DC195A-298A-4949-AE87-4FE5781CED97}" type="presParOf" srcId="{8F04B561-4282-43D8-9C9B-24E39C0C455E}" destId="{0571AB9E-7B68-4A5B-9750-00DAB899F3A9}" srcOrd="9" destOrd="0" presId="urn:microsoft.com/office/officeart/2008/layout/LinedList"/>
    <dgm:cxn modelId="{F938E169-414F-4AEC-A1CA-BD6B3422789D}" type="presParOf" srcId="{0571AB9E-7B68-4A5B-9750-00DAB899F3A9}" destId="{6D988458-F888-482E-976D-7574CB1D70ED}" srcOrd="0" destOrd="0" presId="urn:microsoft.com/office/officeart/2008/layout/LinedList"/>
    <dgm:cxn modelId="{0732E826-31CA-4912-BE72-75B7BF51F15A}" type="presParOf" srcId="{0571AB9E-7B68-4A5B-9750-00DAB899F3A9}" destId="{4FCC7863-12F3-476E-9395-57D4687E489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87D0D-3E47-4871-B276-9B978014F231}">
      <dsp:nvSpPr>
        <dsp:cNvPr id="0" name=""/>
        <dsp:cNvSpPr/>
      </dsp:nvSpPr>
      <dsp:spPr>
        <a:xfrm>
          <a:off x="0" y="0"/>
          <a:ext cx="57446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2B1C222-67B0-44FC-BAA0-47613E19FAED}">
      <dsp:nvSpPr>
        <dsp:cNvPr id="0" name=""/>
        <dsp:cNvSpPr/>
      </dsp:nvSpPr>
      <dsp:spPr>
        <a:xfrm>
          <a:off x="0" y="0"/>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NZ" sz="2800" kern="1200" dirty="0"/>
            <a:t>Gavin Donald – Context and background to submission</a:t>
          </a:r>
        </a:p>
      </dsp:txBody>
      <dsp:txXfrm>
        <a:off x="0" y="0"/>
        <a:ext cx="5744684" cy="1181568"/>
      </dsp:txXfrm>
    </dsp:sp>
    <dsp:sp modelId="{FBF6E64D-180E-46BD-903C-DD9A7515064A}">
      <dsp:nvSpPr>
        <dsp:cNvPr id="0" name=""/>
        <dsp:cNvSpPr/>
      </dsp:nvSpPr>
      <dsp:spPr>
        <a:xfrm>
          <a:off x="0" y="1181568"/>
          <a:ext cx="57446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2809853-C191-4B0C-9E4E-2FD5CC569D12}">
      <dsp:nvSpPr>
        <dsp:cNvPr id="0" name=""/>
        <dsp:cNvSpPr/>
      </dsp:nvSpPr>
      <dsp:spPr>
        <a:xfrm>
          <a:off x="0" y="1181568"/>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NZ" sz="2800" kern="1200" dirty="0"/>
            <a:t>Shane Solomon - History of site</a:t>
          </a:r>
        </a:p>
        <a:p>
          <a:pPr marL="0" lvl="0" indent="0" algn="l" defTabSz="1244600">
            <a:lnSpc>
              <a:spcPct val="90000"/>
            </a:lnSpc>
            <a:spcBef>
              <a:spcPct val="0"/>
            </a:spcBef>
            <a:spcAft>
              <a:spcPct val="35000"/>
            </a:spcAft>
            <a:buNone/>
          </a:pPr>
          <a:r>
            <a:rPr lang="en-NZ" sz="2800" kern="1200" dirty="0"/>
            <a:t>Development of Hopuhopu - video</a:t>
          </a:r>
        </a:p>
      </dsp:txBody>
      <dsp:txXfrm>
        <a:off x="0" y="1181568"/>
        <a:ext cx="5744684" cy="1181568"/>
      </dsp:txXfrm>
    </dsp:sp>
    <dsp:sp modelId="{A3B7B1BC-EE98-4553-BA7D-556E0EC4DD14}">
      <dsp:nvSpPr>
        <dsp:cNvPr id="0" name=""/>
        <dsp:cNvSpPr/>
      </dsp:nvSpPr>
      <dsp:spPr>
        <a:xfrm>
          <a:off x="0" y="2363137"/>
          <a:ext cx="57446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F3B8084-0101-4B05-B944-892E0686715A}">
      <dsp:nvSpPr>
        <dsp:cNvPr id="0" name=""/>
        <dsp:cNvSpPr/>
      </dsp:nvSpPr>
      <dsp:spPr>
        <a:xfrm>
          <a:off x="0" y="2363137"/>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NZ" sz="2800" kern="1200" dirty="0"/>
            <a:t>Susan Henderson – Proposed planning provisions</a:t>
          </a:r>
          <a:endParaRPr lang="en-US" sz="2800" kern="1200" dirty="0"/>
        </a:p>
      </dsp:txBody>
      <dsp:txXfrm>
        <a:off x="0" y="2363137"/>
        <a:ext cx="5744684" cy="1181568"/>
      </dsp:txXfrm>
    </dsp:sp>
    <dsp:sp modelId="{20E085DB-BB07-4DA9-A74F-7B5A4510FCF6}">
      <dsp:nvSpPr>
        <dsp:cNvPr id="0" name=""/>
        <dsp:cNvSpPr/>
      </dsp:nvSpPr>
      <dsp:spPr>
        <a:xfrm>
          <a:off x="0" y="3544706"/>
          <a:ext cx="57446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2A78F52-2855-4C97-BC22-03D3F63E5CE4}">
      <dsp:nvSpPr>
        <dsp:cNvPr id="0" name=""/>
        <dsp:cNvSpPr/>
      </dsp:nvSpPr>
      <dsp:spPr>
        <a:xfrm>
          <a:off x="0" y="3544706"/>
          <a:ext cx="5744684"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NZ" sz="2800" kern="1200" dirty="0"/>
            <a:t>BBO project team planner and engineers available for questions</a:t>
          </a:r>
          <a:endParaRPr lang="en-US" sz="2800" kern="1200" dirty="0"/>
        </a:p>
      </dsp:txBody>
      <dsp:txXfrm>
        <a:off x="0" y="3544706"/>
        <a:ext cx="5744684" cy="1181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87D0D-3E47-4871-B276-9B978014F231}">
      <dsp:nvSpPr>
        <dsp:cNvPr id="0" name=""/>
        <dsp:cNvSpPr/>
      </dsp:nvSpPr>
      <dsp:spPr>
        <a:xfrm>
          <a:off x="0" y="576"/>
          <a:ext cx="57446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2B1C222-67B0-44FC-BAA0-47613E19FAED}">
      <dsp:nvSpPr>
        <dsp:cNvPr id="0" name=""/>
        <dsp:cNvSpPr/>
      </dsp:nvSpPr>
      <dsp:spPr>
        <a:xfrm>
          <a:off x="0" y="576"/>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Submission point 286.2 seeks to retain residential.</a:t>
          </a:r>
          <a:endParaRPr lang="en-NZ" sz="1400" kern="1200" dirty="0"/>
        </a:p>
      </dsp:txBody>
      <dsp:txXfrm>
        <a:off x="0" y="576"/>
        <a:ext cx="5744684" cy="945024"/>
      </dsp:txXfrm>
    </dsp:sp>
    <dsp:sp modelId="{5F1D0795-E35F-4774-8C44-CC301BF7EE99}">
      <dsp:nvSpPr>
        <dsp:cNvPr id="0" name=""/>
        <dsp:cNvSpPr/>
      </dsp:nvSpPr>
      <dsp:spPr>
        <a:xfrm>
          <a:off x="0" y="945601"/>
          <a:ext cx="57446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C81C0A7-4B3E-4329-A4DB-769175000679}">
      <dsp:nvSpPr>
        <dsp:cNvPr id="0" name=""/>
        <dsp:cNvSpPr/>
      </dsp:nvSpPr>
      <dsp:spPr>
        <a:xfrm>
          <a:off x="0" y="945601"/>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Submission point 286.3 seeks to retain business zone.</a:t>
          </a:r>
        </a:p>
      </dsp:txBody>
      <dsp:txXfrm>
        <a:off x="0" y="945601"/>
        <a:ext cx="5744684" cy="945024"/>
      </dsp:txXfrm>
    </dsp:sp>
    <dsp:sp modelId="{02B2FD75-E5A1-4906-8781-0DB76543E632}">
      <dsp:nvSpPr>
        <dsp:cNvPr id="0" name=""/>
        <dsp:cNvSpPr/>
      </dsp:nvSpPr>
      <dsp:spPr>
        <a:xfrm>
          <a:off x="0" y="1890625"/>
          <a:ext cx="57446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4B6011F-5C43-403C-BBF8-C271C38D6DC3}">
      <dsp:nvSpPr>
        <dsp:cNvPr id="0" name=""/>
        <dsp:cNvSpPr/>
      </dsp:nvSpPr>
      <dsp:spPr>
        <a:xfrm>
          <a:off x="0" y="1890625"/>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Submission point 286.17 seeks a specific Hopuhopu Zone, removing confusion and providing clarity around future uses and aspirations for the site.</a:t>
          </a:r>
        </a:p>
      </dsp:txBody>
      <dsp:txXfrm>
        <a:off x="0" y="1890625"/>
        <a:ext cx="5744684" cy="945024"/>
      </dsp:txXfrm>
    </dsp:sp>
    <dsp:sp modelId="{D4F079F0-7711-4BBB-A235-0C200BEADA68}">
      <dsp:nvSpPr>
        <dsp:cNvPr id="0" name=""/>
        <dsp:cNvSpPr/>
      </dsp:nvSpPr>
      <dsp:spPr>
        <a:xfrm>
          <a:off x="0" y="2835650"/>
          <a:ext cx="57446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2D4C88F-7FC9-4A60-ADA4-8CBBAE55D87C}">
      <dsp:nvSpPr>
        <dsp:cNvPr id="0" name=""/>
        <dsp:cNvSpPr/>
      </dsp:nvSpPr>
      <dsp:spPr>
        <a:xfrm>
          <a:off x="0" y="2835650"/>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Submission point 26.17 seeks a joint partnership approach with Council in developing a way forward.</a:t>
          </a:r>
        </a:p>
      </dsp:txBody>
      <dsp:txXfrm>
        <a:off x="0" y="2835650"/>
        <a:ext cx="5744684" cy="945024"/>
      </dsp:txXfrm>
    </dsp:sp>
    <dsp:sp modelId="{F1BD5A82-9333-473B-A7E0-D64AAD4CAAE9}">
      <dsp:nvSpPr>
        <dsp:cNvPr id="0" name=""/>
        <dsp:cNvSpPr/>
      </dsp:nvSpPr>
      <dsp:spPr>
        <a:xfrm>
          <a:off x="0" y="3780674"/>
          <a:ext cx="574468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D988458-F888-482E-976D-7574CB1D70ED}">
      <dsp:nvSpPr>
        <dsp:cNvPr id="0" name=""/>
        <dsp:cNvSpPr/>
      </dsp:nvSpPr>
      <dsp:spPr>
        <a:xfrm>
          <a:off x="0" y="3780674"/>
          <a:ext cx="5744684" cy="945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 minute and directions from the Hearings panel for Hearing 4 (</a:t>
          </a:r>
          <a:r>
            <a:rPr lang="en-US" sz="1400" kern="1200" dirty="0" err="1"/>
            <a:t>Tangata</a:t>
          </a:r>
          <a:r>
            <a:rPr lang="en-US" sz="1400" kern="1200" dirty="0"/>
            <a:t> Whenua chapter) stated that the unique nature and zoning of the land at Hopuhopu mean that it could well be amenable to a zoning approach.</a:t>
          </a:r>
        </a:p>
      </dsp:txBody>
      <dsp:txXfrm>
        <a:off x="0" y="3780674"/>
        <a:ext cx="5744684" cy="94502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317D9-85B8-4827-8C22-91947EE4A4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16099B3-885C-42B5-81A2-32EBFB91A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9D86287E-C81C-4380-82BD-475AD87CB2CF}"/>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5" name="Footer Placeholder 4">
            <a:extLst>
              <a:ext uri="{FF2B5EF4-FFF2-40B4-BE49-F238E27FC236}">
                <a16:creationId xmlns:a16="http://schemas.microsoft.com/office/drawing/2014/main" id="{5B45DE94-076A-4A53-AF6A-565D95DFDB5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27C7C12-524A-43B8-8D3A-73A440A3B287}"/>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190591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5AFC-4965-4A0F-80DD-2D32DF14617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08A0809E-DEA4-4F5C-8801-140FB35907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44196FC-E71E-4E2B-99D4-62D693DA54E8}"/>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5" name="Footer Placeholder 4">
            <a:extLst>
              <a:ext uri="{FF2B5EF4-FFF2-40B4-BE49-F238E27FC236}">
                <a16:creationId xmlns:a16="http://schemas.microsoft.com/office/drawing/2014/main" id="{80645101-4888-4D0B-926F-BF5FBA1648D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497605B-169D-4F04-9CF1-96BA7104C9AD}"/>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100814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480224-963D-4CC6-B949-ED7FA4A189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9B06D0B8-11CD-4DED-B413-7DAAEB42B8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91699E2-21B1-4A22-A437-75AC1828A253}"/>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5" name="Footer Placeholder 4">
            <a:extLst>
              <a:ext uri="{FF2B5EF4-FFF2-40B4-BE49-F238E27FC236}">
                <a16:creationId xmlns:a16="http://schemas.microsoft.com/office/drawing/2014/main" id="{E9C07894-F3A8-4E21-8F5C-D7E29FFE00C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47C9D78-629D-4F56-8CE6-7A189A12F14D}"/>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363393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BC43-3E6B-4605-A9FF-AED5463E4EF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CFE7FC2-5864-4F16-9686-890A88C77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402FB45-B3FA-4E4E-912D-FB5B039D7D08}"/>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5" name="Footer Placeholder 4">
            <a:extLst>
              <a:ext uri="{FF2B5EF4-FFF2-40B4-BE49-F238E27FC236}">
                <a16:creationId xmlns:a16="http://schemas.microsoft.com/office/drawing/2014/main" id="{AE71F039-7266-4359-9A25-E3AB584DC356}"/>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1D05CCA-1ADF-42D1-B79B-E04B183B127F}"/>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218878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0005-C29B-4F88-8003-F0C8CE29C6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6055D785-7825-48E3-BC2E-0BAAAF445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8FFB81-0645-49AF-BE1A-67B0A7BD91EF}"/>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5" name="Footer Placeholder 4">
            <a:extLst>
              <a:ext uri="{FF2B5EF4-FFF2-40B4-BE49-F238E27FC236}">
                <a16:creationId xmlns:a16="http://schemas.microsoft.com/office/drawing/2014/main" id="{97CD16EC-CD7C-495D-86E3-4F50F3E6F41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7E30B90-18BD-49BD-A9E2-DF16B1021109}"/>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369267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9099-468D-4C56-848D-387DB62FB496}"/>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C6C6021-5911-442E-8C2F-81A34EE4D2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85745B06-EC51-44FE-95AD-FA66893AAD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6E6AD62B-7900-42E4-BA0A-E346CDA779E2}"/>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6" name="Footer Placeholder 5">
            <a:extLst>
              <a:ext uri="{FF2B5EF4-FFF2-40B4-BE49-F238E27FC236}">
                <a16:creationId xmlns:a16="http://schemas.microsoft.com/office/drawing/2014/main" id="{889FA4DC-E910-4C2D-B985-3C11451C6D3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6488545-0EEB-4E66-8D2B-5672736E341E}"/>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333571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62BC-0E76-4C0B-96BB-32845DB64916}"/>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1F089F2-B27D-425E-AEB2-DFD78DC3B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1C8FE-4AF8-48F1-BEBF-8238A915C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4F8D7EE-4B51-4178-8144-F1CCACB52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C8B4C8-5807-4D5C-AFEF-D1DE4E2B73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B73CAF88-2DC7-4972-B181-3D1C0124BCD4}"/>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8" name="Footer Placeholder 7">
            <a:extLst>
              <a:ext uri="{FF2B5EF4-FFF2-40B4-BE49-F238E27FC236}">
                <a16:creationId xmlns:a16="http://schemas.microsoft.com/office/drawing/2014/main" id="{0FF6EAAC-DFB8-43EB-85FA-44B841FEB2BE}"/>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B5434944-DB49-487C-8425-EEB6BD5CAC86}"/>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663868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1AA3-B85B-4DC6-B79E-A8B21A1DE7E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C1ECE250-1B6B-4BC6-ABA2-6D430108F2E6}"/>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4" name="Footer Placeholder 3">
            <a:extLst>
              <a:ext uri="{FF2B5EF4-FFF2-40B4-BE49-F238E27FC236}">
                <a16:creationId xmlns:a16="http://schemas.microsoft.com/office/drawing/2014/main" id="{DDD2A05F-9C71-43C9-A47F-0548E92D381A}"/>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5CAB5D85-A22F-4441-A16D-92A57C437E28}"/>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428524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1D705-3146-4B9E-B8DF-A2BAAF371922}"/>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3" name="Footer Placeholder 2">
            <a:extLst>
              <a:ext uri="{FF2B5EF4-FFF2-40B4-BE49-F238E27FC236}">
                <a16:creationId xmlns:a16="http://schemas.microsoft.com/office/drawing/2014/main" id="{3E00ECB1-D3C8-477E-9D84-BB4863E048B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DFFCB6FA-3401-418E-ADA5-5472FC7007FB}"/>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3681198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8A90-333A-4899-B205-A07D2C2F7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97A9443F-74DE-46E5-B1EC-0D151E52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DC818AFB-2141-4408-A6F3-A08B49A06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CC625-F386-4405-B9E6-D889A3637013}"/>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6" name="Footer Placeholder 5">
            <a:extLst>
              <a:ext uri="{FF2B5EF4-FFF2-40B4-BE49-F238E27FC236}">
                <a16:creationId xmlns:a16="http://schemas.microsoft.com/office/drawing/2014/main" id="{DD645D2C-0FFE-4EA6-A0E2-6B67F350084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88A8B1E4-31CC-4E18-AF66-9CD6B91A3A98}"/>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161786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BEAD-2826-4B84-9C20-07BC3AAD6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B112D0FE-0C94-4008-8A00-2EC56841B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28AFDBB-C931-43DE-8054-CED7A240E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2B03CD-2153-42BF-87C0-05C23A28736C}"/>
              </a:ext>
            </a:extLst>
          </p:cNvPr>
          <p:cNvSpPr>
            <a:spLocks noGrp="1"/>
          </p:cNvSpPr>
          <p:nvPr>
            <p:ph type="dt" sz="half" idx="10"/>
          </p:nvPr>
        </p:nvSpPr>
        <p:spPr/>
        <p:txBody>
          <a:bodyPr/>
          <a:lstStyle/>
          <a:p>
            <a:fld id="{A5DE2D93-BE60-4EF9-BE19-E6D36362A312}" type="datetimeFigureOut">
              <a:rPr lang="en-NZ" smtClean="0"/>
              <a:t>20/06/2021</a:t>
            </a:fld>
            <a:endParaRPr lang="en-NZ"/>
          </a:p>
        </p:txBody>
      </p:sp>
      <p:sp>
        <p:nvSpPr>
          <p:cNvPr id="6" name="Footer Placeholder 5">
            <a:extLst>
              <a:ext uri="{FF2B5EF4-FFF2-40B4-BE49-F238E27FC236}">
                <a16:creationId xmlns:a16="http://schemas.microsoft.com/office/drawing/2014/main" id="{303D540C-5C11-4D9C-A730-2DF39F68CCA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CD9CB22-0DFA-4DA2-A6EE-43679F116908}"/>
              </a:ext>
            </a:extLst>
          </p:cNvPr>
          <p:cNvSpPr>
            <a:spLocks noGrp="1"/>
          </p:cNvSpPr>
          <p:nvPr>
            <p:ph type="sldNum" sz="quarter" idx="12"/>
          </p:nvPr>
        </p:nvSpPr>
        <p:spPr/>
        <p:txBody>
          <a:bodyPr/>
          <a:lstStyle/>
          <a:p>
            <a:fld id="{DD8F810F-69C4-4DC2-B146-DE5B258479AD}" type="slidenum">
              <a:rPr lang="en-NZ" smtClean="0"/>
              <a:t>‹#›</a:t>
            </a:fld>
            <a:endParaRPr lang="en-NZ"/>
          </a:p>
        </p:txBody>
      </p:sp>
    </p:spTree>
    <p:extLst>
      <p:ext uri="{BB962C8B-B14F-4D97-AF65-F5344CB8AC3E}">
        <p14:creationId xmlns:p14="http://schemas.microsoft.com/office/powerpoint/2010/main" val="231756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FE0FC-E006-4379-AB63-267C2404D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566D7CA-D90D-497D-999F-E05EBE583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D82C295-F187-401E-8511-5F012BAF01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E2D93-BE60-4EF9-BE19-E6D36362A312}" type="datetimeFigureOut">
              <a:rPr lang="en-NZ" smtClean="0"/>
              <a:t>20/06/2021</a:t>
            </a:fld>
            <a:endParaRPr lang="en-NZ"/>
          </a:p>
        </p:txBody>
      </p:sp>
      <p:sp>
        <p:nvSpPr>
          <p:cNvPr id="5" name="Footer Placeholder 4">
            <a:extLst>
              <a:ext uri="{FF2B5EF4-FFF2-40B4-BE49-F238E27FC236}">
                <a16:creationId xmlns:a16="http://schemas.microsoft.com/office/drawing/2014/main" id="{CA211EC0-F74A-4E2D-9A12-EF5F7C6FA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77012135-F517-478F-81F8-9E60C0A2E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8F810F-69C4-4DC2-B146-DE5B258479AD}" type="slidenum">
              <a:rPr lang="en-NZ" smtClean="0"/>
              <a:t>‹#›</a:t>
            </a:fld>
            <a:endParaRPr lang="en-NZ"/>
          </a:p>
        </p:txBody>
      </p:sp>
    </p:spTree>
    <p:extLst>
      <p:ext uri="{BB962C8B-B14F-4D97-AF65-F5344CB8AC3E}">
        <p14:creationId xmlns:p14="http://schemas.microsoft.com/office/powerpoint/2010/main" val="361412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1"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2"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3"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0"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6" name="Picture 5">
            <a:extLst>
              <a:ext uri="{FF2B5EF4-FFF2-40B4-BE49-F238E27FC236}">
                <a16:creationId xmlns:a16="http://schemas.microsoft.com/office/drawing/2014/main" id="{5A540FDA-E1A1-4EBA-B54C-68BE00704E38}"/>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t="13320" r="-1" b="3601"/>
          <a:stretch/>
        </p:blipFill>
        <p:spPr>
          <a:xfrm>
            <a:off x="20" y="10"/>
            <a:ext cx="12188932" cy="5696067"/>
          </a:xfrm>
          <a:custGeom>
            <a:avLst/>
            <a:gdLst/>
            <a:ahLst/>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a:extLst>
              <a:ext uri="{FF2B5EF4-FFF2-40B4-BE49-F238E27FC236}">
                <a16:creationId xmlns:a16="http://schemas.microsoft.com/office/drawing/2014/main" id="{20541F4D-7675-4787-BE93-168E70F87D9A}"/>
              </a:ext>
            </a:extLst>
          </p:cNvPr>
          <p:cNvSpPr>
            <a:spLocks noGrp="1"/>
          </p:cNvSpPr>
          <p:nvPr>
            <p:ph type="ctrTitle"/>
          </p:nvPr>
        </p:nvSpPr>
        <p:spPr>
          <a:xfrm>
            <a:off x="1380744" y="5202936"/>
            <a:ext cx="9436608" cy="493141"/>
          </a:xfrm>
        </p:spPr>
        <p:txBody>
          <a:bodyPr anchor="ctr">
            <a:normAutofit fontScale="90000"/>
          </a:bodyPr>
          <a:lstStyle/>
          <a:p>
            <a:r>
              <a:rPr lang="en-NZ" sz="2500" dirty="0">
                <a:solidFill>
                  <a:schemeClr val="bg1"/>
                </a:solidFill>
              </a:rPr>
              <a:t>Waikato-Tainui</a:t>
            </a:r>
            <a:br>
              <a:rPr lang="en-NZ" sz="2500" dirty="0">
                <a:solidFill>
                  <a:schemeClr val="bg1"/>
                </a:solidFill>
              </a:rPr>
            </a:br>
            <a:endParaRPr lang="en-NZ" sz="2500" dirty="0">
              <a:solidFill>
                <a:schemeClr val="bg1"/>
              </a:solidFill>
            </a:endParaRPr>
          </a:p>
        </p:txBody>
      </p:sp>
      <p:sp>
        <p:nvSpPr>
          <p:cNvPr id="3" name="Subtitle 2">
            <a:extLst>
              <a:ext uri="{FF2B5EF4-FFF2-40B4-BE49-F238E27FC236}">
                <a16:creationId xmlns:a16="http://schemas.microsoft.com/office/drawing/2014/main" id="{41CE5383-D99E-4D68-868B-5DF165343486}"/>
              </a:ext>
            </a:extLst>
          </p:cNvPr>
          <p:cNvSpPr>
            <a:spLocks noGrp="1"/>
          </p:cNvSpPr>
          <p:nvPr>
            <p:ph type="subTitle" idx="1"/>
          </p:nvPr>
        </p:nvSpPr>
        <p:spPr>
          <a:xfrm>
            <a:off x="508527" y="5549385"/>
            <a:ext cx="11093050" cy="477599"/>
          </a:xfrm>
        </p:spPr>
        <p:txBody>
          <a:bodyPr>
            <a:noAutofit/>
          </a:bodyPr>
          <a:lstStyle/>
          <a:p>
            <a:r>
              <a:rPr lang="en-NZ" sz="2800" dirty="0">
                <a:solidFill>
                  <a:schemeClr val="bg1"/>
                </a:solidFill>
              </a:rPr>
              <a:t>Waikato District Council Proposed District Plan Hearing 25 – Rezoning</a:t>
            </a:r>
          </a:p>
          <a:p>
            <a:r>
              <a:rPr lang="en-NZ" sz="2800" dirty="0">
                <a:solidFill>
                  <a:schemeClr val="bg1"/>
                </a:solidFill>
              </a:rPr>
              <a:t>Hopuhopu</a:t>
            </a:r>
          </a:p>
        </p:txBody>
      </p:sp>
    </p:spTree>
    <p:extLst>
      <p:ext uri="{BB962C8B-B14F-4D97-AF65-F5344CB8AC3E}">
        <p14:creationId xmlns:p14="http://schemas.microsoft.com/office/powerpoint/2010/main" val="273991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US" sz="4000" kern="1200" dirty="0">
                <a:solidFill>
                  <a:schemeClr val="tx1"/>
                </a:solidFill>
                <a:latin typeface="+mj-lt"/>
                <a:ea typeface="+mj-ea"/>
                <a:cs typeface="+mj-cs"/>
              </a:rPr>
              <a:t>Proposed Planning Provisions – PREC 2 – Education and Conference</a:t>
            </a:r>
            <a:endParaRPr lang="en-NZ" sz="4000" dirty="0">
              <a:solidFill>
                <a:srgbClr val="FFFFFF"/>
              </a:solidFill>
            </a:endParaRPr>
          </a:p>
        </p:txBody>
      </p:sp>
      <p:cxnSp>
        <p:nvCxnSpPr>
          <p:cNvPr id="59" name="Straight Connector 5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5155379" y="1065862"/>
            <a:ext cx="5744685" cy="4726276"/>
          </a:xfrm>
        </p:spPr>
        <p:txBody>
          <a:bodyPr anchor="ctr">
            <a:normAutofit/>
          </a:bodyPr>
          <a:lstStyle/>
          <a:p>
            <a:endParaRPr lang="en-US" sz="2000" dirty="0">
              <a:solidFill>
                <a:srgbClr val="FFFFFF"/>
              </a:solidFill>
            </a:endParaRPr>
          </a:p>
          <a:p>
            <a:endParaRPr lang="en-NZ" sz="2000" dirty="0">
              <a:solidFill>
                <a:srgbClr val="FFFFFF"/>
              </a:solidFill>
            </a:endParaRPr>
          </a:p>
        </p:txBody>
      </p:sp>
      <p:sp>
        <p:nvSpPr>
          <p:cNvPr id="9" name="TextBox 8">
            <a:extLst>
              <a:ext uri="{FF2B5EF4-FFF2-40B4-BE49-F238E27FC236}">
                <a16:creationId xmlns:a16="http://schemas.microsoft.com/office/drawing/2014/main" id="{9933AEBE-F37D-4604-849A-0A944D294342}"/>
              </a:ext>
            </a:extLst>
          </p:cNvPr>
          <p:cNvSpPr txBox="1"/>
          <p:nvPr/>
        </p:nvSpPr>
        <p:spPr>
          <a:xfrm>
            <a:off x="4989546" y="2118681"/>
            <a:ext cx="6779263" cy="2385268"/>
          </a:xfrm>
          <a:prstGeom prst="rect">
            <a:avLst/>
          </a:prstGeom>
          <a:noFill/>
        </p:spPr>
        <p:txBody>
          <a:bodyPr wrap="square">
            <a:spAutoFit/>
          </a:bodyPr>
          <a:lstStyle/>
          <a:p>
            <a:pPr marL="285750" lvl="0" indent="-228600">
              <a:lnSpc>
                <a:spcPct val="90000"/>
              </a:lnSpc>
              <a:spcAft>
                <a:spcPts val="600"/>
              </a:spcAft>
              <a:buFont typeface="Arial" panose="020B0604020202020204" pitchFamily="34" charset="0"/>
              <a:buChar char="•"/>
            </a:pPr>
            <a:r>
              <a:rPr lang="en-US" sz="2000" dirty="0"/>
              <a:t>The provisions in the Operative Pa zone are to be reinstated to some extent but with a smaller, more specific range of activities to reflect the existing and proposed use of that part of the area as the Endowed College. </a:t>
            </a:r>
          </a:p>
          <a:p>
            <a:pPr marL="285750" lvl="0" indent="-228600">
              <a:lnSpc>
                <a:spcPct val="90000"/>
              </a:lnSpc>
              <a:spcAft>
                <a:spcPts val="600"/>
              </a:spcAft>
              <a:buFont typeface="Arial" panose="020B0604020202020204" pitchFamily="34" charset="0"/>
              <a:buChar char="•"/>
            </a:pPr>
            <a:r>
              <a:rPr lang="en-US" sz="2000" dirty="0"/>
              <a:t>The boundaries of the precinct will primarily match that of the Operative Pa Zone, with a slight reconfiguration so that it follows physical features on the ground such as the existing accessway and lake on site.</a:t>
            </a:r>
          </a:p>
        </p:txBody>
      </p:sp>
    </p:spTree>
    <p:extLst>
      <p:ext uri="{BB962C8B-B14F-4D97-AF65-F5344CB8AC3E}">
        <p14:creationId xmlns:p14="http://schemas.microsoft.com/office/powerpoint/2010/main" val="183926828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US" sz="4000" kern="1200" dirty="0">
                <a:solidFill>
                  <a:schemeClr val="tx1"/>
                </a:solidFill>
                <a:latin typeface="+mj-lt"/>
                <a:ea typeface="+mj-ea"/>
                <a:cs typeface="+mj-cs"/>
              </a:rPr>
              <a:t>Proposed Planning Provisions – PREC 3 - Business</a:t>
            </a:r>
            <a:endParaRPr lang="en-NZ" sz="4000" dirty="0">
              <a:solidFill>
                <a:srgbClr val="FFFFFF"/>
              </a:solidFill>
            </a:endParaRPr>
          </a:p>
        </p:txBody>
      </p:sp>
      <p:cxnSp>
        <p:nvCxnSpPr>
          <p:cNvPr id="59" name="Straight Connector 5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5155379" y="1065862"/>
            <a:ext cx="5744685" cy="4726276"/>
          </a:xfrm>
        </p:spPr>
        <p:txBody>
          <a:bodyPr anchor="ctr">
            <a:normAutofit/>
          </a:bodyPr>
          <a:lstStyle/>
          <a:p>
            <a:endParaRPr lang="en-US" sz="2000" dirty="0">
              <a:solidFill>
                <a:srgbClr val="FFFFFF"/>
              </a:solidFill>
            </a:endParaRPr>
          </a:p>
          <a:p>
            <a:endParaRPr lang="en-NZ" sz="2000" dirty="0">
              <a:solidFill>
                <a:srgbClr val="FFFFFF"/>
              </a:solidFill>
            </a:endParaRPr>
          </a:p>
        </p:txBody>
      </p:sp>
      <p:sp>
        <p:nvSpPr>
          <p:cNvPr id="9" name="TextBox 8">
            <a:extLst>
              <a:ext uri="{FF2B5EF4-FFF2-40B4-BE49-F238E27FC236}">
                <a16:creationId xmlns:a16="http://schemas.microsoft.com/office/drawing/2014/main" id="{9933AEBE-F37D-4604-849A-0A944D294342}"/>
              </a:ext>
            </a:extLst>
          </p:cNvPr>
          <p:cNvSpPr txBox="1"/>
          <p:nvPr/>
        </p:nvSpPr>
        <p:spPr>
          <a:xfrm>
            <a:off x="4989546" y="2336393"/>
            <a:ext cx="6779263" cy="2185214"/>
          </a:xfrm>
          <a:prstGeom prst="rect">
            <a:avLst/>
          </a:prstGeom>
          <a:noFill/>
        </p:spPr>
        <p:txBody>
          <a:bodyPr wrap="square">
            <a:spAutoFit/>
          </a:bodyPr>
          <a:lstStyle/>
          <a:p>
            <a:pPr marL="285750" lvl="0" indent="-228600">
              <a:lnSpc>
                <a:spcPct val="90000"/>
              </a:lnSpc>
              <a:spcAft>
                <a:spcPts val="600"/>
              </a:spcAft>
              <a:buFont typeface="Arial" panose="020B0604020202020204" pitchFamily="34" charset="0"/>
              <a:buChar char="•"/>
            </a:pPr>
            <a:r>
              <a:rPr lang="en-US" sz="2000" dirty="0"/>
              <a:t>The operative and proposed district plans both allow for a wide range of activities in the Business zone. The proposed Business Precinct retains many of these activities but has a more tailored list of permitted activities.</a:t>
            </a:r>
          </a:p>
          <a:p>
            <a:pPr marL="285750" lvl="0" indent="-228600">
              <a:lnSpc>
                <a:spcPct val="90000"/>
              </a:lnSpc>
              <a:spcAft>
                <a:spcPts val="600"/>
              </a:spcAft>
              <a:buFont typeface="Arial" panose="020B0604020202020204" pitchFamily="34" charset="0"/>
              <a:buChar char="•"/>
            </a:pPr>
            <a:r>
              <a:rPr lang="en-US" sz="2000" dirty="0"/>
              <a:t>The Operative District Plan provided for around 23.7 ha of business-zoned land on this site.</a:t>
            </a:r>
          </a:p>
          <a:p>
            <a:pPr marL="285750" lvl="0" indent="-228600">
              <a:lnSpc>
                <a:spcPct val="90000"/>
              </a:lnSpc>
              <a:spcAft>
                <a:spcPts val="600"/>
              </a:spcAft>
              <a:buFont typeface="Arial" panose="020B0604020202020204" pitchFamily="34" charset="0"/>
              <a:buChar char="•"/>
            </a:pPr>
            <a:r>
              <a:rPr lang="en-US" sz="2000" dirty="0"/>
              <a:t>The proposed PREC3 would be around 15.1 ha in area. </a:t>
            </a:r>
          </a:p>
        </p:txBody>
      </p:sp>
    </p:spTree>
    <p:extLst>
      <p:ext uri="{BB962C8B-B14F-4D97-AF65-F5344CB8AC3E}">
        <p14:creationId xmlns:p14="http://schemas.microsoft.com/office/powerpoint/2010/main" val="17652011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US" sz="4000" kern="1200" dirty="0">
                <a:solidFill>
                  <a:schemeClr val="tx1"/>
                </a:solidFill>
                <a:latin typeface="+mj-lt"/>
                <a:ea typeface="+mj-ea"/>
                <a:cs typeface="+mj-cs"/>
              </a:rPr>
              <a:t>Proposed Planning Provisions – PREC 4 – Open Space</a:t>
            </a:r>
            <a:endParaRPr lang="en-NZ" sz="4000" dirty="0">
              <a:solidFill>
                <a:srgbClr val="FFFFFF"/>
              </a:solidFill>
            </a:endParaRPr>
          </a:p>
        </p:txBody>
      </p:sp>
      <p:cxnSp>
        <p:nvCxnSpPr>
          <p:cNvPr id="59" name="Straight Connector 5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5155379" y="1065862"/>
            <a:ext cx="5744685" cy="4726276"/>
          </a:xfrm>
        </p:spPr>
        <p:txBody>
          <a:bodyPr anchor="ctr">
            <a:normAutofit/>
          </a:bodyPr>
          <a:lstStyle/>
          <a:p>
            <a:endParaRPr lang="en-US" sz="2000">
              <a:solidFill>
                <a:srgbClr val="FFFFFF"/>
              </a:solidFill>
            </a:endParaRPr>
          </a:p>
          <a:p>
            <a:endParaRPr lang="en-NZ" sz="2000">
              <a:solidFill>
                <a:srgbClr val="FFFFFF"/>
              </a:solidFill>
            </a:endParaRPr>
          </a:p>
        </p:txBody>
      </p:sp>
      <p:sp>
        <p:nvSpPr>
          <p:cNvPr id="9" name="TextBox 8">
            <a:extLst>
              <a:ext uri="{FF2B5EF4-FFF2-40B4-BE49-F238E27FC236}">
                <a16:creationId xmlns:a16="http://schemas.microsoft.com/office/drawing/2014/main" id="{9933AEBE-F37D-4604-849A-0A944D294342}"/>
              </a:ext>
            </a:extLst>
          </p:cNvPr>
          <p:cNvSpPr txBox="1"/>
          <p:nvPr/>
        </p:nvSpPr>
        <p:spPr>
          <a:xfrm>
            <a:off x="4989546" y="2214237"/>
            <a:ext cx="6779263" cy="2385268"/>
          </a:xfrm>
          <a:prstGeom prst="rect">
            <a:avLst/>
          </a:prstGeom>
          <a:noFill/>
        </p:spPr>
        <p:txBody>
          <a:bodyPr wrap="square">
            <a:spAutoFit/>
          </a:bodyPr>
          <a:lstStyle/>
          <a:p>
            <a:pPr marL="285750" lvl="0" indent="-228600">
              <a:lnSpc>
                <a:spcPct val="90000"/>
              </a:lnSpc>
              <a:spcAft>
                <a:spcPts val="600"/>
              </a:spcAft>
              <a:buFont typeface="Arial" panose="020B0604020202020204" pitchFamily="34" charset="0"/>
              <a:buChar char="•"/>
            </a:pPr>
            <a:r>
              <a:rPr lang="en-US" sz="2000" dirty="0"/>
              <a:t>Some changes are proposed to more clearly provide for the existing uses on the site which are partly rural in nature and partly related to the existing sports fields and other events that occur in that part of the site.</a:t>
            </a:r>
          </a:p>
          <a:p>
            <a:pPr marL="285750" lvl="0" indent="-228600">
              <a:lnSpc>
                <a:spcPct val="90000"/>
              </a:lnSpc>
              <a:spcAft>
                <a:spcPts val="600"/>
              </a:spcAft>
              <a:buFont typeface="Arial" panose="020B0604020202020204" pitchFamily="34" charset="0"/>
              <a:buChar char="•"/>
            </a:pPr>
            <a:r>
              <a:rPr lang="en-US" sz="2000" dirty="0"/>
              <a:t>Additionally, specific activities which are envisioned for this part of the site, including a wholesale plant nursery, carvers’ workshop and environmental education facility, are provided for.</a:t>
            </a:r>
          </a:p>
        </p:txBody>
      </p:sp>
    </p:spTree>
    <p:extLst>
      <p:ext uri="{BB962C8B-B14F-4D97-AF65-F5344CB8AC3E}">
        <p14:creationId xmlns:p14="http://schemas.microsoft.com/office/powerpoint/2010/main" val="276123298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US" sz="4000" kern="1200" dirty="0">
                <a:solidFill>
                  <a:schemeClr val="tx1"/>
                </a:solidFill>
                <a:latin typeface="+mj-lt"/>
                <a:ea typeface="+mj-ea"/>
                <a:cs typeface="+mj-cs"/>
              </a:rPr>
              <a:t>Proposed Planning Provisions – PREC 5 – Mixed Use</a:t>
            </a:r>
            <a:endParaRPr lang="en-NZ" sz="4000" dirty="0">
              <a:solidFill>
                <a:srgbClr val="FFFFFF"/>
              </a:solidFill>
            </a:endParaRPr>
          </a:p>
        </p:txBody>
      </p:sp>
      <p:cxnSp>
        <p:nvCxnSpPr>
          <p:cNvPr id="59" name="Straight Connector 5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5155379" y="1065862"/>
            <a:ext cx="5744685" cy="4726276"/>
          </a:xfrm>
        </p:spPr>
        <p:txBody>
          <a:bodyPr anchor="ctr">
            <a:normAutofit/>
          </a:bodyPr>
          <a:lstStyle/>
          <a:p>
            <a:endParaRPr lang="en-US" sz="2000">
              <a:solidFill>
                <a:srgbClr val="FFFFFF"/>
              </a:solidFill>
            </a:endParaRPr>
          </a:p>
          <a:p>
            <a:endParaRPr lang="en-NZ" sz="2000">
              <a:solidFill>
                <a:srgbClr val="FFFFFF"/>
              </a:solidFill>
            </a:endParaRPr>
          </a:p>
        </p:txBody>
      </p:sp>
      <p:sp>
        <p:nvSpPr>
          <p:cNvPr id="9" name="TextBox 8">
            <a:extLst>
              <a:ext uri="{FF2B5EF4-FFF2-40B4-BE49-F238E27FC236}">
                <a16:creationId xmlns:a16="http://schemas.microsoft.com/office/drawing/2014/main" id="{9933AEBE-F37D-4604-849A-0A944D294342}"/>
              </a:ext>
            </a:extLst>
          </p:cNvPr>
          <p:cNvSpPr txBox="1"/>
          <p:nvPr/>
        </p:nvSpPr>
        <p:spPr>
          <a:xfrm>
            <a:off x="4920143" y="1896272"/>
            <a:ext cx="6779263" cy="3065455"/>
          </a:xfrm>
          <a:prstGeom prst="rect">
            <a:avLst/>
          </a:prstGeom>
          <a:noFill/>
        </p:spPr>
        <p:txBody>
          <a:bodyPr wrap="square">
            <a:spAutoFit/>
          </a:bodyPr>
          <a:lstStyle/>
          <a:p>
            <a:pPr marL="285750" lvl="0" indent="-228600">
              <a:lnSpc>
                <a:spcPct val="90000"/>
              </a:lnSpc>
              <a:spcAft>
                <a:spcPts val="600"/>
              </a:spcAft>
              <a:buFont typeface="Arial" panose="020B0604020202020204" pitchFamily="34" charset="0"/>
              <a:buChar char="•"/>
            </a:pPr>
            <a:r>
              <a:rPr lang="en-US" sz="1800" dirty="0"/>
              <a:t>This precinct will be the heart of the Hopuhopu area and is to provide for a mix of residential (primarily </a:t>
            </a:r>
            <a:r>
              <a:rPr lang="en-US" sz="1800" dirty="0" err="1"/>
              <a:t>kaumaatua</a:t>
            </a:r>
            <a:r>
              <a:rPr lang="en-US" sz="1800" dirty="0"/>
              <a:t> housing), cultural (Whare Taonga/museum), and administrative uses (Waikato-Tainui headquarters and offices), along with potential for a small convenience retail and café.</a:t>
            </a:r>
          </a:p>
          <a:p>
            <a:pPr marL="285750" lvl="0" indent="-228600">
              <a:lnSpc>
                <a:spcPct val="90000"/>
              </a:lnSpc>
              <a:spcAft>
                <a:spcPts val="600"/>
              </a:spcAft>
              <a:buFont typeface="Arial" panose="020B0604020202020204" pitchFamily="34" charset="0"/>
              <a:buChar char="•"/>
            </a:pPr>
            <a:r>
              <a:rPr lang="en-US" sz="1800" dirty="0"/>
              <a:t>Part of this precinct was zoned Living/Residential and part was zoned Business under the operative and proposed district plans.</a:t>
            </a:r>
          </a:p>
          <a:p>
            <a:pPr marL="285750" lvl="0" indent="-228600">
              <a:lnSpc>
                <a:spcPct val="90000"/>
              </a:lnSpc>
              <a:spcAft>
                <a:spcPts val="600"/>
              </a:spcAft>
              <a:buFont typeface="Arial" panose="020B0604020202020204" pitchFamily="34" charset="0"/>
              <a:buChar char="•"/>
            </a:pPr>
            <a:r>
              <a:rPr lang="en-US" sz="1800" dirty="0"/>
              <a:t>The total area proposed for PREC5 is approximately 8.5ha.</a:t>
            </a:r>
          </a:p>
          <a:p>
            <a:pPr marL="285750" lvl="0" indent="-228600">
              <a:lnSpc>
                <a:spcPct val="90000"/>
              </a:lnSpc>
              <a:spcAft>
                <a:spcPts val="600"/>
              </a:spcAft>
              <a:buFont typeface="Arial" panose="020B0604020202020204" pitchFamily="34" charset="0"/>
              <a:buChar char="•"/>
            </a:pPr>
            <a:r>
              <a:rPr lang="en-US" sz="1800" dirty="0"/>
              <a:t>The combined areas of the Business and Mixed Use precincts is approximately 23.6 ha, slightly smaller than the Operative Business zone area.</a:t>
            </a:r>
          </a:p>
        </p:txBody>
      </p:sp>
    </p:spTree>
    <p:extLst>
      <p:ext uri="{BB962C8B-B14F-4D97-AF65-F5344CB8AC3E}">
        <p14:creationId xmlns:p14="http://schemas.microsoft.com/office/powerpoint/2010/main" val="352402072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US" sz="4000" kern="1200" dirty="0">
                <a:solidFill>
                  <a:schemeClr val="tx1"/>
                </a:solidFill>
                <a:latin typeface="+mj-lt"/>
                <a:ea typeface="+mj-ea"/>
                <a:cs typeface="+mj-cs"/>
              </a:rPr>
              <a:t>Site servicing and suitability</a:t>
            </a:r>
            <a:endParaRPr lang="en-NZ" sz="4000" dirty="0">
              <a:solidFill>
                <a:srgbClr val="FFFFFF"/>
              </a:solidFill>
            </a:endParaRPr>
          </a:p>
        </p:txBody>
      </p:sp>
      <p:cxnSp>
        <p:nvCxnSpPr>
          <p:cNvPr id="59" name="Straight Connector 5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5155379" y="1065862"/>
            <a:ext cx="5744685" cy="4726276"/>
          </a:xfrm>
        </p:spPr>
        <p:txBody>
          <a:bodyPr anchor="ctr">
            <a:normAutofit/>
          </a:bodyPr>
          <a:lstStyle/>
          <a:p>
            <a:endParaRPr lang="en-US" sz="2000">
              <a:solidFill>
                <a:srgbClr val="FFFFFF"/>
              </a:solidFill>
            </a:endParaRPr>
          </a:p>
          <a:p>
            <a:endParaRPr lang="en-NZ" sz="2000">
              <a:solidFill>
                <a:srgbClr val="FFFFFF"/>
              </a:solidFill>
            </a:endParaRPr>
          </a:p>
        </p:txBody>
      </p:sp>
      <p:sp>
        <p:nvSpPr>
          <p:cNvPr id="9" name="TextBox 8">
            <a:extLst>
              <a:ext uri="{FF2B5EF4-FFF2-40B4-BE49-F238E27FC236}">
                <a16:creationId xmlns:a16="http://schemas.microsoft.com/office/drawing/2014/main" id="{9933AEBE-F37D-4604-849A-0A944D294342}"/>
              </a:ext>
            </a:extLst>
          </p:cNvPr>
          <p:cNvSpPr txBox="1"/>
          <p:nvPr/>
        </p:nvSpPr>
        <p:spPr>
          <a:xfrm>
            <a:off x="4869809" y="1065862"/>
            <a:ext cx="6779263" cy="5239768"/>
          </a:xfrm>
          <a:prstGeom prst="rect">
            <a:avLst/>
          </a:prstGeom>
          <a:noFill/>
        </p:spPr>
        <p:txBody>
          <a:bodyPr wrap="square">
            <a:spAutoFit/>
          </a:bodyPr>
          <a:lstStyle/>
          <a:p>
            <a:pPr marL="285750" indent="-228600">
              <a:lnSpc>
                <a:spcPct val="90000"/>
              </a:lnSpc>
              <a:spcAft>
                <a:spcPts val="600"/>
              </a:spcAft>
              <a:buFont typeface="Arial" panose="020B0604020202020204" pitchFamily="34" charset="0"/>
              <a:buChar char="•"/>
            </a:pPr>
            <a:r>
              <a:rPr lang="en-US" dirty="0"/>
              <a:t>Transport: Effects are expected to be moderate and able to be managed and mitigated to an acceptable level.</a:t>
            </a:r>
          </a:p>
          <a:p>
            <a:pPr marL="285750" indent="-228600">
              <a:lnSpc>
                <a:spcPct val="90000"/>
              </a:lnSpc>
              <a:spcAft>
                <a:spcPts val="600"/>
              </a:spcAft>
              <a:buFont typeface="Arial" panose="020B0604020202020204" pitchFamily="34" charset="0"/>
              <a:buChar char="•"/>
            </a:pPr>
            <a:r>
              <a:rPr lang="en-US" dirty="0"/>
              <a:t>Three waters: Sufficient capacity to service the site.  Wastewater pipe replacements will be required.</a:t>
            </a:r>
          </a:p>
          <a:p>
            <a:pPr marL="285750" indent="-228600">
              <a:lnSpc>
                <a:spcPct val="90000"/>
              </a:lnSpc>
              <a:spcAft>
                <a:spcPts val="600"/>
              </a:spcAft>
              <a:buFont typeface="Arial" panose="020B0604020202020204" pitchFamily="34" charset="0"/>
              <a:buChar char="•"/>
            </a:pPr>
            <a:r>
              <a:rPr lang="en-US" dirty="0"/>
              <a:t>Geotechnical: Suitable foundations will be required with detailed design at building consent/earthworks consent stage.</a:t>
            </a:r>
          </a:p>
          <a:p>
            <a:pPr marL="285750" lvl="0" indent="-285750" algn="just">
              <a:lnSpc>
                <a:spcPct val="107000"/>
              </a:lnSpc>
              <a:buFont typeface="Arial" panose="020B0604020202020204" pitchFamily="34" charset="0"/>
              <a:buChar char="•"/>
            </a:pPr>
            <a:r>
              <a:rPr lang="en-US" dirty="0"/>
              <a:t>Archaeological: </a:t>
            </a:r>
            <a:r>
              <a:rPr lang="en-NZ" dirty="0">
                <a:effectLst/>
                <a:latin typeface="Calibri" panose="020F0502020204030204" pitchFamily="34" charset="0"/>
                <a:ea typeface="Calibri" panose="020F0502020204030204" pitchFamily="34" charset="0"/>
                <a:cs typeface="Arial" panose="020B0604020202020204" pitchFamily="34" charset="0"/>
              </a:rPr>
              <a:t>A series of probable and possible borrow pits identified.  Advice note to be added.</a:t>
            </a:r>
          </a:p>
          <a:p>
            <a:pPr marL="285750" indent="-285750" algn="just">
              <a:lnSpc>
                <a:spcPct val="107000"/>
              </a:lnSpc>
              <a:buFont typeface="Arial" panose="020B0604020202020204" pitchFamily="34" charset="0"/>
              <a:buChar char="•"/>
            </a:pPr>
            <a:r>
              <a:rPr lang="en-NZ" dirty="0">
                <a:latin typeface="Calibri" panose="020F0502020204030204" pitchFamily="34" charset="0"/>
                <a:ea typeface="Calibri" panose="020F0502020204030204" pitchFamily="34" charset="0"/>
                <a:cs typeface="Arial" panose="020B0604020202020204" pitchFamily="34" charset="0"/>
              </a:rPr>
              <a:t>Ecological: </a:t>
            </a:r>
            <a:r>
              <a:rPr lang="en-NZ" dirty="0">
                <a:effectLst/>
                <a:latin typeface="Calibri" panose="020F0502020204030204" pitchFamily="34" charset="0"/>
                <a:ea typeface="Calibri" panose="020F0502020204030204" pitchFamily="34" charset="0"/>
                <a:cs typeface="Arial" panose="020B0604020202020204" pitchFamily="34" charset="0"/>
              </a:rPr>
              <a:t>Impacts can be avoided, remedied, mitigated or offset.  To support consent applications, further detailed survey work is recommended, including </a:t>
            </a:r>
            <a:r>
              <a:rPr lang="en-NZ" dirty="0" err="1">
                <a:effectLst/>
                <a:latin typeface="Calibri" panose="020F0502020204030204" pitchFamily="34" charset="0"/>
                <a:ea typeface="Calibri" panose="020F0502020204030204" pitchFamily="34" charset="0"/>
                <a:cs typeface="Arial" panose="020B0604020202020204" pitchFamily="34" charset="0"/>
              </a:rPr>
              <a:t>bioacoustic</a:t>
            </a:r>
            <a:r>
              <a:rPr lang="en-NZ" dirty="0">
                <a:effectLst/>
                <a:latin typeface="Calibri" panose="020F0502020204030204" pitchFamily="34" charset="0"/>
                <a:ea typeface="Calibri" panose="020F0502020204030204" pitchFamily="34" charset="0"/>
                <a:cs typeface="Arial" panose="020B0604020202020204" pitchFamily="34" charset="0"/>
              </a:rPr>
              <a:t> surveys for bats.</a:t>
            </a:r>
          </a:p>
          <a:p>
            <a:pPr marL="285750" indent="-285750">
              <a:buFont typeface="Arial" panose="020B0604020202020204" pitchFamily="34" charset="0"/>
              <a:buChar char="•"/>
            </a:pPr>
            <a:r>
              <a:rPr lang="en-NZ" dirty="0">
                <a:effectLst/>
                <a:latin typeface="Calibri" panose="020F0502020204030204" pitchFamily="34" charset="0"/>
                <a:ea typeface="Calibri" panose="020F0502020204030204" pitchFamily="34" charset="0"/>
                <a:cs typeface="Arial" panose="020B0604020202020204" pitchFamily="34" charset="0"/>
              </a:rPr>
              <a:t>Contamination: </a:t>
            </a:r>
            <a:r>
              <a:rPr lang="en-NZ" dirty="0">
                <a:latin typeface="Calibri" panose="020F0502020204030204" pitchFamily="34" charset="0"/>
                <a:ea typeface="Calibri" panose="020F0502020204030204" pitchFamily="34" charset="0"/>
                <a:cs typeface="Arial" panose="020B0604020202020204" pitchFamily="34" charset="0"/>
              </a:rPr>
              <a:t>A</a:t>
            </a:r>
            <a:r>
              <a:rPr lang="en-NZ" dirty="0">
                <a:effectLst/>
                <a:latin typeface="Calibri" panose="020F0502020204030204" pitchFamily="34" charset="0"/>
                <a:ea typeface="Calibri" panose="020F0502020204030204" pitchFamily="34" charset="0"/>
                <a:cs typeface="Arial" panose="020B0604020202020204" pitchFamily="34" charset="0"/>
              </a:rPr>
              <a:t> range of HAIL activities are known/likely to have been undertaken, at some locations within the site.  Likely consent required under NES and Waikato Regional Plan.</a:t>
            </a:r>
          </a:p>
          <a:p>
            <a:pPr marL="285750" indent="-285750">
              <a:buFont typeface="Arial" panose="020B0604020202020204" pitchFamily="34" charset="0"/>
              <a:buChar char="•"/>
            </a:pPr>
            <a:r>
              <a:rPr lang="en-NZ" dirty="0">
                <a:latin typeface="Calibri" panose="020F0502020204030204" pitchFamily="34" charset="0"/>
                <a:ea typeface="Calibri" panose="020F0502020204030204" pitchFamily="34" charset="0"/>
                <a:cs typeface="Arial" panose="020B0604020202020204" pitchFamily="34" charset="0"/>
              </a:rPr>
              <a:t>Alligator weed: </a:t>
            </a:r>
            <a:r>
              <a:rPr lang="en-NZ" dirty="0">
                <a:effectLst/>
                <a:latin typeface="Calibri" panose="020F0502020204030204" pitchFamily="34" charset="0"/>
                <a:ea typeface="Times New Roman" panose="02020603050405020304" pitchFamily="18" charset="0"/>
                <a:cs typeface="Arial" panose="020B0604020202020204" pitchFamily="34" charset="0"/>
              </a:rPr>
              <a:t>Size of infestation area is small in relation to the size of the restricted place.  Process </a:t>
            </a:r>
            <a:r>
              <a:rPr lang="en-NZ" dirty="0">
                <a:effectLst/>
                <a:latin typeface="Calibri" panose="020F0502020204030204" pitchFamily="34" charset="0"/>
                <a:ea typeface="Calibri" panose="020F0502020204030204" pitchFamily="34" charset="0"/>
                <a:cs typeface="Arial" panose="020B0604020202020204" pitchFamily="34" charset="0"/>
              </a:rPr>
              <a:t>is underway to remove the restricted place as a result of recent monitoring.  Advice note to be added. </a:t>
            </a:r>
          </a:p>
        </p:txBody>
      </p:sp>
    </p:spTree>
    <p:extLst>
      <p:ext uri="{BB962C8B-B14F-4D97-AF65-F5344CB8AC3E}">
        <p14:creationId xmlns:p14="http://schemas.microsoft.com/office/powerpoint/2010/main" val="20264899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50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4387349" y="1200152"/>
            <a:ext cx="6897171" cy="4457696"/>
          </a:xfrm>
        </p:spPr>
        <p:txBody>
          <a:bodyPr vert="horz" lIns="91440" tIns="45720" rIns="91440" bIns="45720" rtlCol="0" anchor="ctr">
            <a:normAutofit/>
          </a:bodyPr>
          <a:lstStyle/>
          <a:p>
            <a:r>
              <a:rPr lang="en-US" sz="8000">
                <a:solidFill>
                  <a:srgbClr val="FFFFFF"/>
                </a:solidFill>
              </a:rPr>
              <a:t>Questions</a:t>
            </a:r>
          </a:p>
        </p:txBody>
      </p:sp>
      <p:sp>
        <p:nvSpPr>
          <p:cNvPr id="68"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6896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NZ" sz="4000">
                <a:solidFill>
                  <a:srgbClr val="FFFFFF"/>
                </a:solidFill>
              </a:rPr>
              <a:t>Presentation today</a:t>
            </a:r>
          </a:p>
        </p:txBody>
      </p:sp>
      <p:cxnSp>
        <p:nvCxnSpPr>
          <p:cNvPr id="52" name="Straight Connector 5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a:extLst>
              <a:ext uri="{FF2B5EF4-FFF2-40B4-BE49-F238E27FC236}">
                <a16:creationId xmlns:a16="http://schemas.microsoft.com/office/drawing/2014/main" id="{9C41EDA0-4341-4C2C-98EE-EE6286DB2B67}"/>
              </a:ext>
            </a:extLst>
          </p:cNvPr>
          <p:cNvGraphicFramePr>
            <a:graphicFrameLocks noGrp="1"/>
          </p:cNvGraphicFramePr>
          <p:nvPr>
            <p:ph idx="1"/>
            <p:extLst>
              <p:ext uri="{D42A27DB-BD31-4B8C-83A1-F6EECF244321}">
                <p14:modId xmlns:p14="http://schemas.microsoft.com/office/powerpoint/2010/main" val="1715615480"/>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44579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NZ" sz="4000" dirty="0">
                <a:solidFill>
                  <a:srgbClr val="FFFFFF"/>
                </a:solidFill>
              </a:rPr>
              <a:t>Context and background to submission – Gavin Donald</a:t>
            </a:r>
          </a:p>
        </p:txBody>
      </p:sp>
      <p:cxnSp>
        <p:nvCxnSpPr>
          <p:cNvPr id="52" name="Straight Connector 5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2">
            <a:extLst>
              <a:ext uri="{FF2B5EF4-FFF2-40B4-BE49-F238E27FC236}">
                <a16:creationId xmlns:a16="http://schemas.microsoft.com/office/drawing/2014/main" id="{9C41EDA0-4341-4C2C-98EE-EE6286DB2B67}"/>
              </a:ext>
            </a:extLst>
          </p:cNvPr>
          <p:cNvGraphicFramePr>
            <a:graphicFrameLocks noGrp="1"/>
          </p:cNvGraphicFramePr>
          <p:nvPr>
            <p:ph idx="1"/>
            <p:extLst>
              <p:ext uri="{D42A27DB-BD31-4B8C-83A1-F6EECF244321}">
                <p14:modId xmlns:p14="http://schemas.microsoft.com/office/powerpoint/2010/main" val="2690951656"/>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47180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78"/>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6072445" y="3794336"/>
            <a:ext cx="5319433" cy="1922251"/>
          </a:xfrm>
        </p:spPr>
        <p:txBody>
          <a:bodyPr vert="horz" lIns="91440" tIns="45720" rIns="91440" bIns="45720" rtlCol="0" anchor="t">
            <a:normAutofit/>
          </a:bodyPr>
          <a:lstStyle/>
          <a:p>
            <a:r>
              <a:rPr lang="en-US" kern="1200">
                <a:solidFill>
                  <a:schemeClr val="tx1"/>
                </a:solidFill>
                <a:latin typeface="+mj-lt"/>
                <a:ea typeface="+mj-ea"/>
                <a:cs typeface="+mj-cs"/>
              </a:rPr>
              <a:t>Background to the Hopuhopu site – </a:t>
            </a:r>
            <a:br>
              <a:rPr lang="en-US" kern="1200">
                <a:solidFill>
                  <a:schemeClr val="tx1"/>
                </a:solidFill>
                <a:latin typeface="+mj-lt"/>
                <a:ea typeface="+mj-ea"/>
                <a:cs typeface="+mj-cs"/>
              </a:rPr>
            </a:br>
            <a:r>
              <a:rPr lang="en-US" kern="1200">
                <a:solidFill>
                  <a:schemeClr val="tx1"/>
                </a:solidFill>
                <a:latin typeface="+mj-lt"/>
                <a:ea typeface="+mj-ea"/>
                <a:cs typeface="+mj-cs"/>
              </a:rPr>
              <a:t>Shane Solomon</a:t>
            </a:r>
          </a:p>
        </p:txBody>
      </p:sp>
      <p:sp>
        <p:nvSpPr>
          <p:cNvPr id="57" name="Freeform: Shape 56">
            <a:extLst>
              <a:ext uri="{FF2B5EF4-FFF2-40B4-BE49-F238E27FC236}">
                <a16:creationId xmlns:a16="http://schemas.microsoft.com/office/drawing/2014/main" id="{B26D9126-4D1A-435C-92FD-2EFD34104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444264" cy="6374535"/>
          </a:xfrm>
          <a:custGeom>
            <a:avLst/>
            <a:gdLst>
              <a:gd name="connsiteX0" fmla="*/ 2098246 w 5444264"/>
              <a:gd name="connsiteY0" fmla="*/ 0 h 6374535"/>
              <a:gd name="connsiteX1" fmla="*/ 5444264 w 5444264"/>
              <a:gd name="connsiteY1" fmla="*/ 3346018 h 6374535"/>
              <a:gd name="connsiteX2" fmla="*/ 3693157 w 5444264"/>
              <a:gd name="connsiteY2" fmla="*/ 6288190 h 6374535"/>
              <a:gd name="connsiteX3" fmla="*/ 3513916 w 5444264"/>
              <a:gd name="connsiteY3" fmla="*/ 6374535 h 6374535"/>
              <a:gd name="connsiteX4" fmla="*/ 674773 w 5444264"/>
              <a:gd name="connsiteY4" fmla="*/ 6374535 h 6374535"/>
              <a:gd name="connsiteX5" fmla="*/ 432743 w 5444264"/>
              <a:gd name="connsiteY5" fmla="*/ 6248727 h 6374535"/>
              <a:gd name="connsiteX6" fmla="*/ 194223 w 5444264"/>
              <a:gd name="connsiteY6" fmla="*/ 6097845 h 6374535"/>
              <a:gd name="connsiteX7" fmla="*/ 0 w 5444264"/>
              <a:gd name="connsiteY7" fmla="*/ 5950784 h 6374535"/>
              <a:gd name="connsiteX8" fmla="*/ 0 w 5444264"/>
              <a:gd name="connsiteY8" fmla="*/ 741253 h 6374535"/>
              <a:gd name="connsiteX9" fmla="*/ 194222 w 5444264"/>
              <a:gd name="connsiteY9" fmla="*/ 594191 h 6374535"/>
              <a:gd name="connsiteX10" fmla="*/ 2098246 w 5444264"/>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4264" h="6374535">
                <a:moveTo>
                  <a:pt x="2098246" y="0"/>
                </a:moveTo>
                <a:cubicBezTo>
                  <a:pt x="3946201" y="0"/>
                  <a:pt x="5444264" y="1498063"/>
                  <a:pt x="5444264" y="3346018"/>
                </a:cubicBezTo>
                <a:cubicBezTo>
                  <a:pt x="5444264" y="4616487"/>
                  <a:pt x="4736195" y="5721578"/>
                  <a:pt x="3693157" y="6288190"/>
                </a:cubicBezTo>
                <a:lnTo>
                  <a:pt x="3513916" y="6374535"/>
                </a:lnTo>
                <a:lnTo>
                  <a:pt x="674773" y="6374535"/>
                </a:lnTo>
                <a:lnTo>
                  <a:pt x="432743" y="6248727"/>
                </a:lnTo>
                <a:cubicBezTo>
                  <a:pt x="351001" y="6201724"/>
                  <a:pt x="271431" y="6151368"/>
                  <a:pt x="194223" y="6097845"/>
                </a:cubicBezTo>
                <a:lnTo>
                  <a:pt x="0" y="5950784"/>
                </a:lnTo>
                <a:lnTo>
                  <a:pt x="0" y="741253"/>
                </a:lnTo>
                <a:lnTo>
                  <a:pt x="194222" y="594191"/>
                </a:lnTo>
                <a:cubicBezTo>
                  <a:pt x="734681" y="219535"/>
                  <a:pt x="1390826" y="0"/>
                  <a:pt x="209824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4">
            <a:extLst>
              <a:ext uri="{FF2B5EF4-FFF2-40B4-BE49-F238E27FC236}">
                <a16:creationId xmlns:a16="http://schemas.microsoft.com/office/drawing/2014/main" id="{6F60F93C-C066-4A7C-8AD9-DDAE6662FB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48" r="8497" b="2"/>
          <a:stretch/>
        </p:blipFill>
        <p:spPr bwMode="auto">
          <a:xfrm>
            <a:off x="20" y="647373"/>
            <a:ext cx="5280336" cy="6210629"/>
          </a:xfrm>
          <a:custGeom>
            <a:avLst/>
            <a:gdLst/>
            <a:ahLst/>
            <a:cxnLst/>
            <a:rect l="l" t="t" r="r" b="b"/>
            <a:pathLst>
              <a:path w="5280356" h="6210629">
                <a:moveTo>
                  <a:pt x="2098244" y="0"/>
                </a:moveTo>
                <a:cubicBezTo>
                  <a:pt x="3855676" y="0"/>
                  <a:pt x="5280356" y="1424680"/>
                  <a:pt x="5280356" y="3182112"/>
                </a:cubicBezTo>
                <a:cubicBezTo>
                  <a:pt x="5280356" y="4500186"/>
                  <a:pt x="4478974" y="5631087"/>
                  <a:pt x="3336866" y="6114158"/>
                </a:cubicBezTo>
                <a:lnTo>
                  <a:pt x="3073287" y="6210629"/>
                </a:lnTo>
                <a:lnTo>
                  <a:pt x="1128432" y="6210629"/>
                </a:lnTo>
                <a:lnTo>
                  <a:pt x="1004127" y="6171135"/>
                </a:lnTo>
                <a:cubicBezTo>
                  <a:pt x="662964" y="6046219"/>
                  <a:pt x="349154" y="5864559"/>
                  <a:pt x="74125" y="5637585"/>
                </a:cubicBezTo>
                <a:lnTo>
                  <a:pt x="0" y="5570216"/>
                </a:lnTo>
                <a:lnTo>
                  <a:pt x="0" y="794009"/>
                </a:lnTo>
                <a:lnTo>
                  <a:pt x="74125" y="726640"/>
                </a:lnTo>
                <a:cubicBezTo>
                  <a:pt x="624182" y="272693"/>
                  <a:pt x="1329368" y="0"/>
                  <a:pt x="2098244" y="0"/>
                </a:cubicBezTo>
                <a:close/>
              </a:path>
            </a:pathLst>
          </a:custGeom>
          <a:noFill/>
          <a:extLst>
            <a:ext uri="{909E8E84-426E-40DD-AFC4-6F175D3DCCD1}">
              <a14:hiddenFill xmlns:a14="http://schemas.microsoft.com/office/drawing/2010/main">
                <a:solidFill>
                  <a:srgbClr val="FFFFFF"/>
                </a:solidFill>
              </a14:hiddenFill>
            </a:ext>
          </a:extLst>
        </p:spPr>
      </p:pic>
      <p:sp>
        <p:nvSpPr>
          <p:cNvPr id="59" name="Freeform: Shape 58">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1832"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2">
            <a:extLst>
              <a:ext uri="{FF2B5EF4-FFF2-40B4-BE49-F238E27FC236}">
                <a16:creationId xmlns:a16="http://schemas.microsoft.com/office/drawing/2014/main" id="{1C149A93-A754-46CD-A927-7343F12F0E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362" b="14180"/>
          <a:stretch/>
        </p:blipFill>
        <p:spPr bwMode="auto">
          <a:xfrm>
            <a:off x="5506424" y="8"/>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5308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NZ" sz="4000" dirty="0">
                <a:solidFill>
                  <a:srgbClr val="FFFFFF"/>
                </a:solidFill>
              </a:rPr>
              <a:t>Planning provisions – Susan Henderson</a:t>
            </a:r>
          </a:p>
        </p:txBody>
      </p:sp>
      <p:cxnSp>
        <p:nvCxnSpPr>
          <p:cNvPr id="52" name="Straight Connector 5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4969078" y="478172"/>
            <a:ext cx="6054056" cy="5687736"/>
          </a:xfrm>
        </p:spPr>
        <p:txBody>
          <a:bodyPr/>
          <a:lstStyle/>
          <a:p>
            <a:r>
              <a:rPr lang="en-US" sz="2800" dirty="0"/>
              <a:t>The site contains four zones in the Operative District Plan – Rural, Pa, Living and Business.</a:t>
            </a:r>
          </a:p>
          <a:p>
            <a:endParaRPr lang="en-US" sz="2800" dirty="0"/>
          </a:p>
          <a:p>
            <a:endParaRPr lang="en-NZ" dirty="0"/>
          </a:p>
        </p:txBody>
      </p:sp>
      <p:pic>
        <p:nvPicPr>
          <p:cNvPr id="10" name="Picture 9">
            <a:extLst>
              <a:ext uri="{FF2B5EF4-FFF2-40B4-BE49-F238E27FC236}">
                <a16:creationId xmlns:a16="http://schemas.microsoft.com/office/drawing/2014/main" id="{0BA94E96-87DA-4318-B493-6458745313AB}"/>
              </a:ext>
            </a:extLst>
          </p:cNvPr>
          <p:cNvPicPr>
            <a:picLocks noChangeAspect="1"/>
          </p:cNvPicPr>
          <p:nvPr/>
        </p:nvPicPr>
        <p:blipFill>
          <a:blip r:embed="rId3"/>
          <a:stretch>
            <a:fillRect/>
          </a:stretch>
        </p:blipFill>
        <p:spPr>
          <a:xfrm>
            <a:off x="4849098" y="2011872"/>
            <a:ext cx="7057152" cy="3752850"/>
          </a:xfrm>
          <a:prstGeom prst="rect">
            <a:avLst/>
          </a:prstGeom>
        </p:spPr>
      </p:pic>
    </p:spTree>
    <p:extLst>
      <p:ext uri="{BB962C8B-B14F-4D97-AF65-F5344CB8AC3E}">
        <p14:creationId xmlns:p14="http://schemas.microsoft.com/office/powerpoint/2010/main" val="257161975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NZ" sz="4000" dirty="0">
                <a:solidFill>
                  <a:srgbClr val="FFFFFF"/>
                </a:solidFill>
              </a:rPr>
              <a:t>Planning provisions – Susan Henderson</a:t>
            </a:r>
          </a:p>
        </p:txBody>
      </p:sp>
      <p:cxnSp>
        <p:nvCxnSpPr>
          <p:cNvPr id="52" name="Straight Connector 5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4969078" y="478172"/>
            <a:ext cx="6054056" cy="5687736"/>
          </a:xfrm>
        </p:spPr>
        <p:txBody>
          <a:bodyPr/>
          <a:lstStyle/>
          <a:p>
            <a:pPr marL="285750" lvl="0" indent="-228600">
              <a:lnSpc>
                <a:spcPct val="90000"/>
              </a:lnSpc>
              <a:spcAft>
                <a:spcPts val="600"/>
              </a:spcAft>
              <a:buFont typeface="Arial" panose="020B0604020202020204" pitchFamily="34" charset="0"/>
              <a:buChar char="•"/>
            </a:pPr>
            <a:r>
              <a:rPr lang="en-US" sz="2000" dirty="0"/>
              <a:t>Under the notified version of the Proposed Waikato District Plan, the open space and Endowed College area were rezoned to Rural zone.  The existing residential and business areas remained in the Residential and Business zones respectively.</a:t>
            </a:r>
          </a:p>
          <a:p>
            <a:endParaRPr lang="en-US" sz="2800" dirty="0"/>
          </a:p>
          <a:p>
            <a:endParaRPr lang="en-NZ" dirty="0"/>
          </a:p>
        </p:txBody>
      </p:sp>
      <p:pic>
        <p:nvPicPr>
          <p:cNvPr id="4" name="Picture 3">
            <a:extLst>
              <a:ext uri="{FF2B5EF4-FFF2-40B4-BE49-F238E27FC236}">
                <a16:creationId xmlns:a16="http://schemas.microsoft.com/office/drawing/2014/main" id="{AFB90DA6-6E2F-4D74-B11D-0E4934890A45}"/>
              </a:ext>
            </a:extLst>
          </p:cNvPr>
          <p:cNvPicPr>
            <a:picLocks noChangeAspect="1"/>
          </p:cNvPicPr>
          <p:nvPr/>
        </p:nvPicPr>
        <p:blipFill>
          <a:blip r:embed="rId3"/>
          <a:stretch>
            <a:fillRect/>
          </a:stretch>
        </p:blipFill>
        <p:spPr>
          <a:xfrm>
            <a:off x="4892843" y="2462212"/>
            <a:ext cx="7173278" cy="4219575"/>
          </a:xfrm>
          <a:prstGeom prst="rect">
            <a:avLst/>
          </a:prstGeom>
        </p:spPr>
      </p:pic>
    </p:spTree>
    <p:extLst>
      <p:ext uri="{BB962C8B-B14F-4D97-AF65-F5344CB8AC3E}">
        <p14:creationId xmlns:p14="http://schemas.microsoft.com/office/powerpoint/2010/main" val="40763724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NZ" sz="4000" dirty="0">
                <a:solidFill>
                  <a:srgbClr val="FFFFFF"/>
                </a:solidFill>
              </a:rPr>
              <a:t>Planning provisions – Susan Henderson</a:t>
            </a:r>
          </a:p>
        </p:txBody>
      </p:sp>
      <p:cxnSp>
        <p:nvCxnSpPr>
          <p:cNvPr id="59" name="Straight Connector 5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5155379" y="1065862"/>
            <a:ext cx="5744685" cy="4726276"/>
          </a:xfrm>
        </p:spPr>
        <p:txBody>
          <a:bodyPr anchor="ctr">
            <a:normAutofit/>
          </a:bodyPr>
          <a:lstStyle/>
          <a:p>
            <a:endParaRPr lang="en-US" sz="2000">
              <a:solidFill>
                <a:srgbClr val="FFFFFF"/>
              </a:solidFill>
            </a:endParaRPr>
          </a:p>
          <a:p>
            <a:endParaRPr lang="en-NZ" sz="2000">
              <a:solidFill>
                <a:srgbClr val="FFFFFF"/>
              </a:solidFill>
            </a:endParaRPr>
          </a:p>
        </p:txBody>
      </p:sp>
      <p:sp>
        <p:nvSpPr>
          <p:cNvPr id="9" name="TextBox 8">
            <a:extLst>
              <a:ext uri="{FF2B5EF4-FFF2-40B4-BE49-F238E27FC236}">
                <a16:creationId xmlns:a16="http://schemas.microsoft.com/office/drawing/2014/main" id="{9933AEBE-F37D-4604-849A-0A944D294342}"/>
              </a:ext>
            </a:extLst>
          </p:cNvPr>
          <p:cNvSpPr txBox="1"/>
          <p:nvPr/>
        </p:nvSpPr>
        <p:spPr>
          <a:xfrm>
            <a:off x="4869809" y="734497"/>
            <a:ext cx="6779263" cy="4862870"/>
          </a:xfrm>
          <a:prstGeom prst="rect">
            <a:avLst/>
          </a:prstGeom>
          <a:noFill/>
        </p:spPr>
        <p:txBody>
          <a:bodyPr wrap="square">
            <a:spAutoFit/>
          </a:bodyPr>
          <a:lstStyle/>
          <a:p>
            <a:pPr marL="285750" lvl="0" indent="-228600">
              <a:lnSpc>
                <a:spcPct val="90000"/>
              </a:lnSpc>
              <a:spcAft>
                <a:spcPts val="600"/>
              </a:spcAft>
              <a:buFont typeface="Arial" panose="020B0604020202020204" pitchFamily="34" charset="0"/>
              <a:buChar char="•"/>
            </a:pPr>
            <a:r>
              <a:rPr lang="en-US" sz="2000" dirty="0"/>
              <a:t>It is proposed to insert a new zone into the PDP for the Hopuhopu site known as the ‘Special Purpose Zone – Hopuhopu’ (SPZ-H).</a:t>
            </a:r>
          </a:p>
          <a:p>
            <a:pPr marL="285750" lvl="0" indent="-228600">
              <a:lnSpc>
                <a:spcPct val="90000"/>
              </a:lnSpc>
              <a:spcAft>
                <a:spcPts val="600"/>
              </a:spcAft>
              <a:buFont typeface="Arial" panose="020B0604020202020204" pitchFamily="34" charset="0"/>
              <a:buChar char="•"/>
            </a:pPr>
            <a:r>
              <a:rPr lang="en-US" sz="2000" dirty="0"/>
              <a:t>The SPZ includes five specific precincts.</a:t>
            </a:r>
          </a:p>
          <a:p>
            <a:pPr marL="742950" lvl="1" indent="-228600">
              <a:lnSpc>
                <a:spcPct val="90000"/>
              </a:lnSpc>
              <a:spcAft>
                <a:spcPts val="600"/>
              </a:spcAft>
              <a:buFont typeface="Arial" panose="020B0604020202020204" pitchFamily="34" charset="0"/>
              <a:buChar char="•"/>
            </a:pPr>
            <a:r>
              <a:rPr lang="en-US" sz="2000" dirty="0"/>
              <a:t>PREC 1 – Hopuhopu Residential Precinct;</a:t>
            </a:r>
          </a:p>
          <a:p>
            <a:pPr marL="742950" lvl="1" indent="-228600">
              <a:lnSpc>
                <a:spcPct val="90000"/>
              </a:lnSpc>
              <a:spcAft>
                <a:spcPts val="600"/>
              </a:spcAft>
              <a:buFont typeface="Arial" panose="020B0604020202020204" pitchFamily="34" charset="0"/>
              <a:buChar char="•"/>
            </a:pPr>
            <a:r>
              <a:rPr lang="en-US" sz="2000" dirty="0"/>
              <a:t>PREC 2 – Hopuhopu Education and Conference Precinct;</a:t>
            </a:r>
          </a:p>
          <a:p>
            <a:pPr marL="742950" lvl="1" indent="-228600">
              <a:lnSpc>
                <a:spcPct val="90000"/>
              </a:lnSpc>
              <a:spcAft>
                <a:spcPts val="600"/>
              </a:spcAft>
              <a:buFont typeface="Arial" panose="020B0604020202020204" pitchFamily="34" charset="0"/>
              <a:buChar char="•"/>
            </a:pPr>
            <a:r>
              <a:rPr lang="en-US" sz="2000" dirty="0"/>
              <a:t>PREC 3 – Hopuhopu Business Precinct;</a:t>
            </a:r>
          </a:p>
          <a:p>
            <a:pPr marL="742950" lvl="1" indent="-228600">
              <a:lnSpc>
                <a:spcPct val="90000"/>
              </a:lnSpc>
              <a:spcAft>
                <a:spcPts val="600"/>
              </a:spcAft>
              <a:buFont typeface="Arial" panose="020B0604020202020204" pitchFamily="34" charset="0"/>
              <a:buChar char="•"/>
            </a:pPr>
            <a:r>
              <a:rPr lang="en-US" sz="2000" dirty="0"/>
              <a:t>PREC 4 – Hopuhopu Open Space Precinct;</a:t>
            </a:r>
          </a:p>
          <a:p>
            <a:pPr marL="742950" lvl="1" indent="-228600">
              <a:lnSpc>
                <a:spcPct val="90000"/>
              </a:lnSpc>
              <a:spcAft>
                <a:spcPts val="600"/>
              </a:spcAft>
              <a:buFont typeface="Arial" panose="020B0604020202020204" pitchFamily="34" charset="0"/>
              <a:buChar char="•"/>
            </a:pPr>
            <a:r>
              <a:rPr lang="en-US" sz="2000" dirty="0"/>
              <a:t>PREC 5 – Hopuhopu Mixed Use Precinct</a:t>
            </a:r>
          </a:p>
          <a:p>
            <a:pPr marL="285750" lvl="0" indent="-228600">
              <a:lnSpc>
                <a:spcPct val="90000"/>
              </a:lnSpc>
              <a:spcAft>
                <a:spcPts val="600"/>
              </a:spcAft>
              <a:buFont typeface="Arial" panose="020B0604020202020204" pitchFamily="34" charset="0"/>
              <a:buChar char="•"/>
            </a:pPr>
            <a:r>
              <a:rPr lang="en-US" sz="2000" dirty="0"/>
              <a:t>The boundaries of the precincts have been developed to take into account existing and future development and site features.</a:t>
            </a:r>
          </a:p>
          <a:p>
            <a:pPr marL="285750" lvl="0" indent="-228600">
              <a:lnSpc>
                <a:spcPct val="90000"/>
              </a:lnSpc>
              <a:spcAft>
                <a:spcPts val="600"/>
              </a:spcAft>
              <a:buFont typeface="Arial" panose="020B0604020202020204" pitchFamily="34" charset="0"/>
              <a:buChar char="•"/>
            </a:pPr>
            <a:r>
              <a:rPr lang="en-US" sz="2000" dirty="0"/>
              <a:t>Consequential amendments are required to Chapter 14 and 29 to ensure that there are provisions specific to the Hopuhopu zone. </a:t>
            </a:r>
          </a:p>
        </p:txBody>
      </p:sp>
    </p:spTree>
    <p:extLst>
      <p:ext uri="{BB962C8B-B14F-4D97-AF65-F5344CB8AC3E}">
        <p14:creationId xmlns:p14="http://schemas.microsoft.com/office/powerpoint/2010/main" val="39763004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2"/>
            <a:ext cx="12191980" cy="6857999"/>
          </a:xfrm>
          <a:prstGeom prst="rect">
            <a:avLst/>
          </a:prstGeom>
        </p:spPr>
      </p:pic>
      <p:cxnSp>
        <p:nvCxnSpPr>
          <p:cNvPr id="59" name="Straight Connector 5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5155379" y="1065862"/>
            <a:ext cx="5744685" cy="4726276"/>
          </a:xfrm>
        </p:spPr>
        <p:txBody>
          <a:bodyPr anchor="ctr">
            <a:normAutofit/>
          </a:bodyPr>
          <a:lstStyle/>
          <a:p>
            <a:endParaRPr lang="en-US" sz="2000">
              <a:solidFill>
                <a:srgbClr val="FFFFFF"/>
              </a:solidFill>
            </a:endParaRPr>
          </a:p>
          <a:p>
            <a:endParaRPr lang="en-NZ" sz="2000">
              <a:solidFill>
                <a:srgbClr val="FFFFFF"/>
              </a:solidFill>
            </a:endParaRPr>
          </a:p>
        </p:txBody>
      </p:sp>
      <p:pic>
        <p:nvPicPr>
          <p:cNvPr id="4" name="Picture 3">
            <a:extLst>
              <a:ext uri="{FF2B5EF4-FFF2-40B4-BE49-F238E27FC236}">
                <a16:creationId xmlns:a16="http://schemas.microsoft.com/office/drawing/2014/main" id="{9D448DA1-225B-4EB6-9C90-FE27E31E4CB3}"/>
              </a:ext>
            </a:extLst>
          </p:cNvPr>
          <p:cNvPicPr>
            <a:picLocks noChangeAspect="1"/>
          </p:cNvPicPr>
          <p:nvPr/>
        </p:nvPicPr>
        <p:blipFill>
          <a:blip r:embed="rId3"/>
          <a:stretch>
            <a:fillRect/>
          </a:stretch>
        </p:blipFill>
        <p:spPr>
          <a:xfrm>
            <a:off x="1761018" y="0"/>
            <a:ext cx="8974763" cy="6858000"/>
          </a:xfrm>
          <a:prstGeom prst="rect">
            <a:avLst/>
          </a:prstGeom>
        </p:spPr>
      </p:pic>
      <p:sp>
        <p:nvSpPr>
          <p:cNvPr id="7" name="Title 6">
            <a:extLst>
              <a:ext uri="{FF2B5EF4-FFF2-40B4-BE49-F238E27FC236}">
                <a16:creationId xmlns:a16="http://schemas.microsoft.com/office/drawing/2014/main" id="{5038350A-2D32-48F6-885D-8DA4CB871FED}"/>
              </a:ext>
            </a:extLst>
          </p:cNvPr>
          <p:cNvSpPr>
            <a:spLocks noGrp="1"/>
          </p:cNvSpPr>
          <p:nvPr>
            <p:ph type="title"/>
          </p:nvPr>
        </p:nvSpPr>
        <p:spPr>
          <a:xfrm>
            <a:off x="838200" y="50655"/>
            <a:ext cx="10515600" cy="1325563"/>
          </a:xfrm>
        </p:spPr>
        <p:txBody>
          <a:bodyPr/>
          <a:lstStyle/>
          <a:p>
            <a:r>
              <a:rPr lang="en-US" dirty="0"/>
              <a:t>Proposed Special Purpose Zone - Hopuhopu</a:t>
            </a:r>
            <a:endParaRPr lang="en-NZ" dirty="0"/>
          </a:p>
        </p:txBody>
      </p:sp>
    </p:spTree>
    <p:extLst>
      <p:ext uri="{BB962C8B-B14F-4D97-AF65-F5344CB8AC3E}">
        <p14:creationId xmlns:p14="http://schemas.microsoft.com/office/powerpoint/2010/main" val="330304494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52F43CBC-2870-47AC-A005-D60F2D83C32B}"/>
              </a:ext>
            </a:extLst>
          </p:cNvPr>
          <p:cNvPicPr>
            <a:picLocks noChangeAspect="1"/>
          </p:cNvPicPr>
          <p:nvPr/>
        </p:nvPicPr>
        <p:blipFill rotWithShape="1">
          <a:blip r:embed="rId2">
            <a:alphaModFix amt="35000"/>
          </a:blip>
          <a:srcRect t="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8502468E-0F8C-4B2F-841B-87A35A265C88}"/>
              </a:ext>
            </a:extLst>
          </p:cNvPr>
          <p:cNvSpPr>
            <a:spLocks noGrp="1"/>
          </p:cNvSpPr>
          <p:nvPr>
            <p:ph type="title"/>
          </p:nvPr>
        </p:nvSpPr>
        <p:spPr>
          <a:xfrm>
            <a:off x="838201" y="1065862"/>
            <a:ext cx="3313164" cy="4726276"/>
          </a:xfrm>
        </p:spPr>
        <p:txBody>
          <a:bodyPr>
            <a:normAutofit/>
          </a:bodyPr>
          <a:lstStyle/>
          <a:p>
            <a:pPr algn="r"/>
            <a:r>
              <a:rPr lang="en-US" sz="4000" kern="1200" dirty="0">
                <a:solidFill>
                  <a:schemeClr val="tx1"/>
                </a:solidFill>
                <a:latin typeface="+mj-lt"/>
                <a:ea typeface="+mj-ea"/>
                <a:cs typeface="+mj-cs"/>
              </a:rPr>
              <a:t>Proposed Planning Provisions – PREC 1 – Residential</a:t>
            </a:r>
            <a:endParaRPr lang="en-NZ" sz="4000" dirty="0">
              <a:solidFill>
                <a:srgbClr val="FFFFFF"/>
              </a:solidFill>
            </a:endParaRPr>
          </a:p>
        </p:txBody>
      </p:sp>
      <p:cxnSp>
        <p:nvCxnSpPr>
          <p:cNvPr id="59" name="Straight Connector 5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C2CA08A-D485-4294-9483-E9B64453354F}"/>
              </a:ext>
            </a:extLst>
          </p:cNvPr>
          <p:cNvSpPr>
            <a:spLocks noGrp="1"/>
          </p:cNvSpPr>
          <p:nvPr>
            <p:ph idx="1"/>
          </p:nvPr>
        </p:nvSpPr>
        <p:spPr>
          <a:xfrm>
            <a:off x="5155379" y="1065862"/>
            <a:ext cx="5744685" cy="4726276"/>
          </a:xfrm>
        </p:spPr>
        <p:txBody>
          <a:bodyPr anchor="ctr">
            <a:normAutofit/>
          </a:bodyPr>
          <a:lstStyle/>
          <a:p>
            <a:endParaRPr lang="en-US" sz="2000">
              <a:solidFill>
                <a:srgbClr val="FFFFFF"/>
              </a:solidFill>
            </a:endParaRPr>
          </a:p>
          <a:p>
            <a:endParaRPr lang="en-NZ" sz="2000">
              <a:solidFill>
                <a:srgbClr val="FFFFFF"/>
              </a:solidFill>
            </a:endParaRPr>
          </a:p>
        </p:txBody>
      </p:sp>
      <p:sp>
        <p:nvSpPr>
          <p:cNvPr id="9" name="TextBox 8">
            <a:extLst>
              <a:ext uri="{FF2B5EF4-FFF2-40B4-BE49-F238E27FC236}">
                <a16:creationId xmlns:a16="http://schemas.microsoft.com/office/drawing/2014/main" id="{9933AEBE-F37D-4604-849A-0A944D294342}"/>
              </a:ext>
            </a:extLst>
          </p:cNvPr>
          <p:cNvSpPr txBox="1"/>
          <p:nvPr/>
        </p:nvSpPr>
        <p:spPr>
          <a:xfrm>
            <a:off x="4869809" y="1716009"/>
            <a:ext cx="6779263" cy="3647152"/>
          </a:xfrm>
          <a:prstGeom prst="rect">
            <a:avLst/>
          </a:prstGeom>
          <a:noFill/>
        </p:spPr>
        <p:txBody>
          <a:bodyPr wrap="square">
            <a:spAutoFit/>
          </a:bodyPr>
          <a:lstStyle/>
          <a:p>
            <a:pPr marL="285750" lvl="0" indent="-228600">
              <a:lnSpc>
                <a:spcPct val="90000"/>
              </a:lnSpc>
              <a:spcAft>
                <a:spcPts val="600"/>
              </a:spcAft>
              <a:buFont typeface="Arial" panose="020B0604020202020204" pitchFamily="34" charset="0"/>
              <a:buChar char="•"/>
            </a:pPr>
            <a:r>
              <a:rPr lang="en-US" sz="2000" dirty="0"/>
              <a:t>The Residential Precinct largely reflects the existing provisions in the operative Residential and proposed Living zones. </a:t>
            </a:r>
          </a:p>
          <a:p>
            <a:pPr marL="285750" lvl="0" indent="-228600">
              <a:lnSpc>
                <a:spcPct val="90000"/>
              </a:lnSpc>
              <a:spcAft>
                <a:spcPts val="600"/>
              </a:spcAft>
              <a:buFont typeface="Arial" panose="020B0604020202020204" pitchFamily="34" charset="0"/>
              <a:buChar char="•"/>
            </a:pPr>
            <a:r>
              <a:rPr lang="en-US" sz="2000" dirty="0"/>
              <a:t>The density of residential development is limited to a yield equivalent to an average of one residential unit per 450m</a:t>
            </a:r>
            <a:r>
              <a:rPr lang="en-US" sz="2000" baseline="30000" dirty="0"/>
              <a:t>2</a:t>
            </a:r>
            <a:r>
              <a:rPr lang="en-US" sz="2000" dirty="0"/>
              <a:t> – equivalent to the operative and proposed district plan provisions.</a:t>
            </a:r>
          </a:p>
          <a:p>
            <a:pPr marL="285750" lvl="0" indent="-228600">
              <a:lnSpc>
                <a:spcPct val="90000"/>
              </a:lnSpc>
              <a:spcAft>
                <a:spcPts val="600"/>
              </a:spcAft>
              <a:buFont typeface="Arial" panose="020B0604020202020204" pitchFamily="34" charset="0"/>
              <a:buChar char="•"/>
            </a:pPr>
            <a:r>
              <a:rPr lang="en-US" sz="2000" dirty="0"/>
              <a:t>Around half of the existing residentially-zoned land will become part of the Mixed Use Precinct, with an area to the west which is currently zoned rural becoming part of the Residential Precinct to take its place. </a:t>
            </a:r>
          </a:p>
          <a:p>
            <a:pPr marL="285750" lvl="0" indent="-228600">
              <a:lnSpc>
                <a:spcPct val="90000"/>
              </a:lnSpc>
              <a:spcAft>
                <a:spcPts val="600"/>
              </a:spcAft>
              <a:buFont typeface="Arial" panose="020B0604020202020204" pitchFamily="34" charset="0"/>
              <a:buChar char="•"/>
            </a:pPr>
            <a:r>
              <a:rPr lang="en-US" sz="2000" dirty="0"/>
              <a:t>The total area of PREC1 will be 16.4 ha.</a:t>
            </a:r>
          </a:p>
        </p:txBody>
      </p:sp>
    </p:spTree>
    <p:extLst>
      <p:ext uri="{BB962C8B-B14F-4D97-AF65-F5344CB8AC3E}">
        <p14:creationId xmlns:p14="http://schemas.microsoft.com/office/powerpoint/2010/main" val="33377816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1002</Words>
  <Application>Microsoft Office PowerPoint</Application>
  <PresentationFormat>Widescreen</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Waikato-Tainui </vt:lpstr>
      <vt:lpstr>Presentation today</vt:lpstr>
      <vt:lpstr>Context and background to submission – Gavin Donald</vt:lpstr>
      <vt:lpstr>Background to the Hopuhopu site –  Shane Solomon</vt:lpstr>
      <vt:lpstr>Planning provisions – Susan Henderson</vt:lpstr>
      <vt:lpstr>Planning provisions – Susan Henderson</vt:lpstr>
      <vt:lpstr>Planning provisions – Susan Henderson</vt:lpstr>
      <vt:lpstr>Proposed Special Purpose Zone - Hopuhopu</vt:lpstr>
      <vt:lpstr>Proposed Planning Provisions – PREC 1 – Residential</vt:lpstr>
      <vt:lpstr>Proposed Planning Provisions – PREC 2 – Education and Conference</vt:lpstr>
      <vt:lpstr>Proposed Planning Provisions – PREC 3 - Business</vt:lpstr>
      <vt:lpstr>Proposed Planning Provisions – PREC 4 – Open Space</vt:lpstr>
      <vt:lpstr>Proposed Planning Provisions – PREC 5 – Mixed Use</vt:lpstr>
      <vt:lpstr>Site servicing and suitability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Waikato-Tainui Highlights Package</dc:title>
  <dc:creator>Susan Henderson</dc:creator>
  <cp:lastModifiedBy>Susan Henderson</cp:lastModifiedBy>
  <cp:revision>12</cp:revision>
  <dcterms:created xsi:type="dcterms:W3CDTF">2021-05-09T18:19:21Z</dcterms:created>
  <dcterms:modified xsi:type="dcterms:W3CDTF">2021-06-21T01:55:31Z</dcterms:modified>
</cp:coreProperties>
</file>