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4856-9F3F-45BF-8BE2-C6D7DBB87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F0EDE40-3083-4DCD-A94E-60376383B4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A79DAF5-C492-4895-AC07-FB5A34154BBF}"/>
              </a:ext>
            </a:extLst>
          </p:cNvPr>
          <p:cNvSpPr>
            <a:spLocks noGrp="1"/>
          </p:cNvSpPr>
          <p:nvPr>
            <p:ph type="dt" sz="half" idx="10"/>
          </p:nvPr>
        </p:nvSpPr>
        <p:spPr/>
        <p:txBody>
          <a:bodyPr/>
          <a:lstStyle/>
          <a:p>
            <a:fld id="{B9EB493B-4D10-4FDF-9F20-9D12B343A20C}" type="datetimeFigureOut">
              <a:rPr lang="en-NZ" smtClean="0"/>
              <a:t>10/06/2021</a:t>
            </a:fld>
            <a:endParaRPr lang="en-NZ"/>
          </a:p>
        </p:txBody>
      </p:sp>
      <p:sp>
        <p:nvSpPr>
          <p:cNvPr id="5" name="Footer Placeholder 4">
            <a:extLst>
              <a:ext uri="{FF2B5EF4-FFF2-40B4-BE49-F238E27FC236}">
                <a16:creationId xmlns:a16="http://schemas.microsoft.com/office/drawing/2014/main" id="{B85F195F-D752-4576-B4A2-36EB4DF3FA0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72CD238-4CCC-47AB-9EBF-F17830BFEEDD}"/>
              </a:ext>
            </a:extLst>
          </p:cNvPr>
          <p:cNvSpPr>
            <a:spLocks noGrp="1"/>
          </p:cNvSpPr>
          <p:nvPr>
            <p:ph type="sldNum" sz="quarter" idx="12"/>
          </p:nvPr>
        </p:nvSpPr>
        <p:spPr/>
        <p:txBody>
          <a:bodyPr/>
          <a:lstStyle/>
          <a:p>
            <a:fld id="{D6C303B5-8054-49A1-912B-848A0554CA58}" type="slidenum">
              <a:rPr lang="en-NZ" smtClean="0"/>
              <a:t>‹#›</a:t>
            </a:fld>
            <a:endParaRPr lang="en-NZ"/>
          </a:p>
        </p:txBody>
      </p:sp>
    </p:spTree>
    <p:extLst>
      <p:ext uri="{BB962C8B-B14F-4D97-AF65-F5344CB8AC3E}">
        <p14:creationId xmlns:p14="http://schemas.microsoft.com/office/powerpoint/2010/main" val="80394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5B2B-FE4A-462D-A85A-215730B35DF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E02EB0C-0D6D-4137-8679-30ECD37FE4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06D42FE-D465-4B22-8923-49B8DAB6E4A3}"/>
              </a:ext>
            </a:extLst>
          </p:cNvPr>
          <p:cNvSpPr>
            <a:spLocks noGrp="1"/>
          </p:cNvSpPr>
          <p:nvPr>
            <p:ph type="dt" sz="half" idx="10"/>
          </p:nvPr>
        </p:nvSpPr>
        <p:spPr/>
        <p:txBody>
          <a:bodyPr/>
          <a:lstStyle/>
          <a:p>
            <a:fld id="{B9EB493B-4D10-4FDF-9F20-9D12B343A20C}" type="datetimeFigureOut">
              <a:rPr lang="en-NZ" smtClean="0"/>
              <a:t>10/06/2021</a:t>
            </a:fld>
            <a:endParaRPr lang="en-NZ"/>
          </a:p>
        </p:txBody>
      </p:sp>
      <p:sp>
        <p:nvSpPr>
          <p:cNvPr id="5" name="Footer Placeholder 4">
            <a:extLst>
              <a:ext uri="{FF2B5EF4-FFF2-40B4-BE49-F238E27FC236}">
                <a16:creationId xmlns:a16="http://schemas.microsoft.com/office/drawing/2014/main" id="{59F341AD-8558-4A43-B750-AB564FA5544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934478D-4073-408D-AD59-31FD55AC0C89}"/>
              </a:ext>
            </a:extLst>
          </p:cNvPr>
          <p:cNvSpPr>
            <a:spLocks noGrp="1"/>
          </p:cNvSpPr>
          <p:nvPr>
            <p:ph type="sldNum" sz="quarter" idx="12"/>
          </p:nvPr>
        </p:nvSpPr>
        <p:spPr/>
        <p:txBody>
          <a:bodyPr/>
          <a:lstStyle/>
          <a:p>
            <a:fld id="{D6C303B5-8054-49A1-912B-848A0554CA58}" type="slidenum">
              <a:rPr lang="en-NZ" smtClean="0"/>
              <a:t>‹#›</a:t>
            </a:fld>
            <a:endParaRPr lang="en-NZ"/>
          </a:p>
        </p:txBody>
      </p:sp>
    </p:spTree>
    <p:extLst>
      <p:ext uri="{BB962C8B-B14F-4D97-AF65-F5344CB8AC3E}">
        <p14:creationId xmlns:p14="http://schemas.microsoft.com/office/powerpoint/2010/main" val="2089796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D72072-246F-469F-B29A-AA967B3780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FBD71D1-DAB2-4C02-B246-DFCD5C622D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91D5435-B532-428A-B005-3EEF9E66D718}"/>
              </a:ext>
            </a:extLst>
          </p:cNvPr>
          <p:cNvSpPr>
            <a:spLocks noGrp="1"/>
          </p:cNvSpPr>
          <p:nvPr>
            <p:ph type="dt" sz="half" idx="10"/>
          </p:nvPr>
        </p:nvSpPr>
        <p:spPr/>
        <p:txBody>
          <a:bodyPr/>
          <a:lstStyle/>
          <a:p>
            <a:fld id="{B9EB493B-4D10-4FDF-9F20-9D12B343A20C}" type="datetimeFigureOut">
              <a:rPr lang="en-NZ" smtClean="0"/>
              <a:t>10/06/2021</a:t>
            </a:fld>
            <a:endParaRPr lang="en-NZ"/>
          </a:p>
        </p:txBody>
      </p:sp>
      <p:sp>
        <p:nvSpPr>
          <p:cNvPr id="5" name="Footer Placeholder 4">
            <a:extLst>
              <a:ext uri="{FF2B5EF4-FFF2-40B4-BE49-F238E27FC236}">
                <a16:creationId xmlns:a16="http://schemas.microsoft.com/office/drawing/2014/main" id="{F6870222-DA97-4FF8-B75A-61CAA406FAD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78DE204-AB58-425D-B940-6D0F740FC125}"/>
              </a:ext>
            </a:extLst>
          </p:cNvPr>
          <p:cNvSpPr>
            <a:spLocks noGrp="1"/>
          </p:cNvSpPr>
          <p:nvPr>
            <p:ph type="sldNum" sz="quarter" idx="12"/>
          </p:nvPr>
        </p:nvSpPr>
        <p:spPr/>
        <p:txBody>
          <a:bodyPr/>
          <a:lstStyle/>
          <a:p>
            <a:fld id="{D6C303B5-8054-49A1-912B-848A0554CA58}" type="slidenum">
              <a:rPr lang="en-NZ" smtClean="0"/>
              <a:t>‹#›</a:t>
            </a:fld>
            <a:endParaRPr lang="en-NZ"/>
          </a:p>
        </p:txBody>
      </p:sp>
    </p:spTree>
    <p:extLst>
      <p:ext uri="{BB962C8B-B14F-4D97-AF65-F5344CB8AC3E}">
        <p14:creationId xmlns:p14="http://schemas.microsoft.com/office/powerpoint/2010/main" val="360768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3F1B-9E17-4889-864D-74363988230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F7ADA8D-A6F8-4D78-A9F5-521E3E13A8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0C4E0E9-AE20-4B34-BA63-439700E29D24}"/>
              </a:ext>
            </a:extLst>
          </p:cNvPr>
          <p:cNvSpPr>
            <a:spLocks noGrp="1"/>
          </p:cNvSpPr>
          <p:nvPr>
            <p:ph type="dt" sz="half" idx="10"/>
          </p:nvPr>
        </p:nvSpPr>
        <p:spPr/>
        <p:txBody>
          <a:bodyPr/>
          <a:lstStyle/>
          <a:p>
            <a:fld id="{B9EB493B-4D10-4FDF-9F20-9D12B343A20C}" type="datetimeFigureOut">
              <a:rPr lang="en-NZ" smtClean="0"/>
              <a:t>10/06/2021</a:t>
            </a:fld>
            <a:endParaRPr lang="en-NZ"/>
          </a:p>
        </p:txBody>
      </p:sp>
      <p:sp>
        <p:nvSpPr>
          <p:cNvPr id="5" name="Footer Placeholder 4">
            <a:extLst>
              <a:ext uri="{FF2B5EF4-FFF2-40B4-BE49-F238E27FC236}">
                <a16:creationId xmlns:a16="http://schemas.microsoft.com/office/drawing/2014/main" id="{3592AF4B-D83B-4337-9F6B-BAE8AC584B2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AC3BC06-466D-4E6B-B4F0-DB6416B0489D}"/>
              </a:ext>
            </a:extLst>
          </p:cNvPr>
          <p:cNvSpPr>
            <a:spLocks noGrp="1"/>
          </p:cNvSpPr>
          <p:nvPr>
            <p:ph type="sldNum" sz="quarter" idx="12"/>
          </p:nvPr>
        </p:nvSpPr>
        <p:spPr/>
        <p:txBody>
          <a:bodyPr/>
          <a:lstStyle/>
          <a:p>
            <a:fld id="{D6C303B5-8054-49A1-912B-848A0554CA58}" type="slidenum">
              <a:rPr lang="en-NZ" smtClean="0"/>
              <a:t>‹#›</a:t>
            </a:fld>
            <a:endParaRPr lang="en-NZ"/>
          </a:p>
        </p:txBody>
      </p:sp>
    </p:spTree>
    <p:extLst>
      <p:ext uri="{BB962C8B-B14F-4D97-AF65-F5344CB8AC3E}">
        <p14:creationId xmlns:p14="http://schemas.microsoft.com/office/powerpoint/2010/main" val="68293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98A1-395F-4F6A-BF5F-1CE6E678EA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6693ED4-A55F-4FDD-B747-E26A6E08D3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CA0B8F-1047-41E1-A7D9-32FB99364BBE}"/>
              </a:ext>
            </a:extLst>
          </p:cNvPr>
          <p:cNvSpPr>
            <a:spLocks noGrp="1"/>
          </p:cNvSpPr>
          <p:nvPr>
            <p:ph type="dt" sz="half" idx="10"/>
          </p:nvPr>
        </p:nvSpPr>
        <p:spPr/>
        <p:txBody>
          <a:bodyPr/>
          <a:lstStyle/>
          <a:p>
            <a:fld id="{B9EB493B-4D10-4FDF-9F20-9D12B343A20C}" type="datetimeFigureOut">
              <a:rPr lang="en-NZ" smtClean="0"/>
              <a:t>10/06/2021</a:t>
            </a:fld>
            <a:endParaRPr lang="en-NZ"/>
          </a:p>
        </p:txBody>
      </p:sp>
      <p:sp>
        <p:nvSpPr>
          <p:cNvPr id="5" name="Footer Placeholder 4">
            <a:extLst>
              <a:ext uri="{FF2B5EF4-FFF2-40B4-BE49-F238E27FC236}">
                <a16:creationId xmlns:a16="http://schemas.microsoft.com/office/drawing/2014/main" id="{0E488304-1422-4FD8-BE94-81F57E2B6BA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315F367-5C94-41EE-908D-9F2CBEE10DC8}"/>
              </a:ext>
            </a:extLst>
          </p:cNvPr>
          <p:cNvSpPr>
            <a:spLocks noGrp="1"/>
          </p:cNvSpPr>
          <p:nvPr>
            <p:ph type="sldNum" sz="quarter" idx="12"/>
          </p:nvPr>
        </p:nvSpPr>
        <p:spPr/>
        <p:txBody>
          <a:bodyPr/>
          <a:lstStyle/>
          <a:p>
            <a:fld id="{D6C303B5-8054-49A1-912B-848A0554CA58}" type="slidenum">
              <a:rPr lang="en-NZ" smtClean="0"/>
              <a:t>‹#›</a:t>
            </a:fld>
            <a:endParaRPr lang="en-NZ"/>
          </a:p>
        </p:txBody>
      </p:sp>
    </p:spTree>
    <p:extLst>
      <p:ext uri="{BB962C8B-B14F-4D97-AF65-F5344CB8AC3E}">
        <p14:creationId xmlns:p14="http://schemas.microsoft.com/office/powerpoint/2010/main" val="13422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D562-5853-48F5-A281-9BC100C1763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6827BC8-2FF6-446E-94A5-6A83D2C0FB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B31A9F4C-B05E-4A4D-B7B4-373246BC06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CAA92FA7-0C17-4837-841D-571DBC03E16F}"/>
              </a:ext>
            </a:extLst>
          </p:cNvPr>
          <p:cNvSpPr>
            <a:spLocks noGrp="1"/>
          </p:cNvSpPr>
          <p:nvPr>
            <p:ph type="dt" sz="half" idx="10"/>
          </p:nvPr>
        </p:nvSpPr>
        <p:spPr/>
        <p:txBody>
          <a:bodyPr/>
          <a:lstStyle/>
          <a:p>
            <a:fld id="{B9EB493B-4D10-4FDF-9F20-9D12B343A20C}" type="datetimeFigureOut">
              <a:rPr lang="en-NZ" smtClean="0"/>
              <a:t>10/06/2021</a:t>
            </a:fld>
            <a:endParaRPr lang="en-NZ"/>
          </a:p>
        </p:txBody>
      </p:sp>
      <p:sp>
        <p:nvSpPr>
          <p:cNvPr id="6" name="Footer Placeholder 5">
            <a:extLst>
              <a:ext uri="{FF2B5EF4-FFF2-40B4-BE49-F238E27FC236}">
                <a16:creationId xmlns:a16="http://schemas.microsoft.com/office/drawing/2014/main" id="{C4944D3B-9D62-43DE-9F1D-C2348E755C6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1322300-D4BF-4616-AF77-30282274D23F}"/>
              </a:ext>
            </a:extLst>
          </p:cNvPr>
          <p:cNvSpPr>
            <a:spLocks noGrp="1"/>
          </p:cNvSpPr>
          <p:nvPr>
            <p:ph type="sldNum" sz="quarter" idx="12"/>
          </p:nvPr>
        </p:nvSpPr>
        <p:spPr/>
        <p:txBody>
          <a:bodyPr/>
          <a:lstStyle/>
          <a:p>
            <a:fld id="{D6C303B5-8054-49A1-912B-848A0554CA58}" type="slidenum">
              <a:rPr lang="en-NZ" smtClean="0"/>
              <a:t>‹#›</a:t>
            </a:fld>
            <a:endParaRPr lang="en-NZ"/>
          </a:p>
        </p:txBody>
      </p:sp>
    </p:spTree>
    <p:extLst>
      <p:ext uri="{BB962C8B-B14F-4D97-AF65-F5344CB8AC3E}">
        <p14:creationId xmlns:p14="http://schemas.microsoft.com/office/powerpoint/2010/main" val="131157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831F-4464-47E7-96DE-31614B59DAC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FAEDD5F-DF49-49CA-B8F5-59041D70F8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E54A9-10DB-40FE-A841-0784BDF47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4A9E18D4-F2AC-40A7-9128-161DB77674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0879E3-513C-4B50-8024-2B0725AD59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895A792-AFCE-49AC-BBBB-C80B9E4B1AFB}"/>
              </a:ext>
            </a:extLst>
          </p:cNvPr>
          <p:cNvSpPr>
            <a:spLocks noGrp="1"/>
          </p:cNvSpPr>
          <p:nvPr>
            <p:ph type="dt" sz="half" idx="10"/>
          </p:nvPr>
        </p:nvSpPr>
        <p:spPr/>
        <p:txBody>
          <a:bodyPr/>
          <a:lstStyle/>
          <a:p>
            <a:fld id="{B9EB493B-4D10-4FDF-9F20-9D12B343A20C}" type="datetimeFigureOut">
              <a:rPr lang="en-NZ" smtClean="0"/>
              <a:t>10/06/2021</a:t>
            </a:fld>
            <a:endParaRPr lang="en-NZ"/>
          </a:p>
        </p:txBody>
      </p:sp>
      <p:sp>
        <p:nvSpPr>
          <p:cNvPr id="8" name="Footer Placeholder 7">
            <a:extLst>
              <a:ext uri="{FF2B5EF4-FFF2-40B4-BE49-F238E27FC236}">
                <a16:creationId xmlns:a16="http://schemas.microsoft.com/office/drawing/2014/main" id="{8A65E42E-9701-45D7-8F5A-8DB03EF664F0}"/>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8EC796E-3E84-49CB-BD9A-CB660FB49EC5}"/>
              </a:ext>
            </a:extLst>
          </p:cNvPr>
          <p:cNvSpPr>
            <a:spLocks noGrp="1"/>
          </p:cNvSpPr>
          <p:nvPr>
            <p:ph type="sldNum" sz="quarter" idx="12"/>
          </p:nvPr>
        </p:nvSpPr>
        <p:spPr/>
        <p:txBody>
          <a:bodyPr/>
          <a:lstStyle/>
          <a:p>
            <a:fld id="{D6C303B5-8054-49A1-912B-848A0554CA58}" type="slidenum">
              <a:rPr lang="en-NZ" smtClean="0"/>
              <a:t>‹#›</a:t>
            </a:fld>
            <a:endParaRPr lang="en-NZ"/>
          </a:p>
        </p:txBody>
      </p:sp>
    </p:spTree>
    <p:extLst>
      <p:ext uri="{BB962C8B-B14F-4D97-AF65-F5344CB8AC3E}">
        <p14:creationId xmlns:p14="http://schemas.microsoft.com/office/powerpoint/2010/main" val="68439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1FF0-0D77-40B5-9EC6-40AA6C13A300}"/>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8B5683D-0ACD-403F-AE4C-CA48DAA9CE9B}"/>
              </a:ext>
            </a:extLst>
          </p:cNvPr>
          <p:cNvSpPr>
            <a:spLocks noGrp="1"/>
          </p:cNvSpPr>
          <p:nvPr>
            <p:ph type="dt" sz="half" idx="10"/>
          </p:nvPr>
        </p:nvSpPr>
        <p:spPr/>
        <p:txBody>
          <a:bodyPr/>
          <a:lstStyle/>
          <a:p>
            <a:fld id="{B9EB493B-4D10-4FDF-9F20-9D12B343A20C}" type="datetimeFigureOut">
              <a:rPr lang="en-NZ" smtClean="0"/>
              <a:t>10/06/2021</a:t>
            </a:fld>
            <a:endParaRPr lang="en-NZ"/>
          </a:p>
        </p:txBody>
      </p:sp>
      <p:sp>
        <p:nvSpPr>
          <p:cNvPr id="4" name="Footer Placeholder 3">
            <a:extLst>
              <a:ext uri="{FF2B5EF4-FFF2-40B4-BE49-F238E27FC236}">
                <a16:creationId xmlns:a16="http://schemas.microsoft.com/office/drawing/2014/main" id="{472D6E5B-076F-479D-A385-65C485740AF7}"/>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62118701-CF42-4B96-9AFD-E22F88F018E9}"/>
              </a:ext>
            </a:extLst>
          </p:cNvPr>
          <p:cNvSpPr>
            <a:spLocks noGrp="1"/>
          </p:cNvSpPr>
          <p:nvPr>
            <p:ph type="sldNum" sz="quarter" idx="12"/>
          </p:nvPr>
        </p:nvSpPr>
        <p:spPr/>
        <p:txBody>
          <a:bodyPr/>
          <a:lstStyle/>
          <a:p>
            <a:fld id="{D6C303B5-8054-49A1-912B-848A0554CA58}" type="slidenum">
              <a:rPr lang="en-NZ" smtClean="0"/>
              <a:t>‹#›</a:t>
            </a:fld>
            <a:endParaRPr lang="en-NZ"/>
          </a:p>
        </p:txBody>
      </p:sp>
    </p:spTree>
    <p:extLst>
      <p:ext uri="{BB962C8B-B14F-4D97-AF65-F5344CB8AC3E}">
        <p14:creationId xmlns:p14="http://schemas.microsoft.com/office/powerpoint/2010/main" val="40576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89DEE-311A-4E7F-8D67-2E9BD26DCE75}"/>
              </a:ext>
            </a:extLst>
          </p:cNvPr>
          <p:cNvSpPr>
            <a:spLocks noGrp="1"/>
          </p:cNvSpPr>
          <p:nvPr>
            <p:ph type="dt" sz="half" idx="10"/>
          </p:nvPr>
        </p:nvSpPr>
        <p:spPr/>
        <p:txBody>
          <a:bodyPr/>
          <a:lstStyle/>
          <a:p>
            <a:fld id="{B9EB493B-4D10-4FDF-9F20-9D12B343A20C}" type="datetimeFigureOut">
              <a:rPr lang="en-NZ" smtClean="0"/>
              <a:t>10/06/2021</a:t>
            </a:fld>
            <a:endParaRPr lang="en-NZ"/>
          </a:p>
        </p:txBody>
      </p:sp>
      <p:sp>
        <p:nvSpPr>
          <p:cNvPr id="3" name="Footer Placeholder 2">
            <a:extLst>
              <a:ext uri="{FF2B5EF4-FFF2-40B4-BE49-F238E27FC236}">
                <a16:creationId xmlns:a16="http://schemas.microsoft.com/office/drawing/2014/main" id="{E4663E1E-F11D-4C23-9873-E4750DF1A1B6}"/>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4EFC4756-2077-47C0-8FFC-ABA46DB5E674}"/>
              </a:ext>
            </a:extLst>
          </p:cNvPr>
          <p:cNvSpPr>
            <a:spLocks noGrp="1"/>
          </p:cNvSpPr>
          <p:nvPr>
            <p:ph type="sldNum" sz="quarter" idx="12"/>
          </p:nvPr>
        </p:nvSpPr>
        <p:spPr/>
        <p:txBody>
          <a:bodyPr/>
          <a:lstStyle/>
          <a:p>
            <a:fld id="{D6C303B5-8054-49A1-912B-848A0554CA58}" type="slidenum">
              <a:rPr lang="en-NZ" smtClean="0"/>
              <a:t>‹#›</a:t>
            </a:fld>
            <a:endParaRPr lang="en-NZ"/>
          </a:p>
        </p:txBody>
      </p:sp>
    </p:spTree>
    <p:extLst>
      <p:ext uri="{BB962C8B-B14F-4D97-AF65-F5344CB8AC3E}">
        <p14:creationId xmlns:p14="http://schemas.microsoft.com/office/powerpoint/2010/main" val="79113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C5AE-52D2-49B9-A4D7-AFD839D8F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5CF953F-2840-48C4-8FE2-A4F487969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29D30DC-48FD-4807-8949-D37B2EA7A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791B6-7B5B-4F65-AAFB-8CCA27EC8613}"/>
              </a:ext>
            </a:extLst>
          </p:cNvPr>
          <p:cNvSpPr>
            <a:spLocks noGrp="1"/>
          </p:cNvSpPr>
          <p:nvPr>
            <p:ph type="dt" sz="half" idx="10"/>
          </p:nvPr>
        </p:nvSpPr>
        <p:spPr/>
        <p:txBody>
          <a:bodyPr/>
          <a:lstStyle/>
          <a:p>
            <a:fld id="{B9EB493B-4D10-4FDF-9F20-9D12B343A20C}" type="datetimeFigureOut">
              <a:rPr lang="en-NZ" smtClean="0"/>
              <a:t>10/06/2021</a:t>
            </a:fld>
            <a:endParaRPr lang="en-NZ"/>
          </a:p>
        </p:txBody>
      </p:sp>
      <p:sp>
        <p:nvSpPr>
          <p:cNvPr id="6" name="Footer Placeholder 5">
            <a:extLst>
              <a:ext uri="{FF2B5EF4-FFF2-40B4-BE49-F238E27FC236}">
                <a16:creationId xmlns:a16="http://schemas.microsoft.com/office/drawing/2014/main" id="{61673DBC-9DC9-4648-8234-C46EA7C54ED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D675DA3-2703-4D5F-8E8F-3AC281DC4CB1}"/>
              </a:ext>
            </a:extLst>
          </p:cNvPr>
          <p:cNvSpPr>
            <a:spLocks noGrp="1"/>
          </p:cNvSpPr>
          <p:nvPr>
            <p:ph type="sldNum" sz="quarter" idx="12"/>
          </p:nvPr>
        </p:nvSpPr>
        <p:spPr/>
        <p:txBody>
          <a:bodyPr/>
          <a:lstStyle/>
          <a:p>
            <a:fld id="{D6C303B5-8054-49A1-912B-848A0554CA58}" type="slidenum">
              <a:rPr lang="en-NZ" smtClean="0"/>
              <a:t>‹#›</a:t>
            </a:fld>
            <a:endParaRPr lang="en-NZ"/>
          </a:p>
        </p:txBody>
      </p:sp>
    </p:spTree>
    <p:extLst>
      <p:ext uri="{BB962C8B-B14F-4D97-AF65-F5344CB8AC3E}">
        <p14:creationId xmlns:p14="http://schemas.microsoft.com/office/powerpoint/2010/main" val="258146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06C7-0261-42A1-AE3A-8543699FA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A1B9AFA9-003F-453B-93F7-9CE48DFDF1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B2E0272-3588-478B-A4E8-31FB0EC9E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2C1FC2-F233-48F7-9409-A6F961CAC3C8}"/>
              </a:ext>
            </a:extLst>
          </p:cNvPr>
          <p:cNvSpPr>
            <a:spLocks noGrp="1"/>
          </p:cNvSpPr>
          <p:nvPr>
            <p:ph type="dt" sz="half" idx="10"/>
          </p:nvPr>
        </p:nvSpPr>
        <p:spPr/>
        <p:txBody>
          <a:bodyPr/>
          <a:lstStyle/>
          <a:p>
            <a:fld id="{B9EB493B-4D10-4FDF-9F20-9D12B343A20C}" type="datetimeFigureOut">
              <a:rPr lang="en-NZ" smtClean="0"/>
              <a:t>10/06/2021</a:t>
            </a:fld>
            <a:endParaRPr lang="en-NZ"/>
          </a:p>
        </p:txBody>
      </p:sp>
      <p:sp>
        <p:nvSpPr>
          <p:cNvPr id="6" name="Footer Placeholder 5">
            <a:extLst>
              <a:ext uri="{FF2B5EF4-FFF2-40B4-BE49-F238E27FC236}">
                <a16:creationId xmlns:a16="http://schemas.microsoft.com/office/drawing/2014/main" id="{B3B7A070-AE27-47A4-AF9C-38F41767E21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E7C4943-1BCB-4027-BF6F-F6262EEAFE30}"/>
              </a:ext>
            </a:extLst>
          </p:cNvPr>
          <p:cNvSpPr>
            <a:spLocks noGrp="1"/>
          </p:cNvSpPr>
          <p:nvPr>
            <p:ph type="sldNum" sz="quarter" idx="12"/>
          </p:nvPr>
        </p:nvSpPr>
        <p:spPr/>
        <p:txBody>
          <a:bodyPr/>
          <a:lstStyle/>
          <a:p>
            <a:fld id="{D6C303B5-8054-49A1-912B-848A0554CA58}" type="slidenum">
              <a:rPr lang="en-NZ" smtClean="0"/>
              <a:t>‹#›</a:t>
            </a:fld>
            <a:endParaRPr lang="en-NZ"/>
          </a:p>
        </p:txBody>
      </p:sp>
    </p:spTree>
    <p:extLst>
      <p:ext uri="{BB962C8B-B14F-4D97-AF65-F5344CB8AC3E}">
        <p14:creationId xmlns:p14="http://schemas.microsoft.com/office/powerpoint/2010/main" val="96892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AABE2-EC23-4709-84C1-2C3FC93F5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187D6FE-27FE-4C35-AB9A-65247E030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865A9AB-EBFA-49D2-85D8-6E689B412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B493B-4D10-4FDF-9F20-9D12B343A20C}" type="datetimeFigureOut">
              <a:rPr lang="en-NZ" smtClean="0"/>
              <a:t>10/06/2021</a:t>
            </a:fld>
            <a:endParaRPr lang="en-NZ"/>
          </a:p>
        </p:txBody>
      </p:sp>
      <p:sp>
        <p:nvSpPr>
          <p:cNvPr id="5" name="Footer Placeholder 4">
            <a:extLst>
              <a:ext uri="{FF2B5EF4-FFF2-40B4-BE49-F238E27FC236}">
                <a16:creationId xmlns:a16="http://schemas.microsoft.com/office/drawing/2014/main" id="{64981623-DF9F-4E8E-8A11-8217B0BC5C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033A47A8-5BBB-4956-A3B3-5BA686D62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303B5-8054-49A1-912B-848A0554CA58}" type="slidenum">
              <a:rPr lang="en-NZ" smtClean="0"/>
              <a:t>‹#›</a:t>
            </a:fld>
            <a:endParaRPr lang="en-NZ"/>
          </a:p>
        </p:txBody>
      </p:sp>
    </p:spTree>
    <p:extLst>
      <p:ext uri="{BB962C8B-B14F-4D97-AF65-F5344CB8AC3E}">
        <p14:creationId xmlns:p14="http://schemas.microsoft.com/office/powerpoint/2010/main" val="1031900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5E69-D69D-4FF0-94B1-16A84D2C53F5}"/>
              </a:ext>
            </a:extLst>
          </p:cNvPr>
          <p:cNvSpPr>
            <a:spLocks noGrp="1"/>
          </p:cNvSpPr>
          <p:nvPr>
            <p:ph type="ctrTitle"/>
          </p:nvPr>
        </p:nvSpPr>
        <p:spPr/>
        <p:txBody>
          <a:bodyPr/>
          <a:lstStyle/>
          <a:p>
            <a:r>
              <a:rPr lang="en-US" dirty="0"/>
              <a:t>Zone Extents: Rest of District</a:t>
            </a:r>
            <a:br>
              <a:rPr lang="en-US" dirty="0"/>
            </a:br>
            <a:r>
              <a:rPr lang="en-US" dirty="0"/>
              <a:t>Evidence Highlights</a:t>
            </a:r>
            <a:endParaRPr lang="en-NZ" dirty="0"/>
          </a:p>
        </p:txBody>
      </p:sp>
      <p:sp>
        <p:nvSpPr>
          <p:cNvPr id="3" name="Subtitle 2">
            <a:extLst>
              <a:ext uri="{FF2B5EF4-FFF2-40B4-BE49-F238E27FC236}">
                <a16:creationId xmlns:a16="http://schemas.microsoft.com/office/drawing/2014/main" id="{8CAE9084-8225-4B91-A2EE-095A2977E367}"/>
              </a:ext>
            </a:extLst>
          </p:cNvPr>
          <p:cNvSpPr>
            <a:spLocks noGrp="1"/>
          </p:cNvSpPr>
          <p:nvPr>
            <p:ph type="subTitle" idx="1"/>
          </p:nvPr>
        </p:nvSpPr>
        <p:spPr/>
        <p:txBody>
          <a:bodyPr>
            <a:normAutofit/>
          </a:bodyPr>
          <a:lstStyle/>
          <a:p>
            <a:r>
              <a:rPr lang="en-US" sz="3000" dirty="0"/>
              <a:t>Bevan Houlbrooke for</a:t>
            </a:r>
            <a:br>
              <a:rPr lang="en-US" sz="3000" dirty="0"/>
            </a:br>
            <a:r>
              <a:rPr lang="en-US" sz="3000" dirty="0"/>
              <a:t>Diamond Creek Farm Ltd</a:t>
            </a:r>
            <a:endParaRPr lang="en-NZ" sz="3000" dirty="0"/>
          </a:p>
        </p:txBody>
      </p:sp>
    </p:spTree>
    <p:extLst>
      <p:ext uri="{BB962C8B-B14F-4D97-AF65-F5344CB8AC3E}">
        <p14:creationId xmlns:p14="http://schemas.microsoft.com/office/powerpoint/2010/main" val="589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34F5E02C-D25C-4533-9A6B-69483E696C4E}"/>
              </a:ext>
            </a:extLst>
          </p:cNvPr>
          <p:cNvPicPr>
            <a:picLocks noGrp="1" noChangeAspect="1"/>
          </p:cNvPicPr>
          <p:nvPr>
            <p:ph idx="1"/>
          </p:nvPr>
        </p:nvPicPr>
        <p:blipFill rotWithShape="1">
          <a:blip r:embed="rId2"/>
          <a:srcRect t="3064" b="10080"/>
          <a:stretch/>
        </p:blipFill>
        <p:spPr>
          <a:xfrm>
            <a:off x="20" y="1282"/>
            <a:ext cx="12191980" cy="6856718"/>
          </a:xfrm>
          <a:prstGeom prst="rect">
            <a:avLst/>
          </a:prstGeom>
        </p:spPr>
      </p:pic>
    </p:spTree>
    <p:extLst>
      <p:ext uri="{BB962C8B-B14F-4D97-AF65-F5344CB8AC3E}">
        <p14:creationId xmlns:p14="http://schemas.microsoft.com/office/powerpoint/2010/main" val="67984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A5A2CA3C-A6B2-4390-B851-96AD761D0B75}"/>
              </a:ext>
            </a:extLst>
          </p:cNvPr>
          <p:cNvPicPr>
            <a:picLocks noGrp="1" noChangeAspect="1"/>
          </p:cNvPicPr>
          <p:nvPr>
            <p:ph idx="1"/>
          </p:nvPr>
        </p:nvPicPr>
        <p:blipFill rotWithShape="1">
          <a:blip r:embed="rId2"/>
          <a:srcRect t="3189" b="12557"/>
          <a:stretch/>
        </p:blipFill>
        <p:spPr>
          <a:xfrm>
            <a:off x="20" y="1282"/>
            <a:ext cx="12191980" cy="6856718"/>
          </a:xfrm>
          <a:prstGeom prst="rect">
            <a:avLst/>
          </a:prstGeom>
        </p:spPr>
      </p:pic>
    </p:spTree>
    <p:extLst>
      <p:ext uri="{BB962C8B-B14F-4D97-AF65-F5344CB8AC3E}">
        <p14:creationId xmlns:p14="http://schemas.microsoft.com/office/powerpoint/2010/main" val="32892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A57F-1AD6-438C-87BD-689E62AB0334}"/>
              </a:ext>
            </a:extLst>
          </p:cNvPr>
          <p:cNvSpPr>
            <a:spLocks noGrp="1"/>
          </p:cNvSpPr>
          <p:nvPr>
            <p:ph type="title"/>
          </p:nvPr>
        </p:nvSpPr>
        <p:spPr/>
        <p:txBody>
          <a:bodyPr/>
          <a:lstStyle/>
          <a:p>
            <a:r>
              <a:rPr lang="en-US" dirty="0"/>
              <a:t>Summary of proposal</a:t>
            </a:r>
            <a:endParaRPr lang="en-NZ" dirty="0"/>
          </a:p>
        </p:txBody>
      </p:sp>
      <p:sp>
        <p:nvSpPr>
          <p:cNvPr id="3" name="Content Placeholder 2">
            <a:extLst>
              <a:ext uri="{FF2B5EF4-FFF2-40B4-BE49-F238E27FC236}">
                <a16:creationId xmlns:a16="http://schemas.microsoft.com/office/drawing/2014/main" id="{FB99F164-9820-483B-BE35-7885B7A69D65}"/>
              </a:ext>
            </a:extLst>
          </p:cNvPr>
          <p:cNvSpPr>
            <a:spLocks noGrp="1"/>
          </p:cNvSpPr>
          <p:nvPr>
            <p:ph idx="1"/>
          </p:nvPr>
        </p:nvSpPr>
        <p:spPr>
          <a:xfrm>
            <a:off x="838199" y="1825625"/>
            <a:ext cx="10596239" cy="4351338"/>
          </a:xfrm>
        </p:spPr>
        <p:txBody>
          <a:bodyPr/>
          <a:lstStyle/>
          <a:p>
            <a:r>
              <a:rPr lang="en-US" sz="2500" dirty="0"/>
              <a:t>Rezone 43 ha from Rural to Country Living Zone (CLZ).</a:t>
            </a:r>
          </a:p>
          <a:p>
            <a:r>
              <a:rPr lang="en-US" sz="2500" dirty="0"/>
              <a:t>Site is east of Te Uku village containing a school, community hall, general store, coffee shop and church.</a:t>
            </a:r>
          </a:p>
          <a:p>
            <a:r>
              <a:rPr lang="en-US" sz="2500" dirty="0"/>
              <a:t>Structure Plan, Geotechnical, Transportation, Agricultural and Landscape Assessments completed.   </a:t>
            </a:r>
          </a:p>
          <a:p>
            <a:r>
              <a:rPr lang="en-US" sz="2500" dirty="0"/>
              <a:t>54 rural residential lots (&gt;5000m</a:t>
            </a:r>
            <a:r>
              <a:rPr lang="en-US" sz="2500" baseline="30000" dirty="0"/>
              <a:t>2</a:t>
            </a:r>
            <a:r>
              <a:rPr lang="en-US" sz="2500" dirty="0"/>
              <a:t>).</a:t>
            </a:r>
          </a:p>
          <a:p>
            <a:r>
              <a:rPr lang="en-US" sz="2500" dirty="0"/>
              <a:t>Road connection with SH23.  Cycleway/walkways within site and links to village.</a:t>
            </a:r>
          </a:p>
          <a:p>
            <a:r>
              <a:rPr lang="en-US" sz="2500" dirty="0"/>
              <a:t>Steam margin and gully enhancement opportunities.</a:t>
            </a:r>
          </a:p>
          <a:p>
            <a:endParaRPr lang="en-US" sz="2500" dirty="0"/>
          </a:p>
          <a:p>
            <a:endParaRPr lang="en-US" sz="2500" dirty="0"/>
          </a:p>
          <a:p>
            <a:endParaRPr lang="en-NZ" dirty="0"/>
          </a:p>
        </p:txBody>
      </p:sp>
    </p:spTree>
    <p:extLst>
      <p:ext uri="{BB962C8B-B14F-4D97-AF65-F5344CB8AC3E}">
        <p14:creationId xmlns:p14="http://schemas.microsoft.com/office/powerpoint/2010/main" val="313663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471A-4CBA-4E80-A453-556812F8981B}"/>
              </a:ext>
            </a:extLst>
          </p:cNvPr>
          <p:cNvSpPr>
            <a:spLocks noGrp="1"/>
          </p:cNvSpPr>
          <p:nvPr>
            <p:ph type="title"/>
          </p:nvPr>
        </p:nvSpPr>
        <p:spPr/>
        <p:txBody>
          <a:bodyPr/>
          <a:lstStyle/>
          <a:p>
            <a:r>
              <a:rPr lang="en-US" dirty="0"/>
              <a:t>Village Limits </a:t>
            </a:r>
            <a:endParaRPr lang="en-NZ" dirty="0"/>
          </a:p>
        </p:txBody>
      </p:sp>
      <p:sp>
        <p:nvSpPr>
          <p:cNvPr id="3" name="Content Placeholder 2">
            <a:extLst>
              <a:ext uri="{FF2B5EF4-FFF2-40B4-BE49-F238E27FC236}">
                <a16:creationId xmlns:a16="http://schemas.microsoft.com/office/drawing/2014/main" id="{3FA7849D-B024-4ECB-B0EF-67C323A7D93E}"/>
              </a:ext>
            </a:extLst>
          </p:cNvPr>
          <p:cNvSpPr>
            <a:spLocks noGrp="1"/>
          </p:cNvSpPr>
          <p:nvPr>
            <p:ph idx="1"/>
          </p:nvPr>
        </p:nvSpPr>
        <p:spPr/>
        <p:txBody>
          <a:bodyPr>
            <a:normAutofit fontScale="92500" lnSpcReduction="10000"/>
          </a:bodyPr>
          <a:lstStyle/>
          <a:p>
            <a:r>
              <a:rPr lang="en-US" sz="2500" dirty="0"/>
              <a:t>Future Proof does not identify urban or village limits for Te Uku, or any other village outside of the Hamilton Periphery.  </a:t>
            </a:r>
          </a:p>
          <a:p>
            <a:r>
              <a:rPr lang="en-US" sz="2500" dirty="0"/>
              <a:t>s42A asserts that the intention of Future Proof is for growth to only be directed to areas with urban and village limits, either wholly within or at the periphery.  </a:t>
            </a:r>
          </a:p>
          <a:p>
            <a:r>
              <a:rPr lang="en-US" sz="2500" dirty="0"/>
              <a:t>I disagree in respect of villages. Village limits were only identified on the Hamilton periphery where a more stringent framework for managing growth was required.  </a:t>
            </a:r>
          </a:p>
          <a:p>
            <a:r>
              <a:rPr lang="en-US" sz="2500" dirty="0"/>
              <a:t>It is not the intention of Future Proof to strictly limit the growth of rural villages and nodes outside of the Hamilton periphery.  For example, all of the rural villages in the </a:t>
            </a:r>
            <a:r>
              <a:rPr lang="en-US" sz="2500" dirty="0" err="1"/>
              <a:t>Waipa</a:t>
            </a:r>
            <a:r>
              <a:rPr lang="en-US" sz="2500" dirty="0"/>
              <a:t> District do not have village limits identified in Future Proof yet they have been enabled for growth (Plan Change 5). </a:t>
            </a:r>
          </a:p>
          <a:p>
            <a:r>
              <a:rPr lang="en-US" sz="2500" dirty="0"/>
              <a:t>Furthermore, Section 7.5 of Future Proof sets out the maps representing the settlement pattern only provide a general indication of extent of urban areas.  </a:t>
            </a:r>
          </a:p>
          <a:p>
            <a:endParaRPr lang="en-US" sz="2100" dirty="0"/>
          </a:p>
          <a:p>
            <a:pPr marL="0" indent="0">
              <a:buNone/>
            </a:pPr>
            <a:endParaRPr lang="en-US" dirty="0"/>
          </a:p>
          <a:p>
            <a:endParaRPr lang="en-US" dirty="0"/>
          </a:p>
          <a:p>
            <a:endParaRPr lang="en-US" dirty="0"/>
          </a:p>
          <a:p>
            <a:endParaRPr lang="en-NZ" dirty="0"/>
          </a:p>
        </p:txBody>
      </p:sp>
    </p:spTree>
    <p:extLst>
      <p:ext uri="{BB962C8B-B14F-4D97-AF65-F5344CB8AC3E}">
        <p14:creationId xmlns:p14="http://schemas.microsoft.com/office/powerpoint/2010/main" val="410066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471A-4CBA-4E80-A453-556812F8981B}"/>
              </a:ext>
            </a:extLst>
          </p:cNvPr>
          <p:cNvSpPr>
            <a:spLocks noGrp="1"/>
          </p:cNvSpPr>
          <p:nvPr>
            <p:ph type="title"/>
          </p:nvPr>
        </p:nvSpPr>
        <p:spPr/>
        <p:txBody>
          <a:bodyPr/>
          <a:lstStyle/>
          <a:p>
            <a:r>
              <a:rPr lang="en-US" dirty="0"/>
              <a:t>High class soil and fragmentation </a:t>
            </a:r>
            <a:endParaRPr lang="en-NZ" dirty="0"/>
          </a:p>
        </p:txBody>
      </p:sp>
      <p:sp>
        <p:nvSpPr>
          <p:cNvPr id="3" name="Content Placeholder 2">
            <a:extLst>
              <a:ext uri="{FF2B5EF4-FFF2-40B4-BE49-F238E27FC236}">
                <a16:creationId xmlns:a16="http://schemas.microsoft.com/office/drawing/2014/main" id="{3FA7849D-B024-4ECB-B0EF-67C323A7D93E}"/>
              </a:ext>
            </a:extLst>
          </p:cNvPr>
          <p:cNvSpPr>
            <a:spLocks noGrp="1"/>
          </p:cNvSpPr>
          <p:nvPr>
            <p:ph idx="1"/>
          </p:nvPr>
        </p:nvSpPr>
        <p:spPr/>
        <p:txBody>
          <a:bodyPr>
            <a:normAutofit/>
          </a:bodyPr>
          <a:lstStyle/>
          <a:p>
            <a:pPr marL="0" indent="0">
              <a:buNone/>
            </a:pPr>
            <a:endParaRPr lang="en-US" sz="2100" dirty="0"/>
          </a:p>
          <a:p>
            <a:pPr marL="0" indent="0">
              <a:buNone/>
            </a:pPr>
            <a:endParaRPr lang="en-US" dirty="0"/>
          </a:p>
          <a:p>
            <a:endParaRPr lang="en-US" dirty="0"/>
          </a:p>
          <a:p>
            <a:endParaRPr lang="en-US" dirty="0"/>
          </a:p>
          <a:p>
            <a:endParaRPr lang="en-NZ" dirty="0"/>
          </a:p>
        </p:txBody>
      </p:sp>
      <p:sp>
        <p:nvSpPr>
          <p:cNvPr id="4" name="Content Placeholder 2">
            <a:extLst>
              <a:ext uri="{FF2B5EF4-FFF2-40B4-BE49-F238E27FC236}">
                <a16:creationId xmlns:a16="http://schemas.microsoft.com/office/drawing/2014/main" id="{D9134ACC-027D-465C-B0E2-A4BCCE038E37}"/>
              </a:ext>
            </a:extLst>
          </p:cNvPr>
          <p:cNvSpPr txBox="1">
            <a:spLocks/>
          </p:cNvSpPr>
          <p:nvPr/>
        </p:nvSpPr>
        <p:spPr>
          <a:xfrm>
            <a:off x="990600" y="197802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DCF site contains both versatile (37%) and non-versatile soils (63%).</a:t>
            </a:r>
          </a:p>
          <a:p>
            <a:r>
              <a:rPr lang="en-US" sz="2500" dirty="0"/>
              <a:t>Agricultural impact report concludes that modest changes to farming practices could see the net loss of animals brought down to approximately 60 animals as a result of rezoning proposal.</a:t>
            </a:r>
          </a:p>
          <a:p>
            <a:r>
              <a:rPr lang="en-US" sz="2500" dirty="0"/>
              <a:t>Policy 14.2 of the WRPS seeks to avoid a decline in the availability of high class soils for primary production due to inappropriate subdivision, use or development.</a:t>
            </a:r>
          </a:p>
          <a:p>
            <a:r>
              <a:rPr lang="en-US" sz="2500" dirty="0"/>
              <a:t>It is not the intention of Policy 14.2 to prevent all urban development on high class soil, however it is expected that in order to ensure development is appropriate, it would be subject to a comprehensive planning process such as district plan review, structure plan or growth strategy prior to re-zoning.</a:t>
            </a:r>
          </a:p>
          <a:p>
            <a:r>
              <a:rPr lang="en-US" sz="2500" dirty="0"/>
              <a:t>Information provided with the submission has been comprehensive and concludes the loss of high-quality soil is not significant. Te Uku being an existing settlement is an appropriate location for CLZ.</a:t>
            </a:r>
          </a:p>
          <a:p>
            <a:endParaRPr lang="en-US" sz="2100" dirty="0"/>
          </a:p>
          <a:p>
            <a:pPr marL="0" indent="0">
              <a:buFont typeface="Arial" panose="020B0604020202020204" pitchFamily="34" charset="0"/>
              <a:buNone/>
            </a:pPr>
            <a:endParaRPr lang="en-US" dirty="0"/>
          </a:p>
          <a:p>
            <a:endParaRPr lang="en-US" dirty="0"/>
          </a:p>
          <a:p>
            <a:endParaRPr lang="en-US" dirty="0"/>
          </a:p>
          <a:p>
            <a:endParaRPr lang="en-NZ" dirty="0"/>
          </a:p>
        </p:txBody>
      </p:sp>
    </p:spTree>
    <p:extLst>
      <p:ext uri="{BB962C8B-B14F-4D97-AF65-F5344CB8AC3E}">
        <p14:creationId xmlns:p14="http://schemas.microsoft.com/office/powerpoint/2010/main" val="121434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471A-4CBA-4E80-A453-556812F8981B}"/>
              </a:ext>
            </a:extLst>
          </p:cNvPr>
          <p:cNvSpPr>
            <a:spLocks noGrp="1"/>
          </p:cNvSpPr>
          <p:nvPr>
            <p:ph type="title"/>
          </p:nvPr>
        </p:nvSpPr>
        <p:spPr/>
        <p:txBody>
          <a:bodyPr/>
          <a:lstStyle/>
          <a:p>
            <a:r>
              <a:rPr lang="en-US" dirty="0"/>
              <a:t>Availability of services</a:t>
            </a:r>
            <a:endParaRPr lang="en-NZ" dirty="0"/>
          </a:p>
        </p:txBody>
      </p:sp>
      <p:sp>
        <p:nvSpPr>
          <p:cNvPr id="3" name="Content Placeholder 2">
            <a:extLst>
              <a:ext uri="{FF2B5EF4-FFF2-40B4-BE49-F238E27FC236}">
                <a16:creationId xmlns:a16="http://schemas.microsoft.com/office/drawing/2014/main" id="{3FA7849D-B024-4ECB-B0EF-67C323A7D93E}"/>
              </a:ext>
            </a:extLst>
          </p:cNvPr>
          <p:cNvSpPr>
            <a:spLocks noGrp="1"/>
          </p:cNvSpPr>
          <p:nvPr>
            <p:ph idx="1"/>
          </p:nvPr>
        </p:nvSpPr>
        <p:spPr/>
        <p:txBody>
          <a:bodyPr>
            <a:normAutofit/>
          </a:bodyPr>
          <a:lstStyle/>
          <a:p>
            <a:pPr marL="0" indent="0">
              <a:buNone/>
            </a:pPr>
            <a:endParaRPr lang="en-US" sz="2100" dirty="0"/>
          </a:p>
          <a:p>
            <a:pPr marL="0" indent="0">
              <a:buNone/>
            </a:pPr>
            <a:endParaRPr lang="en-US" dirty="0"/>
          </a:p>
          <a:p>
            <a:endParaRPr lang="en-US" dirty="0"/>
          </a:p>
          <a:p>
            <a:endParaRPr lang="en-US" dirty="0"/>
          </a:p>
          <a:p>
            <a:endParaRPr lang="en-NZ" dirty="0"/>
          </a:p>
        </p:txBody>
      </p:sp>
      <p:sp>
        <p:nvSpPr>
          <p:cNvPr id="4" name="Content Placeholder 2">
            <a:extLst>
              <a:ext uri="{FF2B5EF4-FFF2-40B4-BE49-F238E27FC236}">
                <a16:creationId xmlns:a16="http://schemas.microsoft.com/office/drawing/2014/main" id="{D9134ACC-027D-465C-B0E2-A4BCCE038E37}"/>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s42A states that the Framework Report (and the WRPS and NPS-UD) set out a preference for urban growth to be accommodated in locations where it is possible to ne serviced by council-held reticulated networks.  </a:t>
            </a:r>
          </a:p>
          <a:p>
            <a:r>
              <a:rPr lang="en-US" sz="2500" dirty="0"/>
              <a:t>The WPDP has appropriately responded by largely directing urban growth to towns and villages. This does not mean that there is not a legitimate role for the CLZ in appropriate locations.  There is demand for rural-residential living and it is the role of the WPDP to manage this and ensure it occurs at an appropriate scale and at appropriate locations.</a:t>
            </a:r>
          </a:p>
          <a:p>
            <a:pPr lvl="1"/>
            <a:endParaRPr lang="en-US" sz="1700" dirty="0"/>
          </a:p>
          <a:p>
            <a:pPr marL="0" indent="0">
              <a:buFont typeface="Arial" panose="020B0604020202020204" pitchFamily="34" charset="0"/>
              <a:buNone/>
            </a:pPr>
            <a:endParaRPr lang="en-US" dirty="0"/>
          </a:p>
          <a:p>
            <a:endParaRPr lang="en-US" dirty="0"/>
          </a:p>
          <a:p>
            <a:endParaRPr lang="en-US" dirty="0"/>
          </a:p>
          <a:p>
            <a:endParaRPr lang="en-NZ" dirty="0"/>
          </a:p>
        </p:txBody>
      </p:sp>
    </p:spTree>
    <p:extLst>
      <p:ext uri="{BB962C8B-B14F-4D97-AF65-F5344CB8AC3E}">
        <p14:creationId xmlns:p14="http://schemas.microsoft.com/office/powerpoint/2010/main" val="96161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471A-4CBA-4E80-A453-556812F8981B}"/>
              </a:ext>
            </a:extLst>
          </p:cNvPr>
          <p:cNvSpPr>
            <a:spLocks noGrp="1"/>
          </p:cNvSpPr>
          <p:nvPr>
            <p:ph type="title"/>
          </p:nvPr>
        </p:nvSpPr>
        <p:spPr/>
        <p:txBody>
          <a:bodyPr/>
          <a:lstStyle/>
          <a:p>
            <a:r>
              <a:rPr lang="en-US" dirty="0"/>
              <a:t>WRPS Schedule 6</a:t>
            </a:r>
            <a:endParaRPr lang="en-NZ" dirty="0"/>
          </a:p>
        </p:txBody>
      </p:sp>
      <p:sp>
        <p:nvSpPr>
          <p:cNvPr id="3" name="Content Placeholder 2">
            <a:extLst>
              <a:ext uri="{FF2B5EF4-FFF2-40B4-BE49-F238E27FC236}">
                <a16:creationId xmlns:a16="http://schemas.microsoft.com/office/drawing/2014/main" id="{3FA7849D-B024-4ECB-B0EF-67C323A7D93E}"/>
              </a:ext>
            </a:extLst>
          </p:cNvPr>
          <p:cNvSpPr>
            <a:spLocks noGrp="1"/>
          </p:cNvSpPr>
          <p:nvPr>
            <p:ph idx="1"/>
          </p:nvPr>
        </p:nvSpPr>
        <p:spPr/>
        <p:txBody>
          <a:bodyPr>
            <a:normAutofit/>
          </a:bodyPr>
          <a:lstStyle/>
          <a:p>
            <a:pPr marL="0" indent="0">
              <a:buNone/>
            </a:pPr>
            <a:endParaRPr lang="en-US" sz="2100" dirty="0"/>
          </a:p>
          <a:p>
            <a:pPr marL="0" indent="0">
              <a:buNone/>
            </a:pPr>
            <a:endParaRPr lang="en-US" dirty="0"/>
          </a:p>
          <a:p>
            <a:endParaRPr lang="en-US" dirty="0"/>
          </a:p>
          <a:p>
            <a:endParaRPr lang="en-US" dirty="0"/>
          </a:p>
          <a:p>
            <a:endParaRPr lang="en-NZ" dirty="0"/>
          </a:p>
        </p:txBody>
      </p:sp>
      <p:sp>
        <p:nvSpPr>
          <p:cNvPr id="4" name="Content Placeholder 2">
            <a:extLst>
              <a:ext uri="{FF2B5EF4-FFF2-40B4-BE49-F238E27FC236}">
                <a16:creationId xmlns:a16="http://schemas.microsoft.com/office/drawing/2014/main" id="{D9134ACC-027D-465C-B0E2-A4BCCE038E37}"/>
              </a:ext>
            </a:extLst>
          </p:cNvPr>
          <p:cNvSpPr txBox="1">
            <a:spLocks/>
          </p:cNvSpPr>
          <p:nvPr/>
        </p:nvSpPr>
        <p:spPr>
          <a:xfrm>
            <a:off x="990600" y="19780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t>General development principles in contention:</a:t>
            </a:r>
          </a:p>
          <a:p>
            <a:pPr marL="457200" indent="-457200">
              <a:buAutoNum type="alphaLcParenR"/>
            </a:pPr>
            <a:r>
              <a:rPr lang="en-US" sz="2500" dirty="0"/>
              <a:t>Te Uku is not expected to have a village limit as it is not located in the Hamilton Periphery.</a:t>
            </a:r>
          </a:p>
          <a:p>
            <a:pPr marL="457200" indent="-457200">
              <a:buAutoNum type="alphaLcParenR"/>
            </a:pPr>
            <a:r>
              <a:rPr lang="en-US" sz="2500" dirty="0"/>
              <a:t>The objectives, policies and rules will ensure a clear delineation between the rural zone and the Country Living Zone. The anticipated outcomes are very different.</a:t>
            </a:r>
          </a:p>
          <a:p>
            <a:pPr marL="457200" indent="-457200">
              <a:buAutoNum type="alphaLcParenR"/>
            </a:pPr>
            <a:r>
              <a:rPr lang="en-US" sz="2500" dirty="0"/>
              <a:t>The WPDP provides opportunities for urban intensification and development. It is not the intention to foreclose all greenfield development in lieu of enabling those infill opportunities exclusively.  </a:t>
            </a:r>
          </a:p>
          <a:p>
            <a:pPr marL="514350" indent="-514350">
              <a:buAutoNum type="romanLcParenR"/>
            </a:pPr>
            <a:r>
              <a:rPr lang="en-US" sz="2500" dirty="0"/>
              <a:t>DCF site will promote a compact form, albeit at a density consistent with   the CLZ. Structure plan shows well planned community with walkways, cycleways and can </a:t>
            </a:r>
            <a:r>
              <a:rPr lang="en-US" sz="2500" dirty="0" err="1"/>
              <a:t>utilise</a:t>
            </a:r>
            <a:r>
              <a:rPr lang="en-US" sz="2500" dirty="0"/>
              <a:t> public bus service. </a:t>
            </a:r>
          </a:p>
          <a:p>
            <a:pPr marL="0" indent="0">
              <a:buNone/>
            </a:pPr>
            <a:endParaRPr lang="en-US" sz="2500" dirty="0"/>
          </a:p>
          <a:p>
            <a:pPr marL="457200" indent="-457200">
              <a:buAutoNum type="alphaLcParenR"/>
            </a:pPr>
            <a:endParaRPr lang="en-US" sz="2500" dirty="0"/>
          </a:p>
          <a:p>
            <a:pPr lvl="1"/>
            <a:endParaRPr lang="en-US" sz="1700" dirty="0"/>
          </a:p>
          <a:p>
            <a:pPr marL="0" indent="0">
              <a:buFont typeface="Arial" panose="020B0604020202020204" pitchFamily="34" charset="0"/>
              <a:buNone/>
            </a:pPr>
            <a:endParaRPr lang="en-US" dirty="0"/>
          </a:p>
          <a:p>
            <a:endParaRPr lang="en-US" dirty="0"/>
          </a:p>
          <a:p>
            <a:endParaRPr lang="en-US" dirty="0"/>
          </a:p>
          <a:p>
            <a:endParaRPr lang="en-NZ" dirty="0"/>
          </a:p>
        </p:txBody>
      </p:sp>
    </p:spTree>
    <p:extLst>
      <p:ext uri="{BB962C8B-B14F-4D97-AF65-F5344CB8AC3E}">
        <p14:creationId xmlns:p14="http://schemas.microsoft.com/office/powerpoint/2010/main" val="286742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471A-4CBA-4E80-A453-556812F8981B}"/>
              </a:ext>
            </a:extLst>
          </p:cNvPr>
          <p:cNvSpPr>
            <a:spLocks noGrp="1"/>
          </p:cNvSpPr>
          <p:nvPr>
            <p:ph type="title"/>
          </p:nvPr>
        </p:nvSpPr>
        <p:spPr/>
        <p:txBody>
          <a:bodyPr/>
          <a:lstStyle/>
          <a:p>
            <a:r>
              <a:rPr lang="en-US" dirty="0"/>
              <a:t>WRPS Schedule 6 cont.</a:t>
            </a:r>
            <a:endParaRPr lang="en-NZ" dirty="0"/>
          </a:p>
        </p:txBody>
      </p:sp>
      <p:sp>
        <p:nvSpPr>
          <p:cNvPr id="3" name="Content Placeholder 2">
            <a:extLst>
              <a:ext uri="{FF2B5EF4-FFF2-40B4-BE49-F238E27FC236}">
                <a16:creationId xmlns:a16="http://schemas.microsoft.com/office/drawing/2014/main" id="{3FA7849D-B024-4ECB-B0EF-67C323A7D93E}"/>
              </a:ext>
            </a:extLst>
          </p:cNvPr>
          <p:cNvSpPr>
            <a:spLocks noGrp="1"/>
          </p:cNvSpPr>
          <p:nvPr>
            <p:ph idx="1"/>
          </p:nvPr>
        </p:nvSpPr>
        <p:spPr/>
        <p:txBody>
          <a:bodyPr>
            <a:normAutofit/>
          </a:bodyPr>
          <a:lstStyle/>
          <a:p>
            <a:pPr marL="0" indent="0">
              <a:buNone/>
            </a:pPr>
            <a:endParaRPr lang="en-US" sz="2100" dirty="0"/>
          </a:p>
          <a:p>
            <a:pPr marL="0" indent="0">
              <a:buNone/>
            </a:pPr>
            <a:endParaRPr lang="en-US" dirty="0"/>
          </a:p>
          <a:p>
            <a:endParaRPr lang="en-US" dirty="0"/>
          </a:p>
          <a:p>
            <a:endParaRPr lang="en-US" dirty="0"/>
          </a:p>
          <a:p>
            <a:endParaRPr lang="en-NZ" dirty="0"/>
          </a:p>
        </p:txBody>
      </p:sp>
      <p:sp>
        <p:nvSpPr>
          <p:cNvPr id="4" name="Content Placeholder 2">
            <a:extLst>
              <a:ext uri="{FF2B5EF4-FFF2-40B4-BE49-F238E27FC236}">
                <a16:creationId xmlns:a16="http://schemas.microsoft.com/office/drawing/2014/main" id="{D9134ACC-027D-465C-B0E2-A4BCCE038E37}"/>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t>Rural residential principles in contention:</a:t>
            </a:r>
          </a:p>
          <a:p>
            <a:pPr marL="0" indent="0">
              <a:buNone/>
            </a:pPr>
            <a:r>
              <a:rPr lang="en-US" sz="2500" dirty="0"/>
              <a:t>e) DCF will connect with existing infrastructure, including SH23 and public bus services.  Can also </a:t>
            </a:r>
            <a:r>
              <a:rPr lang="en-US" sz="2500" dirty="0" err="1"/>
              <a:t>utilise</a:t>
            </a:r>
            <a:r>
              <a:rPr lang="en-US" sz="2500" dirty="0"/>
              <a:t> existing social infrastructure at Te Uku, including school, store, community hall, church etc.</a:t>
            </a:r>
          </a:p>
          <a:p>
            <a:pPr marL="0" indent="0">
              <a:buNone/>
            </a:pPr>
            <a:r>
              <a:rPr lang="en-US" sz="2500" dirty="0"/>
              <a:t>c) and f) Referring to the evidence from Mr </a:t>
            </a:r>
            <a:r>
              <a:rPr lang="en-US" sz="2500" dirty="0" err="1"/>
              <a:t>Mansergh</a:t>
            </a:r>
            <a:r>
              <a:rPr lang="en-US" sz="2500" dirty="0"/>
              <a:t>, the zone change will enable development which would have no effect to moderate effect on the key attributes of the surrounding landscape. Consolidation and intensifying existing nodes assist with avoiding uncontrolled/inappropriate subdivision.</a:t>
            </a:r>
          </a:p>
          <a:p>
            <a:pPr marL="457200" indent="-457200">
              <a:buAutoNum type="alphaLcParenR"/>
            </a:pPr>
            <a:endParaRPr lang="en-US" sz="2500" dirty="0"/>
          </a:p>
          <a:p>
            <a:pPr lvl="1"/>
            <a:endParaRPr lang="en-US" sz="1700" dirty="0"/>
          </a:p>
          <a:p>
            <a:pPr marL="0" indent="0">
              <a:buFont typeface="Arial" panose="020B0604020202020204" pitchFamily="34" charset="0"/>
              <a:buNone/>
            </a:pPr>
            <a:endParaRPr lang="en-US" dirty="0"/>
          </a:p>
          <a:p>
            <a:endParaRPr lang="en-US" dirty="0"/>
          </a:p>
          <a:p>
            <a:endParaRPr lang="en-US" dirty="0"/>
          </a:p>
          <a:p>
            <a:endParaRPr lang="en-NZ" dirty="0"/>
          </a:p>
        </p:txBody>
      </p:sp>
    </p:spTree>
    <p:extLst>
      <p:ext uri="{BB962C8B-B14F-4D97-AF65-F5344CB8AC3E}">
        <p14:creationId xmlns:p14="http://schemas.microsoft.com/office/powerpoint/2010/main" val="3390751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747</Words>
  <Application>Microsoft Office PowerPoint</Application>
  <PresentationFormat>Widescreen</PresentationFormat>
  <Paragraphs>65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Zone Extents: Rest of District Evidence Highlights</vt:lpstr>
      <vt:lpstr>PowerPoint Presentation</vt:lpstr>
      <vt:lpstr>PowerPoint Presentation</vt:lpstr>
      <vt:lpstr>Summary of proposal</vt:lpstr>
      <vt:lpstr>Village Limits </vt:lpstr>
      <vt:lpstr>High class soil and fragmentation </vt:lpstr>
      <vt:lpstr>Availability of services</vt:lpstr>
      <vt:lpstr>WRPS Schedule 6</vt:lpstr>
      <vt:lpstr>WRPS Schedule 6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Highlights</dc:title>
  <dc:creator>Bevan Houlbrooke</dc:creator>
  <cp:lastModifiedBy>Bevan Houlbrooke</cp:lastModifiedBy>
  <cp:revision>39</cp:revision>
  <cp:lastPrinted>2020-09-25T02:34:20Z</cp:lastPrinted>
  <dcterms:created xsi:type="dcterms:W3CDTF">2020-09-24T22:19:06Z</dcterms:created>
  <dcterms:modified xsi:type="dcterms:W3CDTF">2021-06-10T00:20:26Z</dcterms:modified>
</cp:coreProperties>
</file>