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5" r:id="rId4"/>
    <p:sldId id="266" r:id="rId5"/>
    <p:sldId id="267" r:id="rId6"/>
    <p:sldId id="260" r:id="rId7"/>
    <p:sldId id="264" r:id="rId8"/>
    <p:sldId id="257" r:id="rId9"/>
    <p:sldId id="262" r:id="rId10"/>
    <p:sldId id="259" r:id="rId11"/>
    <p:sldId id="263" r:id="rId12"/>
  </p:sldIdLst>
  <p:sldSz cx="12192000" cy="6858000"/>
  <p:notesSz cx="6807200"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van Houlbrooke" initials="BH" lastIdx="1" clrIdx="0">
    <p:extLst>
      <p:ext uri="{19B8F6BF-5375-455C-9EA6-DF929625EA0E}">
        <p15:presenceInfo xmlns:p15="http://schemas.microsoft.com/office/powerpoint/2012/main" userId="S::bevan.houlbrooke@ckl.co.nz::e4df969f-7390-40a2-a834-f963f28694a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A2458-D074-4386-B13B-9F60BDBA738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NZ"/>
          </a:p>
        </p:txBody>
      </p:sp>
      <p:sp>
        <p:nvSpPr>
          <p:cNvPr id="3" name="Subtitle 2">
            <a:extLst>
              <a:ext uri="{FF2B5EF4-FFF2-40B4-BE49-F238E27FC236}">
                <a16:creationId xmlns:a16="http://schemas.microsoft.com/office/drawing/2014/main" id="{9D65B5FD-D795-4190-AD19-B6FB7D4F630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NZ"/>
          </a:p>
        </p:txBody>
      </p:sp>
      <p:sp>
        <p:nvSpPr>
          <p:cNvPr id="4" name="Date Placeholder 3">
            <a:extLst>
              <a:ext uri="{FF2B5EF4-FFF2-40B4-BE49-F238E27FC236}">
                <a16:creationId xmlns:a16="http://schemas.microsoft.com/office/drawing/2014/main" id="{BD5AE845-E039-4EEC-AA07-C8FEA6921923}"/>
              </a:ext>
            </a:extLst>
          </p:cNvPr>
          <p:cNvSpPr>
            <a:spLocks noGrp="1"/>
          </p:cNvSpPr>
          <p:nvPr>
            <p:ph type="dt" sz="half" idx="10"/>
          </p:nvPr>
        </p:nvSpPr>
        <p:spPr/>
        <p:txBody>
          <a:bodyPr/>
          <a:lstStyle/>
          <a:p>
            <a:fld id="{07494293-7363-4447-ABB5-4FBF7360F170}" type="datetimeFigureOut">
              <a:rPr lang="en-NZ" smtClean="0"/>
              <a:t>11/12/2019</a:t>
            </a:fld>
            <a:endParaRPr lang="en-NZ"/>
          </a:p>
        </p:txBody>
      </p:sp>
      <p:sp>
        <p:nvSpPr>
          <p:cNvPr id="5" name="Footer Placeholder 4">
            <a:extLst>
              <a:ext uri="{FF2B5EF4-FFF2-40B4-BE49-F238E27FC236}">
                <a16:creationId xmlns:a16="http://schemas.microsoft.com/office/drawing/2014/main" id="{7E69DBA7-72C5-4ECF-BB8F-33B7D4485249}"/>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6D97F4A9-18DA-4561-BAB6-28A5AFA0A25D}"/>
              </a:ext>
            </a:extLst>
          </p:cNvPr>
          <p:cNvSpPr>
            <a:spLocks noGrp="1"/>
          </p:cNvSpPr>
          <p:nvPr>
            <p:ph type="sldNum" sz="quarter" idx="12"/>
          </p:nvPr>
        </p:nvSpPr>
        <p:spPr/>
        <p:txBody>
          <a:bodyPr/>
          <a:lstStyle/>
          <a:p>
            <a:fld id="{21DA2E95-C212-4496-930C-FC20AD04B3EC}" type="slidenum">
              <a:rPr lang="en-NZ" smtClean="0"/>
              <a:t>‹#›</a:t>
            </a:fld>
            <a:endParaRPr lang="en-NZ"/>
          </a:p>
        </p:txBody>
      </p:sp>
    </p:spTree>
    <p:extLst>
      <p:ext uri="{BB962C8B-B14F-4D97-AF65-F5344CB8AC3E}">
        <p14:creationId xmlns:p14="http://schemas.microsoft.com/office/powerpoint/2010/main" val="4226532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B634D6-39C9-495C-A6B6-73FD0123D94D}"/>
              </a:ext>
            </a:extLst>
          </p:cNvPr>
          <p:cNvSpPr>
            <a:spLocks noGrp="1"/>
          </p:cNvSpPr>
          <p:nvPr>
            <p:ph type="title"/>
          </p:nvPr>
        </p:nvSpPr>
        <p:spPr/>
        <p:txBody>
          <a:bodyPr/>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EFAFE289-4F07-48FA-B049-6031DF37455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E84D9496-F0D9-4EA4-9160-4BBC0A02F142}"/>
              </a:ext>
            </a:extLst>
          </p:cNvPr>
          <p:cNvSpPr>
            <a:spLocks noGrp="1"/>
          </p:cNvSpPr>
          <p:nvPr>
            <p:ph type="dt" sz="half" idx="10"/>
          </p:nvPr>
        </p:nvSpPr>
        <p:spPr/>
        <p:txBody>
          <a:bodyPr/>
          <a:lstStyle/>
          <a:p>
            <a:fld id="{07494293-7363-4447-ABB5-4FBF7360F170}" type="datetimeFigureOut">
              <a:rPr lang="en-NZ" smtClean="0"/>
              <a:t>11/12/2019</a:t>
            </a:fld>
            <a:endParaRPr lang="en-NZ"/>
          </a:p>
        </p:txBody>
      </p:sp>
      <p:sp>
        <p:nvSpPr>
          <p:cNvPr id="5" name="Footer Placeholder 4">
            <a:extLst>
              <a:ext uri="{FF2B5EF4-FFF2-40B4-BE49-F238E27FC236}">
                <a16:creationId xmlns:a16="http://schemas.microsoft.com/office/drawing/2014/main" id="{F0C9E821-5ECF-459A-A2B1-E94B5F71D5B3}"/>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DF9923DD-351B-42F8-9412-A4FE7E6C6C82}"/>
              </a:ext>
            </a:extLst>
          </p:cNvPr>
          <p:cNvSpPr>
            <a:spLocks noGrp="1"/>
          </p:cNvSpPr>
          <p:nvPr>
            <p:ph type="sldNum" sz="quarter" idx="12"/>
          </p:nvPr>
        </p:nvSpPr>
        <p:spPr/>
        <p:txBody>
          <a:bodyPr/>
          <a:lstStyle/>
          <a:p>
            <a:fld id="{21DA2E95-C212-4496-930C-FC20AD04B3EC}" type="slidenum">
              <a:rPr lang="en-NZ" smtClean="0"/>
              <a:t>‹#›</a:t>
            </a:fld>
            <a:endParaRPr lang="en-NZ"/>
          </a:p>
        </p:txBody>
      </p:sp>
    </p:spTree>
    <p:extLst>
      <p:ext uri="{BB962C8B-B14F-4D97-AF65-F5344CB8AC3E}">
        <p14:creationId xmlns:p14="http://schemas.microsoft.com/office/powerpoint/2010/main" val="32710439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5625806-020C-42CD-8D29-88D9979145C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5A589936-AF97-4B08-B2FD-6BA57381EC8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803C9727-4E19-40BF-9F6F-F50D51A3AECC}"/>
              </a:ext>
            </a:extLst>
          </p:cNvPr>
          <p:cNvSpPr>
            <a:spLocks noGrp="1"/>
          </p:cNvSpPr>
          <p:nvPr>
            <p:ph type="dt" sz="half" idx="10"/>
          </p:nvPr>
        </p:nvSpPr>
        <p:spPr/>
        <p:txBody>
          <a:bodyPr/>
          <a:lstStyle/>
          <a:p>
            <a:fld id="{07494293-7363-4447-ABB5-4FBF7360F170}" type="datetimeFigureOut">
              <a:rPr lang="en-NZ" smtClean="0"/>
              <a:t>11/12/2019</a:t>
            </a:fld>
            <a:endParaRPr lang="en-NZ"/>
          </a:p>
        </p:txBody>
      </p:sp>
      <p:sp>
        <p:nvSpPr>
          <p:cNvPr id="5" name="Footer Placeholder 4">
            <a:extLst>
              <a:ext uri="{FF2B5EF4-FFF2-40B4-BE49-F238E27FC236}">
                <a16:creationId xmlns:a16="http://schemas.microsoft.com/office/drawing/2014/main" id="{8468E119-38F6-4389-80A7-694DC8A056DA}"/>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E4A5BF70-BEF6-4B4B-806E-654783F10F51}"/>
              </a:ext>
            </a:extLst>
          </p:cNvPr>
          <p:cNvSpPr>
            <a:spLocks noGrp="1"/>
          </p:cNvSpPr>
          <p:nvPr>
            <p:ph type="sldNum" sz="quarter" idx="12"/>
          </p:nvPr>
        </p:nvSpPr>
        <p:spPr/>
        <p:txBody>
          <a:bodyPr/>
          <a:lstStyle/>
          <a:p>
            <a:fld id="{21DA2E95-C212-4496-930C-FC20AD04B3EC}" type="slidenum">
              <a:rPr lang="en-NZ" smtClean="0"/>
              <a:t>‹#›</a:t>
            </a:fld>
            <a:endParaRPr lang="en-NZ"/>
          </a:p>
        </p:txBody>
      </p:sp>
    </p:spTree>
    <p:extLst>
      <p:ext uri="{BB962C8B-B14F-4D97-AF65-F5344CB8AC3E}">
        <p14:creationId xmlns:p14="http://schemas.microsoft.com/office/powerpoint/2010/main" val="17416773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5D9DB4-6FBF-46A4-8DC1-944F9055302E}"/>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999D28B3-1E38-405D-A2EF-7C8D8BE5646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499385AB-5B2C-4082-BC5C-4189884F4EEB}"/>
              </a:ext>
            </a:extLst>
          </p:cNvPr>
          <p:cNvSpPr>
            <a:spLocks noGrp="1"/>
          </p:cNvSpPr>
          <p:nvPr>
            <p:ph type="dt" sz="half" idx="10"/>
          </p:nvPr>
        </p:nvSpPr>
        <p:spPr/>
        <p:txBody>
          <a:bodyPr/>
          <a:lstStyle/>
          <a:p>
            <a:fld id="{07494293-7363-4447-ABB5-4FBF7360F170}" type="datetimeFigureOut">
              <a:rPr lang="en-NZ" smtClean="0"/>
              <a:t>11/12/2019</a:t>
            </a:fld>
            <a:endParaRPr lang="en-NZ"/>
          </a:p>
        </p:txBody>
      </p:sp>
      <p:sp>
        <p:nvSpPr>
          <p:cNvPr id="5" name="Footer Placeholder 4">
            <a:extLst>
              <a:ext uri="{FF2B5EF4-FFF2-40B4-BE49-F238E27FC236}">
                <a16:creationId xmlns:a16="http://schemas.microsoft.com/office/drawing/2014/main" id="{2DD33F81-F29B-472D-884B-8ED733647049}"/>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00FD2870-6A49-4B75-BBCB-E5A99ABF85F4}"/>
              </a:ext>
            </a:extLst>
          </p:cNvPr>
          <p:cNvSpPr>
            <a:spLocks noGrp="1"/>
          </p:cNvSpPr>
          <p:nvPr>
            <p:ph type="sldNum" sz="quarter" idx="12"/>
          </p:nvPr>
        </p:nvSpPr>
        <p:spPr/>
        <p:txBody>
          <a:bodyPr/>
          <a:lstStyle/>
          <a:p>
            <a:fld id="{21DA2E95-C212-4496-930C-FC20AD04B3EC}" type="slidenum">
              <a:rPr lang="en-NZ" smtClean="0"/>
              <a:t>‹#›</a:t>
            </a:fld>
            <a:endParaRPr lang="en-NZ"/>
          </a:p>
        </p:txBody>
      </p:sp>
    </p:spTree>
    <p:extLst>
      <p:ext uri="{BB962C8B-B14F-4D97-AF65-F5344CB8AC3E}">
        <p14:creationId xmlns:p14="http://schemas.microsoft.com/office/powerpoint/2010/main" val="29267587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AFE8F8-AD8B-4448-AF4E-623CD5B4CE1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NZ"/>
          </a:p>
        </p:txBody>
      </p:sp>
      <p:sp>
        <p:nvSpPr>
          <p:cNvPr id="3" name="Text Placeholder 2">
            <a:extLst>
              <a:ext uri="{FF2B5EF4-FFF2-40B4-BE49-F238E27FC236}">
                <a16:creationId xmlns:a16="http://schemas.microsoft.com/office/drawing/2014/main" id="{B6D96E70-4281-4F28-A431-F2711FED439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96ABCE0-D2E2-447B-A8FE-B39AE60886BE}"/>
              </a:ext>
            </a:extLst>
          </p:cNvPr>
          <p:cNvSpPr>
            <a:spLocks noGrp="1"/>
          </p:cNvSpPr>
          <p:nvPr>
            <p:ph type="dt" sz="half" idx="10"/>
          </p:nvPr>
        </p:nvSpPr>
        <p:spPr/>
        <p:txBody>
          <a:bodyPr/>
          <a:lstStyle/>
          <a:p>
            <a:fld id="{07494293-7363-4447-ABB5-4FBF7360F170}" type="datetimeFigureOut">
              <a:rPr lang="en-NZ" smtClean="0"/>
              <a:t>11/12/2019</a:t>
            </a:fld>
            <a:endParaRPr lang="en-NZ"/>
          </a:p>
        </p:txBody>
      </p:sp>
      <p:sp>
        <p:nvSpPr>
          <p:cNvPr id="5" name="Footer Placeholder 4">
            <a:extLst>
              <a:ext uri="{FF2B5EF4-FFF2-40B4-BE49-F238E27FC236}">
                <a16:creationId xmlns:a16="http://schemas.microsoft.com/office/drawing/2014/main" id="{EDE9ABA5-AC86-485E-956A-0D7955E5F5DB}"/>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3A84D7D2-6EDC-49F2-BA01-54A2B159E151}"/>
              </a:ext>
            </a:extLst>
          </p:cNvPr>
          <p:cNvSpPr>
            <a:spLocks noGrp="1"/>
          </p:cNvSpPr>
          <p:nvPr>
            <p:ph type="sldNum" sz="quarter" idx="12"/>
          </p:nvPr>
        </p:nvSpPr>
        <p:spPr/>
        <p:txBody>
          <a:bodyPr/>
          <a:lstStyle/>
          <a:p>
            <a:fld id="{21DA2E95-C212-4496-930C-FC20AD04B3EC}" type="slidenum">
              <a:rPr lang="en-NZ" smtClean="0"/>
              <a:t>‹#›</a:t>
            </a:fld>
            <a:endParaRPr lang="en-NZ"/>
          </a:p>
        </p:txBody>
      </p:sp>
    </p:spTree>
    <p:extLst>
      <p:ext uri="{BB962C8B-B14F-4D97-AF65-F5344CB8AC3E}">
        <p14:creationId xmlns:p14="http://schemas.microsoft.com/office/powerpoint/2010/main" val="41061256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716DC0-E515-49B0-A8C2-26AA9663BBD8}"/>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58668CD9-F01E-47A0-AFAD-C426E2740D6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Content Placeholder 3">
            <a:extLst>
              <a:ext uri="{FF2B5EF4-FFF2-40B4-BE49-F238E27FC236}">
                <a16:creationId xmlns:a16="http://schemas.microsoft.com/office/drawing/2014/main" id="{BAC69AAD-B614-4D71-BEA4-9EC5AA0DC16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Date Placeholder 4">
            <a:extLst>
              <a:ext uri="{FF2B5EF4-FFF2-40B4-BE49-F238E27FC236}">
                <a16:creationId xmlns:a16="http://schemas.microsoft.com/office/drawing/2014/main" id="{BA967757-99D6-495F-86BC-AB1545FDDD80}"/>
              </a:ext>
            </a:extLst>
          </p:cNvPr>
          <p:cNvSpPr>
            <a:spLocks noGrp="1"/>
          </p:cNvSpPr>
          <p:nvPr>
            <p:ph type="dt" sz="half" idx="10"/>
          </p:nvPr>
        </p:nvSpPr>
        <p:spPr/>
        <p:txBody>
          <a:bodyPr/>
          <a:lstStyle/>
          <a:p>
            <a:fld id="{07494293-7363-4447-ABB5-4FBF7360F170}" type="datetimeFigureOut">
              <a:rPr lang="en-NZ" smtClean="0"/>
              <a:t>11/12/2019</a:t>
            </a:fld>
            <a:endParaRPr lang="en-NZ"/>
          </a:p>
        </p:txBody>
      </p:sp>
      <p:sp>
        <p:nvSpPr>
          <p:cNvPr id="6" name="Footer Placeholder 5">
            <a:extLst>
              <a:ext uri="{FF2B5EF4-FFF2-40B4-BE49-F238E27FC236}">
                <a16:creationId xmlns:a16="http://schemas.microsoft.com/office/drawing/2014/main" id="{6C52904D-13B1-4872-9A11-D92EDC16D0C1}"/>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DA614CFA-2241-48E4-8796-1517A3AF63C6}"/>
              </a:ext>
            </a:extLst>
          </p:cNvPr>
          <p:cNvSpPr>
            <a:spLocks noGrp="1"/>
          </p:cNvSpPr>
          <p:nvPr>
            <p:ph type="sldNum" sz="quarter" idx="12"/>
          </p:nvPr>
        </p:nvSpPr>
        <p:spPr/>
        <p:txBody>
          <a:bodyPr/>
          <a:lstStyle/>
          <a:p>
            <a:fld id="{21DA2E95-C212-4496-930C-FC20AD04B3EC}" type="slidenum">
              <a:rPr lang="en-NZ" smtClean="0"/>
              <a:t>‹#›</a:t>
            </a:fld>
            <a:endParaRPr lang="en-NZ"/>
          </a:p>
        </p:txBody>
      </p:sp>
    </p:spTree>
    <p:extLst>
      <p:ext uri="{BB962C8B-B14F-4D97-AF65-F5344CB8AC3E}">
        <p14:creationId xmlns:p14="http://schemas.microsoft.com/office/powerpoint/2010/main" val="41728147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84C0BB-A167-4C06-BE83-9252BD8F2E47}"/>
              </a:ext>
            </a:extLst>
          </p:cNvPr>
          <p:cNvSpPr>
            <a:spLocks noGrp="1"/>
          </p:cNvSpPr>
          <p:nvPr>
            <p:ph type="title"/>
          </p:nvPr>
        </p:nvSpPr>
        <p:spPr>
          <a:xfrm>
            <a:off x="839788" y="365125"/>
            <a:ext cx="10515600" cy="1325563"/>
          </a:xfrm>
        </p:spPr>
        <p:txBody>
          <a:bodyPr/>
          <a:lstStyle/>
          <a:p>
            <a:r>
              <a:rPr lang="en-US"/>
              <a:t>Click to edit Master title style</a:t>
            </a:r>
            <a:endParaRPr lang="en-NZ"/>
          </a:p>
        </p:txBody>
      </p:sp>
      <p:sp>
        <p:nvSpPr>
          <p:cNvPr id="3" name="Text Placeholder 2">
            <a:extLst>
              <a:ext uri="{FF2B5EF4-FFF2-40B4-BE49-F238E27FC236}">
                <a16:creationId xmlns:a16="http://schemas.microsoft.com/office/drawing/2014/main" id="{CAEF0278-2732-45C1-A155-F77E070B96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44BB9AB-6C46-4698-9BD0-60AAF962C7C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Text Placeholder 4">
            <a:extLst>
              <a:ext uri="{FF2B5EF4-FFF2-40B4-BE49-F238E27FC236}">
                <a16:creationId xmlns:a16="http://schemas.microsoft.com/office/drawing/2014/main" id="{58D881D7-677B-4212-8F51-0E5AE2C492E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D69EA87-8026-4585-9A9F-5108F9CCA88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7" name="Date Placeholder 6">
            <a:extLst>
              <a:ext uri="{FF2B5EF4-FFF2-40B4-BE49-F238E27FC236}">
                <a16:creationId xmlns:a16="http://schemas.microsoft.com/office/drawing/2014/main" id="{9180920E-E8D6-4899-A5E6-46FEDD8BB9C0}"/>
              </a:ext>
            </a:extLst>
          </p:cNvPr>
          <p:cNvSpPr>
            <a:spLocks noGrp="1"/>
          </p:cNvSpPr>
          <p:nvPr>
            <p:ph type="dt" sz="half" idx="10"/>
          </p:nvPr>
        </p:nvSpPr>
        <p:spPr/>
        <p:txBody>
          <a:bodyPr/>
          <a:lstStyle/>
          <a:p>
            <a:fld id="{07494293-7363-4447-ABB5-4FBF7360F170}" type="datetimeFigureOut">
              <a:rPr lang="en-NZ" smtClean="0"/>
              <a:t>11/12/2019</a:t>
            </a:fld>
            <a:endParaRPr lang="en-NZ"/>
          </a:p>
        </p:txBody>
      </p:sp>
      <p:sp>
        <p:nvSpPr>
          <p:cNvPr id="8" name="Footer Placeholder 7">
            <a:extLst>
              <a:ext uri="{FF2B5EF4-FFF2-40B4-BE49-F238E27FC236}">
                <a16:creationId xmlns:a16="http://schemas.microsoft.com/office/drawing/2014/main" id="{3F5C35E9-7A34-439D-B57F-BE9870AC3A94}"/>
              </a:ext>
            </a:extLst>
          </p:cNvPr>
          <p:cNvSpPr>
            <a:spLocks noGrp="1"/>
          </p:cNvSpPr>
          <p:nvPr>
            <p:ph type="ftr" sz="quarter" idx="11"/>
          </p:nvPr>
        </p:nvSpPr>
        <p:spPr/>
        <p:txBody>
          <a:bodyPr/>
          <a:lstStyle/>
          <a:p>
            <a:endParaRPr lang="en-NZ"/>
          </a:p>
        </p:txBody>
      </p:sp>
      <p:sp>
        <p:nvSpPr>
          <p:cNvPr id="9" name="Slide Number Placeholder 8">
            <a:extLst>
              <a:ext uri="{FF2B5EF4-FFF2-40B4-BE49-F238E27FC236}">
                <a16:creationId xmlns:a16="http://schemas.microsoft.com/office/drawing/2014/main" id="{ACFE8052-9D32-4ABC-A2C3-C4CDAA947500}"/>
              </a:ext>
            </a:extLst>
          </p:cNvPr>
          <p:cNvSpPr>
            <a:spLocks noGrp="1"/>
          </p:cNvSpPr>
          <p:nvPr>
            <p:ph type="sldNum" sz="quarter" idx="12"/>
          </p:nvPr>
        </p:nvSpPr>
        <p:spPr/>
        <p:txBody>
          <a:bodyPr/>
          <a:lstStyle/>
          <a:p>
            <a:fld id="{21DA2E95-C212-4496-930C-FC20AD04B3EC}" type="slidenum">
              <a:rPr lang="en-NZ" smtClean="0"/>
              <a:t>‹#›</a:t>
            </a:fld>
            <a:endParaRPr lang="en-NZ"/>
          </a:p>
        </p:txBody>
      </p:sp>
    </p:spTree>
    <p:extLst>
      <p:ext uri="{BB962C8B-B14F-4D97-AF65-F5344CB8AC3E}">
        <p14:creationId xmlns:p14="http://schemas.microsoft.com/office/powerpoint/2010/main" val="1945195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3EDF0-6A89-4C47-8974-2F2F67421CCF}"/>
              </a:ext>
            </a:extLst>
          </p:cNvPr>
          <p:cNvSpPr>
            <a:spLocks noGrp="1"/>
          </p:cNvSpPr>
          <p:nvPr>
            <p:ph type="title"/>
          </p:nvPr>
        </p:nvSpPr>
        <p:spPr/>
        <p:txBody>
          <a:bodyPr/>
          <a:lstStyle/>
          <a:p>
            <a:r>
              <a:rPr lang="en-US"/>
              <a:t>Click to edit Master title style</a:t>
            </a:r>
            <a:endParaRPr lang="en-NZ"/>
          </a:p>
        </p:txBody>
      </p:sp>
      <p:sp>
        <p:nvSpPr>
          <p:cNvPr id="3" name="Date Placeholder 2">
            <a:extLst>
              <a:ext uri="{FF2B5EF4-FFF2-40B4-BE49-F238E27FC236}">
                <a16:creationId xmlns:a16="http://schemas.microsoft.com/office/drawing/2014/main" id="{4045EC34-9D99-4F3C-8232-B6651B6362D6}"/>
              </a:ext>
            </a:extLst>
          </p:cNvPr>
          <p:cNvSpPr>
            <a:spLocks noGrp="1"/>
          </p:cNvSpPr>
          <p:nvPr>
            <p:ph type="dt" sz="half" idx="10"/>
          </p:nvPr>
        </p:nvSpPr>
        <p:spPr/>
        <p:txBody>
          <a:bodyPr/>
          <a:lstStyle/>
          <a:p>
            <a:fld id="{07494293-7363-4447-ABB5-4FBF7360F170}" type="datetimeFigureOut">
              <a:rPr lang="en-NZ" smtClean="0"/>
              <a:t>11/12/2019</a:t>
            </a:fld>
            <a:endParaRPr lang="en-NZ"/>
          </a:p>
        </p:txBody>
      </p:sp>
      <p:sp>
        <p:nvSpPr>
          <p:cNvPr id="4" name="Footer Placeholder 3">
            <a:extLst>
              <a:ext uri="{FF2B5EF4-FFF2-40B4-BE49-F238E27FC236}">
                <a16:creationId xmlns:a16="http://schemas.microsoft.com/office/drawing/2014/main" id="{3E18C0AC-1A42-464F-B4C0-213795937271}"/>
              </a:ext>
            </a:extLst>
          </p:cNvPr>
          <p:cNvSpPr>
            <a:spLocks noGrp="1"/>
          </p:cNvSpPr>
          <p:nvPr>
            <p:ph type="ftr" sz="quarter" idx="11"/>
          </p:nvPr>
        </p:nvSpPr>
        <p:spPr/>
        <p:txBody>
          <a:bodyPr/>
          <a:lstStyle/>
          <a:p>
            <a:endParaRPr lang="en-NZ"/>
          </a:p>
        </p:txBody>
      </p:sp>
      <p:sp>
        <p:nvSpPr>
          <p:cNvPr id="5" name="Slide Number Placeholder 4">
            <a:extLst>
              <a:ext uri="{FF2B5EF4-FFF2-40B4-BE49-F238E27FC236}">
                <a16:creationId xmlns:a16="http://schemas.microsoft.com/office/drawing/2014/main" id="{5C05AD7C-82DD-4811-9080-60CF288ABD0F}"/>
              </a:ext>
            </a:extLst>
          </p:cNvPr>
          <p:cNvSpPr>
            <a:spLocks noGrp="1"/>
          </p:cNvSpPr>
          <p:nvPr>
            <p:ph type="sldNum" sz="quarter" idx="12"/>
          </p:nvPr>
        </p:nvSpPr>
        <p:spPr/>
        <p:txBody>
          <a:bodyPr/>
          <a:lstStyle/>
          <a:p>
            <a:fld id="{21DA2E95-C212-4496-930C-FC20AD04B3EC}" type="slidenum">
              <a:rPr lang="en-NZ" smtClean="0"/>
              <a:t>‹#›</a:t>
            </a:fld>
            <a:endParaRPr lang="en-NZ"/>
          </a:p>
        </p:txBody>
      </p:sp>
    </p:spTree>
    <p:extLst>
      <p:ext uri="{BB962C8B-B14F-4D97-AF65-F5344CB8AC3E}">
        <p14:creationId xmlns:p14="http://schemas.microsoft.com/office/powerpoint/2010/main" val="6335303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4E97610-6304-43B2-A72E-5F205320CB2B}"/>
              </a:ext>
            </a:extLst>
          </p:cNvPr>
          <p:cNvSpPr>
            <a:spLocks noGrp="1"/>
          </p:cNvSpPr>
          <p:nvPr>
            <p:ph type="dt" sz="half" idx="10"/>
          </p:nvPr>
        </p:nvSpPr>
        <p:spPr/>
        <p:txBody>
          <a:bodyPr/>
          <a:lstStyle/>
          <a:p>
            <a:fld id="{07494293-7363-4447-ABB5-4FBF7360F170}" type="datetimeFigureOut">
              <a:rPr lang="en-NZ" smtClean="0"/>
              <a:t>11/12/2019</a:t>
            </a:fld>
            <a:endParaRPr lang="en-NZ"/>
          </a:p>
        </p:txBody>
      </p:sp>
      <p:sp>
        <p:nvSpPr>
          <p:cNvPr id="3" name="Footer Placeholder 2">
            <a:extLst>
              <a:ext uri="{FF2B5EF4-FFF2-40B4-BE49-F238E27FC236}">
                <a16:creationId xmlns:a16="http://schemas.microsoft.com/office/drawing/2014/main" id="{5C7240ED-CC37-414A-BD38-AE2BF8AABA81}"/>
              </a:ext>
            </a:extLst>
          </p:cNvPr>
          <p:cNvSpPr>
            <a:spLocks noGrp="1"/>
          </p:cNvSpPr>
          <p:nvPr>
            <p:ph type="ftr" sz="quarter" idx="11"/>
          </p:nvPr>
        </p:nvSpPr>
        <p:spPr/>
        <p:txBody>
          <a:bodyPr/>
          <a:lstStyle/>
          <a:p>
            <a:endParaRPr lang="en-NZ"/>
          </a:p>
        </p:txBody>
      </p:sp>
      <p:sp>
        <p:nvSpPr>
          <p:cNvPr id="4" name="Slide Number Placeholder 3">
            <a:extLst>
              <a:ext uri="{FF2B5EF4-FFF2-40B4-BE49-F238E27FC236}">
                <a16:creationId xmlns:a16="http://schemas.microsoft.com/office/drawing/2014/main" id="{DA7A0B49-9234-47BB-9718-6D1787F5B079}"/>
              </a:ext>
            </a:extLst>
          </p:cNvPr>
          <p:cNvSpPr>
            <a:spLocks noGrp="1"/>
          </p:cNvSpPr>
          <p:nvPr>
            <p:ph type="sldNum" sz="quarter" idx="12"/>
          </p:nvPr>
        </p:nvSpPr>
        <p:spPr/>
        <p:txBody>
          <a:bodyPr/>
          <a:lstStyle/>
          <a:p>
            <a:fld id="{21DA2E95-C212-4496-930C-FC20AD04B3EC}" type="slidenum">
              <a:rPr lang="en-NZ" smtClean="0"/>
              <a:t>‹#›</a:t>
            </a:fld>
            <a:endParaRPr lang="en-NZ"/>
          </a:p>
        </p:txBody>
      </p:sp>
    </p:spTree>
    <p:extLst>
      <p:ext uri="{BB962C8B-B14F-4D97-AF65-F5344CB8AC3E}">
        <p14:creationId xmlns:p14="http://schemas.microsoft.com/office/powerpoint/2010/main" val="8520024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CD4B83-0CF3-47F6-99BF-A71A7DB1B6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Content Placeholder 2">
            <a:extLst>
              <a:ext uri="{FF2B5EF4-FFF2-40B4-BE49-F238E27FC236}">
                <a16:creationId xmlns:a16="http://schemas.microsoft.com/office/drawing/2014/main" id="{A2E122F5-A7CE-4112-8356-0EF55D1F08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Text Placeholder 3">
            <a:extLst>
              <a:ext uri="{FF2B5EF4-FFF2-40B4-BE49-F238E27FC236}">
                <a16:creationId xmlns:a16="http://schemas.microsoft.com/office/drawing/2014/main" id="{BF605CE0-FB29-4219-AD18-2630A862F6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850B7A5-ADD3-4884-8E18-2944F1FDAF04}"/>
              </a:ext>
            </a:extLst>
          </p:cNvPr>
          <p:cNvSpPr>
            <a:spLocks noGrp="1"/>
          </p:cNvSpPr>
          <p:nvPr>
            <p:ph type="dt" sz="half" idx="10"/>
          </p:nvPr>
        </p:nvSpPr>
        <p:spPr/>
        <p:txBody>
          <a:bodyPr/>
          <a:lstStyle/>
          <a:p>
            <a:fld id="{07494293-7363-4447-ABB5-4FBF7360F170}" type="datetimeFigureOut">
              <a:rPr lang="en-NZ" smtClean="0"/>
              <a:t>11/12/2019</a:t>
            </a:fld>
            <a:endParaRPr lang="en-NZ"/>
          </a:p>
        </p:txBody>
      </p:sp>
      <p:sp>
        <p:nvSpPr>
          <p:cNvPr id="6" name="Footer Placeholder 5">
            <a:extLst>
              <a:ext uri="{FF2B5EF4-FFF2-40B4-BE49-F238E27FC236}">
                <a16:creationId xmlns:a16="http://schemas.microsoft.com/office/drawing/2014/main" id="{87858650-7AFC-4EFC-A16F-214BBE185A3C}"/>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8CE2E636-7E90-419D-8105-B75E681F0A1E}"/>
              </a:ext>
            </a:extLst>
          </p:cNvPr>
          <p:cNvSpPr>
            <a:spLocks noGrp="1"/>
          </p:cNvSpPr>
          <p:nvPr>
            <p:ph type="sldNum" sz="quarter" idx="12"/>
          </p:nvPr>
        </p:nvSpPr>
        <p:spPr/>
        <p:txBody>
          <a:bodyPr/>
          <a:lstStyle/>
          <a:p>
            <a:fld id="{21DA2E95-C212-4496-930C-FC20AD04B3EC}" type="slidenum">
              <a:rPr lang="en-NZ" smtClean="0"/>
              <a:t>‹#›</a:t>
            </a:fld>
            <a:endParaRPr lang="en-NZ"/>
          </a:p>
        </p:txBody>
      </p:sp>
    </p:spTree>
    <p:extLst>
      <p:ext uri="{BB962C8B-B14F-4D97-AF65-F5344CB8AC3E}">
        <p14:creationId xmlns:p14="http://schemas.microsoft.com/office/powerpoint/2010/main" val="3554018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D79792-F331-42E7-8EC9-8D4FCFCDCE0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Picture Placeholder 2">
            <a:extLst>
              <a:ext uri="{FF2B5EF4-FFF2-40B4-BE49-F238E27FC236}">
                <a16:creationId xmlns:a16="http://schemas.microsoft.com/office/drawing/2014/main" id="{3D3F8E35-D4A3-4178-BA4D-2660A65137A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Z"/>
          </a:p>
        </p:txBody>
      </p:sp>
      <p:sp>
        <p:nvSpPr>
          <p:cNvPr id="4" name="Text Placeholder 3">
            <a:extLst>
              <a:ext uri="{FF2B5EF4-FFF2-40B4-BE49-F238E27FC236}">
                <a16:creationId xmlns:a16="http://schemas.microsoft.com/office/drawing/2014/main" id="{566F3F6E-C441-41CF-9B0F-651FF5275A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E2031C-EC87-4CB6-A401-ADC7FA35EB6E}"/>
              </a:ext>
            </a:extLst>
          </p:cNvPr>
          <p:cNvSpPr>
            <a:spLocks noGrp="1"/>
          </p:cNvSpPr>
          <p:nvPr>
            <p:ph type="dt" sz="half" idx="10"/>
          </p:nvPr>
        </p:nvSpPr>
        <p:spPr/>
        <p:txBody>
          <a:bodyPr/>
          <a:lstStyle/>
          <a:p>
            <a:fld id="{07494293-7363-4447-ABB5-4FBF7360F170}" type="datetimeFigureOut">
              <a:rPr lang="en-NZ" smtClean="0"/>
              <a:t>11/12/2019</a:t>
            </a:fld>
            <a:endParaRPr lang="en-NZ"/>
          </a:p>
        </p:txBody>
      </p:sp>
      <p:sp>
        <p:nvSpPr>
          <p:cNvPr id="6" name="Footer Placeholder 5">
            <a:extLst>
              <a:ext uri="{FF2B5EF4-FFF2-40B4-BE49-F238E27FC236}">
                <a16:creationId xmlns:a16="http://schemas.microsoft.com/office/drawing/2014/main" id="{822DF8E3-B579-43AC-812D-230F4F8D50D5}"/>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A40C9985-7070-4A9C-BD5F-C7C47F3EEC81}"/>
              </a:ext>
            </a:extLst>
          </p:cNvPr>
          <p:cNvSpPr>
            <a:spLocks noGrp="1"/>
          </p:cNvSpPr>
          <p:nvPr>
            <p:ph type="sldNum" sz="quarter" idx="12"/>
          </p:nvPr>
        </p:nvSpPr>
        <p:spPr/>
        <p:txBody>
          <a:bodyPr/>
          <a:lstStyle/>
          <a:p>
            <a:fld id="{21DA2E95-C212-4496-930C-FC20AD04B3EC}" type="slidenum">
              <a:rPr lang="en-NZ" smtClean="0"/>
              <a:t>‹#›</a:t>
            </a:fld>
            <a:endParaRPr lang="en-NZ"/>
          </a:p>
        </p:txBody>
      </p:sp>
    </p:spTree>
    <p:extLst>
      <p:ext uri="{BB962C8B-B14F-4D97-AF65-F5344CB8AC3E}">
        <p14:creationId xmlns:p14="http://schemas.microsoft.com/office/powerpoint/2010/main" val="3245379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AD05A88-04A2-4586-A89C-39E2A13F758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NZ"/>
          </a:p>
        </p:txBody>
      </p:sp>
      <p:sp>
        <p:nvSpPr>
          <p:cNvPr id="3" name="Text Placeholder 2">
            <a:extLst>
              <a:ext uri="{FF2B5EF4-FFF2-40B4-BE49-F238E27FC236}">
                <a16:creationId xmlns:a16="http://schemas.microsoft.com/office/drawing/2014/main" id="{DABD9913-4CDF-4BB5-960D-DE1AE41EDF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FD26DCE1-39C5-4F57-BC3A-21C4BB90F13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494293-7363-4447-ABB5-4FBF7360F170}" type="datetimeFigureOut">
              <a:rPr lang="en-NZ" smtClean="0"/>
              <a:t>11/12/2019</a:t>
            </a:fld>
            <a:endParaRPr lang="en-NZ"/>
          </a:p>
        </p:txBody>
      </p:sp>
      <p:sp>
        <p:nvSpPr>
          <p:cNvPr id="5" name="Footer Placeholder 4">
            <a:extLst>
              <a:ext uri="{FF2B5EF4-FFF2-40B4-BE49-F238E27FC236}">
                <a16:creationId xmlns:a16="http://schemas.microsoft.com/office/drawing/2014/main" id="{4FA8D748-AE13-45E7-B09B-876B82146CA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Z"/>
          </a:p>
        </p:txBody>
      </p:sp>
      <p:sp>
        <p:nvSpPr>
          <p:cNvPr id="6" name="Slide Number Placeholder 5">
            <a:extLst>
              <a:ext uri="{FF2B5EF4-FFF2-40B4-BE49-F238E27FC236}">
                <a16:creationId xmlns:a16="http://schemas.microsoft.com/office/drawing/2014/main" id="{AAB8772F-DEF9-4ECA-B818-C0017B01EF3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DA2E95-C212-4496-930C-FC20AD04B3EC}" type="slidenum">
              <a:rPr lang="en-NZ" smtClean="0"/>
              <a:t>‹#›</a:t>
            </a:fld>
            <a:endParaRPr lang="en-NZ"/>
          </a:p>
        </p:txBody>
      </p:sp>
    </p:spTree>
    <p:extLst>
      <p:ext uri="{BB962C8B-B14F-4D97-AF65-F5344CB8AC3E}">
        <p14:creationId xmlns:p14="http://schemas.microsoft.com/office/powerpoint/2010/main" val="9810692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524933-E1F6-4A34-B835-9AB5A0ECB0FB}"/>
              </a:ext>
            </a:extLst>
          </p:cNvPr>
          <p:cNvSpPr>
            <a:spLocks noGrp="1"/>
          </p:cNvSpPr>
          <p:nvPr>
            <p:ph type="ctrTitle"/>
          </p:nvPr>
        </p:nvSpPr>
        <p:spPr/>
        <p:txBody>
          <a:bodyPr/>
          <a:lstStyle/>
          <a:p>
            <a:r>
              <a:rPr lang="en-US" b="1" dirty="0"/>
              <a:t>Greig Metcalfe</a:t>
            </a:r>
            <a:br>
              <a:rPr lang="en-US" b="1" dirty="0"/>
            </a:br>
            <a:r>
              <a:rPr lang="en-US" b="1" dirty="0"/>
              <a:t>Hearing 6 – Village Zone</a:t>
            </a:r>
            <a:endParaRPr lang="en-NZ" b="1" dirty="0"/>
          </a:p>
        </p:txBody>
      </p:sp>
      <p:sp>
        <p:nvSpPr>
          <p:cNvPr id="3" name="Subtitle 2">
            <a:extLst>
              <a:ext uri="{FF2B5EF4-FFF2-40B4-BE49-F238E27FC236}">
                <a16:creationId xmlns:a16="http://schemas.microsoft.com/office/drawing/2014/main" id="{E5B11224-75FA-446F-BB21-191717CC8926}"/>
              </a:ext>
            </a:extLst>
          </p:cNvPr>
          <p:cNvSpPr>
            <a:spLocks noGrp="1"/>
          </p:cNvSpPr>
          <p:nvPr>
            <p:ph type="subTitle" idx="1"/>
          </p:nvPr>
        </p:nvSpPr>
        <p:spPr>
          <a:xfrm>
            <a:off x="1524000" y="3602037"/>
            <a:ext cx="9144000" cy="3050689"/>
          </a:xfrm>
        </p:spPr>
        <p:txBody>
          <a:bodyPr>
            <a:normAutofit/>
          </a:bodyPr>
          <a:lstStyle/>
          <a:p>
            <a:endParaRPr lang="en-US" dirty="0"/>
          </a:p>
          <a:p>
            <a:r>
              <a:rPr lang="en-US" sz="3500" dirty="0"/>
              <a:t>Evidence Highlights</a:t>
            </a:r>
          </a:p>
          <a:p>
            <a:r>
              <a:rPr lang="en-US" sz="3500" dirty="0"/>
              <a:t>Bevan Houlbrooke</a:t>
            </a:r>
          </a:p>
          <a:p>
            <a:pPr algn="l"/>
            <a:endParaRPr lang="en-US" sz="1400" dirty="0"/>
          </a:p>
          <a:p>
            <a:pPr algn="l"/>
            <a:r>
              <a:rPr lang="en-US" sz="1600" dirty="0"/>
              <a:t>Key: 	</a:t>
            </a:r>
            <a:r>
              <a:rPr lang="en-US" sz="1600" u="sng" dirty="0">
                <a:solidFill>
                  <a:srgbClr val="FF0000"/>
                </a:solidFill>
              </a:rPr>
              <a:t>Amendments in s42A report</a:t>
            </a:r>
            <a:br>
              <a:rPr lang="en-US" sz="1600" dirty="0"/>
            </a:br>
            <a:r>
              <a:rPr lang="en-US" sz="1600" dirty="0"/>
              <a:t>	</a:t>
            </a:r>
            <a:r>
              <a:rPr lang="en-US" sz="1600" u="sng" dirty="0">
                <a:solidFill>
                  <a:srgbClr val="0070C0"/>
                </a:solidFill>
              </a:rPr>
              <a:t>Amendments in rebuttal evidence</a:t>
            </a:r>
            <a:br>
              <a:rPr lang="en-US" sz="1600" dirty="0"/>
            </a:br>
            <a:r>
              <a:rPr lang="en-US" sz="1600" dirty="0"/>
              <a:t>	</a:t>
            </a:r>
            <a:r>
              <a:rPr lang="en-US" sz="1600" u="sng" dirty="0">
                <a:solidFill>
                  <a:srgbClr val="00B050"/>
                </a:solidFill>
              </a:rPr>
              <a:t>Amendments sought by submitter </a:t>
            </a:r>
            <a:endParaRPr lang="en-NZ" sz="1600" u="sng" dirty="0">
              <a:solidFill>
                <a:srgbClr val="00B050"/>
              </a:solidFill>
            </a:endParaRPr>
          </a:p>
        </p:txBody>
      </p:sp>
    </p:spTree>
    <p:extLst>
      <p:ext uri="{BB962C8B-B14F-4D97-AF65-F5344CB8AC3E}">
        <p14:creationId xmlns:p14="http://schemas.microsoft.com/office/powerpoint/2010/main" val="5425424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4F771-48CF-414B-AA15-08CCBA849D3F}"/>
              </a:ext>
            </a:extLst>
          </p:cNvPr>
          <p:cNvSpPr>
            <a:spLocks noGrp="1"/>
          </p:cNvSpPr>
          <p:nvPr>
            <p:ph type="title"/>
          </p:nvPr>
        </p:nvSpPr>
        <p:spPr/>
        <p:txBody>
          <a:bodyPr/>
          <a:lstStyle/>
          <a:p>
            <a:r>
              <a:rPr lang="en-US" b="1" dirty="0"/>
              <a:t>Real Estate Signs</a:t>
            </a:r>
            <a:endParaRPr lang="en-NZ" b="1" dirty="0"/>
          </a:p>
        </p:txBody>
      </p:sp>
      <p:sp>
        <p:nvSpPr>
          <p:cNvPr id="3" name="Content Placeholder 2">
            <a:extLst>
              <a:ext uri="{FF2B5EF4-FFF2-40B4-BE49-F238E27FC236}">
                <a16:creationId xmlns:a16="http://schemas.microsoft.com/office/drawing/2014/main" id="{B67EDD59-DD03-490E-BB02-E6A28A4D678D}"/>
              </a:ext>
            </a:extLst>
          </p:cNvPr>
          <p:cNvSpPr>
            <a:spLocks noGrp="1"/>
          </p:cNvSpPr>
          <p:nvPr>
            <p:ph idx="1"/>
          </p:nvPr>
        </p:nvSpPr>
        <p:spPr/>
        <p:txBody>
          <a:bodyPr>
            <a:normAutofit lnSpcReduction="10000"/>
          </a:bodyPr>
          <a:lstStyle/>
          <a:p>
            <a:pPr marL="0" indent="0">
              <a:buNone/>
            </a:pPr>
            <a:r>
              <a:rPr lang="en-US" dirty="0"/>
              <a:t>The submission from Mr. Metcalfe sought amendments to Rule 24.2.7.1 P3 to enable a better framework for managing real estate signs as a permitted activity in the Village Zone. </a:t>
            </a:r>
          </a:p>
          <a:p>
            <a:pPr marL="0" indent="0">
              <a:buNone/>
            </a:pPr>
            <a:r>
              <a:rPr lang="en-US" dirty="0"/>
              <a:t>The recommendation in the s42A is an improvement on what was notified, but some further refinements are suggested including:</a:t>
            </a:r>
          </a:p>
          <a:p>
            <a:r>
              <a:rPr lang="en-US" sz="2800" dirty="0"/>
              <a:t>Remove the requirement for the sign to relate to the site on which it is located (e.g. property down a ROW, low volume road etc.)</a:t>
            </a:r>
          </a:p>
          <a:p>
            <a:r>
              <a:rPr lang="en-US" dirty="0"/>
              <a:t>Limit the number of signs to one per agency per road frontage</a:t>
            </a:r>
          </a:p>
          <a:p>
            <a:r>
              <a:rPr lang="en-US" sz="2800" dirty="0"/>
              <a:t>Allow signs to be up to 2.16m</a:t>
            </a:r>
            <a:r>
              <a:rPr lang="en-US" sz="2800" baseline="30000" dirty="0"/>
              <a:t>2</a:t>
            </a:r>
            <a:r>
              <a:rPr lang="en-US" sz="2800" dirty="0"/>
              <a:t> (largest sign typically used for auction/tender sales) </a:t>
            </a:r>
          </a:p>
          <a:p>
            <a:endParaRPr lang="en-US" sz="2800" dirty="0"/>
          </a:p>
          <a:p>
            <a:endParaRPr lang="en-US" sz="2800" dirty="0"/>
          </a:p>
        </p:txBody>
      </p:sp>
    </p:spTree>
    <p:extLst>
      <p:ext uri="{BB962C8B-B14F-4D97-AF65-F5344CB8AC3E}">
        <p14:creationId xmlns:p14="http://schemas.microsoft.com/office/powerpoint/2010/main" val="39380740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4F771-48CF-414B-AA15-08CCBA849D3F}"/>
              </a:ext>
            </a:extLst>
          </p:cNvPr>
          <p:cNvSpPr>
            <a:spLocks noGrp="1"/>
          </p:cNvSpPr>
          <p:nvPr>
            <p:ph type="title"/>
          </p:nvPr>
        </p:nvSpPr>
        <p:spPr/>
        <p:txBody>
          <a:bodyPr/>
          <a:lstStyle/>
          <a:p>
            <a:r>
              <a:rPr lang="en-US" b="1" dirty="0"/>
              <a:t>Real Estate Signs (cont.)</a:t>
            </a:r>
            <a:endParaRPr lang="en-NZ" b="1" dirty="0"/>
          </a:p>
        </p:txBody>
      </p:sp>
      <p:sp>
        <p:nvSpPr>
          <p:cNvPr id="3" name="Content Placeholder 2">
            <a:extLst>
              <a:ext uri="{FF2B5EF4-FFF2-40B4-BE49-F238E27FC236}">
                <a16:creationId xmlns:a16="http://schemas.microsoft.com/office/drawing/2014/main" id="{B67EDD59-DD03-490E-BB02-E6A28A4D678D}"/>
              </a:ext>
            </a:extLst>
          </p:cNvPr>
          <p:cNvSpPr>
            <a:spLocks noGrp="1"/>
          </p:cNvSpPr>
          <p:nvPr>
            <p:ph idx="1"/>
          </p:nvPr>
        </p:nvSpPr>
        <p:spPr/>
        <p:txBody>
          <a:bodyPr>
            <a:normAutofit/>
          </a:bodyPr>
          <a:lstStyle/>
          <a:p>
            <a:pPr marL="0" indent="0">
              <a:buNone/>
            </a:pPr>
            <a:endParaRPr lang="en-US" sz="2800" dirty="0">
              <a:solidFill>
                <a:srgbClr val="FF0000"/>
              </a:solidFill>
            </a:endParaRPr>
          </a:p>
          <a:p>
            <a:pPr marL="0" indent="0">
              <a:buNone/>
            </a:pPr>
            <a:r>
              <a:rPr lang="en-US" sz="2800" u="sng" dirty="0">
                <a:solidFill>
                  <a:srgbClr val="FF0000"/>
                </a:solidFill>
              </a:rPr>
              <a:t> </a:t>
            </a:r>
          </a:p>
        </p:txBody>
      </p:sp>
      <p:pic>
        <p:nvPicPr>
          <p:cNvPr id="7" name="Picture 6">
            <a:extLst>
              <a:ext uri="{FF2B5EF4-FFF2-40B4-BE49-F238E27FC236}">
                <a16:creationId xmlns:a16="http://schemas.microsoft.com/office/drawing/2014/main" id="{7FB5A1EF-7018-4D0C-B529-A94508C1B80D}"/>
              </a:ext>
            </a:extLst>
          </p:cNvPr>
          <p:cNvPicPr>
            <a:picLocks noChangeAspect="1"/>
          </p:cNvPicPr>
          <p:nvPr/>
        </p:nvPicPr>
        <p:blipFill>
          <a:blip r:embed="rId2"/>
          <a:stretch>
            <a:fillRect/>
          </a:stretch>
        </p:blipFill>
        <p:spPr>
          <a:xfrm>
            <a:off x="838200" y="1424471"/>
            <a:ext cx="11089433" cy="5363406"/>
          </a:xfrm>
          <a:prstGeom prst="rect">
            <a:avLst/>
          </a:prstGeom>
        </p:spPr>
      </p:pic>
    </p:spTree>
    <p:extLst>
      <p:ext uri="{BB962C8B-B14F-4D97-AF65-F5344CB8AC3E}">
        <p14:creationId xmlns:p14="http://schemas.microsoft.com/office/powerpoint/2010/main" val="2172571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4F771-48CF-414B-AA15-08CCBA849D3F}"/>
              </a:ext>
            </a:extLst>
          </p:cNvPr>
          <p:cNvSpPr>
            <a:spLocks noGrp="1"/>
          </p:cNvSpPr>
          <p:nvPr>
            <p:ph type="title"/>
          </p:nvPr>
        </p:nvSpPr>
        <p:spPr/>
        <p:txBody>
          <a:bodyPr/>
          <a:lstStyle/>
          <a:p>
            <a:r>
              <a:rPr lang="en-US" b="1" dirty="0"/>
              <a:t>Airport Obstacle Limitation Surface</a:t>
            </a:r>
            <a:endParaRPr lang="en-NZ" b="1" dirty="0"/>
          </a:p>
        </p:txBody>
      </p:sp>
      <p:sp>
        <p:nvSpPr>
          <p:cNvPr id="3" name="Content Placeholder 2">
            <a:extLst>
              <a:ext uri="{FF2B5EF4-FFF2-40B4-BE49-F238E27FC236}">
                <a16:creationId xmlns:a16="http://schemas.microsoft.com/office/drawing/2014/main" id="{B67EDD59-DD03-490E-BB02-E6A28A4D678D}"/>
              </a:ext>
            </a:extLst>
          </p:cNvPr>
          <p:cNvSpPr>
            <a:spLocks noGrp="1"/>
          </p:cNvSpPr>
          <p:nvPr>
            <p:ph idx="1"/>
          </p:nvPr>
        </p:nvSpPr>
        <p:spPr/>
        <p:txBody>
          <a:bodyPr>
            <a:normAutofit/>
          </a:bodyPr>
          <a:lstStyle/>
          <a:p>
            <a:pPr marL="0" indent="0">
              <a:buNone/>
            </a:pPr>
            <a:r>
              <a:rPr lang="en-US" dirty="0"/>
              <a:t>Mr. Metcalfe has an interest in a property at </a:t>
            </a:r>
            <a:r>
              <a:rPr lang="en-US" dirty="0" err="1"/>
              <a:t>Te</a:t>
            </a:r>
            <a:r>
              <a:rPr lang="en-US" dirty="0"/>
              <a:t> Kowhai which is subject to the Airport Obstacle Limitation Surface (OLS).</a:t>
            </a:r>
          </a:p>
          <a:p>
            <a:pPr marL="0" indent="0">
              <a:buNone/>
            </a:pPr>
            <a:r>
              <a:rPr lang="en-US" dirty="0"/>
              <a:t>The rebuttal evidence from Mr. Cattermole recommends provisions relating to OLS be addressed as part of the </a:t>
            </a:r>
            <a:r>
              <a:rPr lang="en-US" dirty="0" err="1"/>
              <a:t>Te</a:t>
            </a:r>
            <a:r>
              <a:rPr lang="en-US" dirty="0"/>
              <a:t> Kowhai Airpark hearing. </a:t>
            </a:r>
          </a:p>
          <a:p>
            <a:pPr marL="0" indent="0">
              <a:buNone/>
            </a:pPr>
            <a:r>
              <a:rPr lang="en-US" dirty="0"/>
              <a:t>This approach is supported by Mr. Metcalfe.</a:t>
            </a:r>
          </a:p>
        </p:txBody>
      </p:sp>
    </p:spTree>
    <p:extLst>
      <p:ext uri="{BB962C8B-B14F-4D97-AF65-F5344CB8AC3E}">
        <p14:creationId xmlns:p14="http://schemas.microsoft.com/office/powerpoint/2010/main" val="13411656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4F771-48CF-414B-AA15-08CCBA849D3F}"/>
              </a:ext>
            </a:extLst>
          </p:cNvPr>
          <p:cNvSpPr>
            <a:spLocks noGrp="1"/>
          </p:cNvSpPr>
          <p:nvPr>
            <p:ph type="title"/>
          </p:nvPr>
        </p:nvSpPr>
        <p:spPr/>
        <p:txBody>
          <a:bodyPr/>
          <a:lstStyle/>
          <a:p>
            <a:r>
              <a:rPr lang="en-US" b="1" dirty="0" err="1"/>
              <a:t>Te</a:t>
            </a:r>
            <a:r>
              <a:rPr lang="en-US" b="1" dirty="0"/>
              <a:t> Kowhai - Subdivision</a:t>
            </a:r>
            <a:endParaRPr lang="en-NZ" b="1" dirty="0"/>
          </a:p>
        </p:txBody>
      </p:sp>
      <p:sp>
        <p:nvSpPr>
          <p:cNvPr id="3" name="Content Placeholder 2">
            <a:extLst>
              <a:ext uri="{FF2B5EF4-FFF2-40B4-BE49-F238E27FC236}">
                <a16:creationId xmlns:a16="http://schemas.microsoft.com/office/drawing/2014/main" id="{B67EDD59-DD03-490E-BB02-E6A28A4D678D}"/>
              </a:ext>
            </a:extLst>
          </p:cNvPr>
          <p:cNvSpPr>
            <a:spLocks noGrp="1"/>
          </p:cNvSpPr>
          <p:nvPr>
            <p:ph idx="1"/>
          </p:nvPr>
        </p:nvSpPr>
        <p:spPr>
          <a:xfrm>
            <a:off x="838200" y="1551963"/>
            <a:ext cx="10515600" cy="4940912"/>
          </a:xfrm>
        </p:spPr>
        <p:txBody>
          <a:bodyPr>
            <a:normAutofit fontScale="92500" lnSpcReduction="10000"/>
          </a:bodyPr>
          <a:lstStyle/>
          <a:p>
            <a:pPr marL="0" indent="0">
              <a:buNone/>
            </a:pPr>
            <a:r>
              <a:rPr lang="en-US" dirty="0"/>
              <a:t>The submission from Mr. Metcalfe supported the notified provisions that allowed for the creation of </a:t>
            </a:r>
            <a:r>
              <a:rPr lang="en-US" dirty="0" err="1"/>
              <a:t>unserviced</a:t>
            </a:r>
            <a:r>
              <a:rPr lang="en-US" dirty="0"/>
              <a:t> 3000m</a:t>
            </a:r>
            <a:r>
              <a:rPr lang="en-US" baseline="30000" dirty="0"/>
              <a:t>2</a:t>
            </a:r>
            <a:r>
              <a:rPr lang="en-US" dirty="0"/>
              <a:t> lots in </a:t>
            </a:r>
            <a:r>
              <a:rPr lang="en-US" dirty="0" err="1"/>
              <a:t>Te</a:t>
            </a:r>
            <a:r>
              <a:rPr lang="en-US" dirty="0"/>
              <a:t> Kowhai as a restricted discretionary activity. </a:t>
            </a:r>
          </a:p>
          <a:p>
            <a:pPr marL="0" indent="0">
              <a:buNone/>
            </a:pPr>
            <a:r>
              <a:rPr lang="en-US" dirty="0"/>
              <a:t>In response to other submissions, Mr. </a:t>
            </a:r>
            <a:r>
              <a:rPr lang="en-US" dirty="0" err="1"/>
              <a:t>Clease</a:t>
            </a:r>
            <a:r>
              <a:rPr lang="en-US" dirty="0"/>
              <a:t> has recommended that a 20ha minimum lot size should apply in the </a:t>
            </a:r>
            <a:r>
              <a:rPr lang="en-US" dirty="0" err="1"/>
              <a:t>Te</a:t>
            </a:r>
            <a:r>
              <a:rPr lang="en-US" dirty="0"/>
              <a:t> Kowhai “Village Future Urban Density Precinct”. Failure to comply requires discretionary activity consent.</a:t>
            </a:r>
          </a:p>
          <a:p>
            <a:pPr marL="0" indent="0">
              <a:buNone/>
            </a:pPr>
            <a:r>
              <a:rPr lang="en-US" dirty="0"/>
              <a:t>Subdivision creating lots &gt;800m</a:t>
            </a:r>
            <a:r>
              <a:rPr lang="en-US" baseline="30000" dirty="0"/>
              <a:t>2</a:t>
            </a:r>
            <a:r>
              <a:rPr lang="en-US" dirty="0"/>
              <a:t> becomes a restricted discretionary activity when services are provided and a Structure Plan is approved (by plan change or through a subdivision consent).</a:t>
            </a:r>
          </a:p>
          <a:p>
            <a:pPr marL="0" indent="0">
              <a:buNone/>
            </a:pPr>
            <a:r>
              <a:rPr lang="en-US" dirty="0"/>
              <a:t>Mr. Metcalfe wishes to retain the ability to develop a portion of his site with </a:t>
            </a:r>
            <a:r>
              <a:rPr lang="en-US" dirty="0" err="1"/>
              <a:t>unserviced</a:t>
            </a:r>
            <a:r>
              <a:rPr lang="en-US" dirty="0"/>
              <a:t> 3000m</a:t>
            </a:r>
            <a:r>
              <a:rPr lang="en-US" baseline="30000" dirty="0"/>
              <a:t>2</a:t>
            </a:r>
            <a:r>
              <a:rPr lang="en-US" dirty="0"/>
              <a:t> lots after first completing a structure plan process to identify appropriate locations (i.e. steeper topography and away from existing village boundary where services are more likely to be available in the future). The following amendments are therefore sought:</a:t>
            </a:r>
          </a:p>
        </p:txBody>
      </p:sp>
    </p:spTree>
    <p:extLst>
      <p:ext uri="{BB962C8B-B14F-4D97-AF65-F5344CB8AC3E}">
        <p14:creationId xmlns:p14="http://schemas.microsoft.com/office/powerpoint/2010/main" val="30771114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4F771-48CF-414B-AA15-08CCBA849D3F}"/>
              </a:ext>
            </a:extLst>
          </p:cNvPr>
          <p:cNvSpPr>
            <a:spLocks noGrp="1"/>
          </p:cNvSpPr>
          <p:nvPr>
            <p:ph type="title"/>
          </p:nvPr>
        </p:nvSpPr>
        <p:spPr/>
        <p:txBody>
          <a:bodyPr/>
          <a:lstStyle/>
          <a:p>
            <a:r>
              <a:rPr lang="en-US" b="1" dirty="0" err="1"/>
              <a:t>Te</a:t>
            </a:r>
            <a:r>
              <a:rPr lang="en-US" b="1" dirty="0"/>
              <a:t> Kowhai - Subdivision (cont.)</a:t>
            </a:r>
            <a:endParaRPr lang="en-NZ" b="1" dirty="0"/>
          </a:p>
        </p:txBody>
      </p:sp>
      <p:sp>
        <p:nvSpPr>
          <p:cNvPr id="3" name="Content Placeholder 2">
            <a:extLst>
              <a:ext uri="{FF2B5EF4-FFF2-40B4-BE49-F238E27FC236}">
                <a16:creationId xmlns:a16="http://schemas.microsoft.com/office/drawing/2014/main" id="{B67EDD59-DD03-490E-BB02-E6A28A4D678D}"/>
              </a:ext>
            </a:extLst>
          </p:cNvPr>
          <p:cNvSpPr>
            <a:spLocks noGrp="1"/>
          </p:cNvSpPr>
          <p:nvPr>
            <p:ph idx="1"/>
          </p:nvPr>
        </p:nvSpPr>
        <p:spPr/>
        <p:txBody>
          <a:bodyPr>
            <a:normAutofit/>
          </a:bodyPr>
          <a:lstStyle/>
          <a:p>
            <a:pPr marL="0" indent="0">
              <a:buNone/>
            </a:pPr>
            <a:r>
              <a:rPr lang="en-US" dirty="0"/>
              <a:t> </a:t>
            </a:r>
          </a:p>
        </p:txBody>
      </p:sp>
      <p:pic>
        <p:nvPicPr>
          <p:cNvPr id="8" name="Picture 7">
            <a:extLst>
              <a:ext uri="{FF2B5EF4-FFF2-40B4-BE49-F238E27FC236}">
                <a16:creationId xmlns:a16="http://schemas.microsoft.com/office/drawing/2014/main" id="{75547657-F6E6-4D2E-BA61-8C212306690E}"/>
              </a:ext>
            </a:extLst>
          </p:cNvPr>
          <p:cNvPicPr>
            <a:picLocks noChangeAspect="1"/>
          </p:cNvPicPr>
          <p:nvPr/>
        </p:nvPicPr>
        <p:blipFill>
          <a:blip r:embed="rId2"/>
          <a:stretch>
            <a:fillRect/>
          </a:stretch>
        </p:blipFill>
        <p:spPr>
          <a:xfrm>
            <a:off x="838200" y="1690688"/>
            <a:ext cx="11181184" cy="4634306"/>
          </a:xfrm>
          <a:prstGeom prst="rect">
            <a:avLst/>
          </a:prstGeom>
        </p:spPr>
      </p:pic>
    </p:spTree>
    <p:extLst>
      <p:ext uri="{BB962C8B-B14F-4D97-AF65-F5344CB8AC3E}">
        <p14:creationId xmlns:p14="http://schemas.microsoft.com/office/powerpoint/2010/main" val="15905070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4F771-48CF-414B-AA15-08CCBA849D3F}"/>
              </a:ext>
            </a:extLst>
          </p:cNvPr>
          <p:cNvSpPr>
            <a:spLocks noGrp="1"/>
          </p:cNvSpPr>
          <p:nvPr>
            <p:ph type="title"/>
          </p:nvPr>
        </p:nvSpPr>
        <p:spPr/>
        <p:txBody>
          <a:bodyPr/>
          <a:lstStyle/>
          <a:p>
            <a:r>
              <a:rPr lang="en-US" b="1" dirty="0" err="1"/>
              <a:t>Te</a:t>
            </a:r>
            <a:r>
              <a:rPr lang="en-US" b="1" dirty="0"/>
              <a:t> Kowhai - Subdivision (cont.)</a:t>
            </a:r>
            <a:endParaRPr lang="en-NZ" b="1" dirty="0"/>
          </a:p>
        </p:txBody>
      </p:sp>
      <p:sp>
        <p:nvSpPr>
          <p:cNvPr id="3" name="Content Placeholder 2">
            <a:extLst>
              <a:ext uri="{FF2B5EF4-FFF2-40B4-BE49-F238E27FC236}">
                <a16:creationId xmlns:a16="http://schemas.microsoft.com/office/drawing/2014/main" id="{B67EDD59-DD03-490E-BB02-E6A28A4D678D}"/>
              </a:ext>
            </a:extLst>
          </p:cNvPr>
          <p:cNvSpPr>
            <a:spLocks noGrp="1"/>
          </p:cNvSpPr>
          <p:nvPr>
            <p:ph idx="1"/>
          </p:nvPr>
        </p:nvSpPr>
        <p:spPr/>
        <p:txBody>
          <a:bodyPr>
            <a:normAutofit/>
          </a:bodyPr>
          <a:lstStyle/>
          <a:p>
            <a:pPr marL="0" indent="0">
              <a:buNone/>
            </a:pPr>
            <a:r>
              <a:rPr lang="en-US" dirty="0"/>
              <a:t> </a:t>
            </a:r>
          </a:p>
        </p:txBody>
      </p:sp>
      <p:pic>
        <p:nvPicPr>
          <p:cNvPr id="4" name="Picture 3">
            <a:extLst>
              <a:ext uri="{FF2B5EF4-FFF2-40B4-BE49-F238E27FC236}">
                <a16:creationId xmlns:a16="http://schemas.microsoft.com/office/drawing/2014/main" id="{D16012D3-F97A-440D-BBCA-B70733256601}"/>
              </a:ext>
            </a:extLst>
          </p:cNvPr>
          <p:cNvPicPr>
            <a:picLocks noChangeAspect="1"/>
          </p:cNvPicPr>
          <p:nvPr/>
        </p:nvPicPr>
        <p:blipFill>
          <a:blip r:embed="rId2"/>
          <a:stretch>
            <a:fillRect/>
          </a:stretch>
        </p:blipFill>
        <p:spPr>
          <a:xfrm>
            <a:off x="604935" y="1578721"/>
            <a:ext cx="11353800" cy="1970197"/>
          </a:xfrm>
          <a:prstGeom prst="rect">
            <a:avLst/>
          </a:prstGeom>
        </p:spPr>
      </p:pic>
    </p:spTree>
    <p:extLst>
      <p:ext uri="{BB962C8B-B14F-4D97-AF65-F5344CB8AC3E}">
        <p14:creationId xmlns:p14="http://schemas.microsoft.com/office/powerpoint/2010/main" val="28611159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4F771-48CF-414B-AA15-08CCBA849D3F}"/>
              </a:ext>
            </a:extLst>
          </p:cNvPr>
          <p:cNvSpPr>
            <a:spLocks noGrp="1"/>
          </p:cNvSpPr>
          <p:nvPr>
            <p:ph type="title"/>
          </p:nvPr>
        </p:nvSpPr>
        <p:spPr/>
        <p:txBody>
          <a:bodyPr/>
          <a:lstStyle/>
          <a:p>
            <a:r>
              <a:rPr lang="en-US" b="1" dirty="0"/>
              <a:t>Public vs Reticulated Services</a:t>
            </a:r>
            <a:endParaRPr lang="en-NZ" b="1" dirty="0"/>
          </a:p>
        </p:txBody>
      </p:sp>
      <p:sp>
        <p:nvSpPr>
          <p:cNvPr id="3" name="Content Placeholder 2">
            <a:extLst>
              <a:ext uri="{FF2B5EF4-FFF2-40B4-BE49-F238E27FC236}">
                <a16:creationId xmlns:a16="http://schemas.microsoft.com/office/drawing/2014/main" id="{B67EDD59-DD03-490E-BB02-E6A28A4D678D}"/>
              </a:ext>
            </a:extLst>
          </p:cNvPr>
          <p:cNvSpPr>
            <a:spLocks noGrp="1"/>
          </p:cNvSpPr>
          <p:nvPr>
            <p:ph idx="1"/>
          </p:nvPr>
        </p:nvSpPr>
        <p:spPr/>
        <p:txBody>
          <a:bodyPr>
            <a:normAutofit/>
          </a:bodyPr>
          <a:lstStyle/>
          <a:p>
            <a:pPr marL="0" indent="0">
              <a:buNone/>
            </a:pPr>
            <a:r>
              <a:rPr lang="en-US" sz="2800" dirty="0"/>
              <a:t>The submission from Mr. Metcalfe requested that minimum lot sizes and building coverage be linked to the provision of “reticulated” water and wastewater infrastructure. This differs from what was notified which refers to provision of “public” water and wastewater infrastructure. </a:t>
            </a:r>
          </a:p>
          <a:p>
            <a:pPr marL="0" indent="0">
              <a:buNone/>
            </a:pPr>
            <a:r>
              <a:rPr lang="en-US" sz="2800" dirty="0"/>
              <a:t>The reason for seeking this change is to not foreclose stand-alone engineering solutions capable of providing reticulated services to discrete blocks of land.</a:t>
            </a:r>
          </a:p>
          <a:p>
            <a:pPr marL="0" indent="0">
              <a:buNone/>
            </a:pPr>
            <a:endParaRPr lang="en-US" sz="2800" dirty="0"/>
          </a:p>
        </p:txBody>
      </p:sp>
    </p:spTree>
    <p:extLst>
      <p:ext uri="{BB962C8B-B14F-4D97-AF65-F5344CB8AC3E}">
        <p14:creationId xmlns:p14="http://schemas.microsoft.com/office/powerpoint/2010/main" val="34206127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4F771-48CF-414B-AA15-08CCBA849D3F}"/>
              </a:ext>
            </a:extLst>
          </p:cNvPr>
          <p:cNvSpPr>
            <a:spLocks noGrp="1"/>
          </p:cNvSpPr>
          <p:nvPr>
            <p:ph type="title"/>
          </p:nvPr>
        </p:nvSpPr>
        <p:spPr/>
        <p:txBody>
          <a:bodyPr/>
          <a:lstStyle/>
          <a:p>
            <a:r>
              <a:rPr lang="en-US" b="1" dirty="0"/>
              <a:t>Public vs Reticulated Services (cont.)</a:t>
            </a:r>
            <a:endParaRPr lang="en-NZ" b="1" dirty="0"/>
          </a:p>
        </p:txBody>
      </p:sp>
      <p:sp>
        <p:nvSpPr>
          <p:cNvPr id="3" name="Content Placeholder 2">
            <a:extLst>
              <a:ext uri="{FF2B5EF4-FFF2-40B4-BE49-F238E27FC236}">
                <a16:creationId xmlns:a16="http://schemas.microsoft.com/office/drawing/2014/main" id="{B67EDD59-DD03-490E-BB02-E6A28A4D678D}"/>
              </a:ext>
            </a:extLst>
          </p:cNvPr>
          <p:cNvSpPr>
            <a:spLocks noGrp="1"/>
          </p:cNvSpPr>
          <p:nvPr>
            <p:ph idx="1"/>
          </p:nvPr>
        </p:nvSpPr>
        <p:spPr/>
        <p:txBody>
          <a:bodyPr>
            <a:normAutofit/>
          </a:bodyPr>
          <a:lstStyle/>
          <a:p>
            <a:pPr marL="0" indent="0">
              <a:buNone/>
            </a:pPr>
            <a:r>
              <a:rPr lang="en-US" dirty="0"/>
              <a:t>The rebuttal evidence from Mr. </a:t>
            </a:r>
            <a:r>
              <a:rPr lang="en-US" dirty="0" err="1"/>
              <a:t>Clease</a:t>
            </a:r>
            <a:r>
              <a:rPr lang="en-US" dirty="0"/>
              <a:t> in respect of </a:t>
            </a:r>
            <a:r>
              <a:rPr lang="en-US" b="1" dirty="0"/>
              <a:t>minimum lot size</a:t>
            </a:r>
            <a:r>
              <a:rPr lang="en-US" dirty="0"/>
              <a:t> accepts that the reference to “public” infrastructure should be amended to “reticulated” infrastructure. In doing so this aligns with the proposed policy framework which also refers simply to “reticulation”.  </a:t>
            </a:r>
          </a:p>
          <a:p>
            <a:pPr marL="0" indent="0">
              <a:buNone/>
            </a:pPr>
            <a:r>
              <a:rPr lang="en-US" dirty="0"/>
              <a:t>The rebuttal evidence from Mr. Cattermole in respect of </a:t>
            </a:r>
            <a:r>
              <a:rPr lang="en-US" b="1" dirty="0"/>
              <a:t>building coverage</a:t>
            </a:r>
            <a:r>
              <a:rPr lang="en-US" dirty="0"/>
              <a:t> recommends consistency with what ever is decided for minimum lot size in relation to Mr </a:t>
            </a:r>
            <a:r>
              <a:rPr lang="en-US" dirty="0" err="1"/>
              <a:t>Clease’s</a:t>
            </a:r>
            <a:r>
              <a:rPr lang="en-US" dirty="0"/>
              <a:t> evidence.  </a:t>
            </a:r>
          </a:p>
          <a:p>
            <a:pPr marL="0" indent="0">
              <a:buNone/>
            </a:pPr>
            <a:r>
              <a:rPr lang="en-US" dirty="0"/>
              <a:t>Mr. Metcalfe supports these recommendations.</a:t>
            </a:r>
          </a:p>
        </p:txBody>
      </p:sp>
    </p:spTree>
    <p:extLst>
      <p:ext uri="{BB962C8B-B14F-4D97-AF65-F5344CB8AC3E}">
        <p14:creationId xmlns:p14="http://schemas.microsoft.com/office/powerpoint/2010/main" val="27725257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4F771-48CF-414B-AA15-08CCBA849D3F}"/>
              </a:ext>
            </a:extLst>
          </p:cNvPr>
          <p:cNvSpPr>
            <a:spLocks noGrp="1"/>
          </p:cNvSpPr>
          <p:nvPr>
            <p:ph type="title"/>
          </p:nvPr>
        </p:nvSpPr>
        <p:spPr>
          <a:xfrm>
            <a:off x="838200" y="365125"/>
            <a:ext cx="10515600" cy="1325563"/>
          </a:xfrm>
        </p:spPr>
        <p:txBody>
          <a:bodyPr/>
          <a:lstStyle/>
          <a:p>
            <a:r>
              <a:rPr lang="en-US" b="1" dirty="0"/>
              <a:t>Retirement Villages</a:t>
            </a:r>
            <a:endParaRPr lang="en-NZ" b="1" dirty="0"/>
          </a:p>
        </p:txBody>
      </p:sp>
      <p:sp>
        <p:nvSpPr>
          <p:cNvPr id="3" name="Content Placeholder 2">
            <a:extLst>
              <a:ext uri="{FF2B5EF4-FFF2-40B4-BE49-F238E27FC236}">
                <a16:creationId xmlns:a16="http://schemas.microsoft.com/office/drawing/2014/main" id="{B67EDD59-DD03-490E-BB02-E6A28A4D678D}"/>
              </a:ext>
            </a:extLst>
          </p:cNvPr>
          <p:cNvSpPr>
            <a:spLocks noGrp="1"/>
          </p:cNvSpPr>
          <p:nvPr>
            <p:ph idx="1"/>
          </p:nvPr>
        </p:nvSpPr>
        <p:spPr>
          <a:xfrm>
            <a:off x="838200" y="1825625"/>
            <a:ext cx="10515600" cy="4351338"/>
          </a:xfrm>
        </p:spPr>
        <p:txBody>
          <a:bodyPr>
            <a:normAutofit fontScale="92500" lnSpcReduction="10000"/>
          </a:bodyPr>
          <a:lstStyle/>
          <a:p>
            <a:pPr marL="0" indent="0">
              <a:buNone/>
            </a:pPr>
            <a:r>
              <a:rPr lang="en-US" dirty="0"/>
              <a:t>Retirement Villages were not specifically provided for in the Village Zone and therefore would default to a non-complying activity.  </a:t>
            </a:r>
          </a:p>
          <a:p>
            <a:pPr marL="0" indent="0">
              <a:buNone/>
            </a:pPr>
            <a:r>
              <a:rPr lang="en-US" dirty="0"/>
              <a:t>The submission from Mr. Metcalfe requested a permitted activity status which had been rejected by the S42A report.</a:t>
            </a:r>
          </a:p>
          <a:p>
            <a:pPr marL="0" indent="0">
              <a:buNone/>
            </a:pPr>
            <a:r>
              <a:rPr lang="en-US" dirty="0"/>
              <a:t>The rebuttal evidence from Mr. Cattermole has now recommended a restricted discretionary activity for retirement villages in </a:t>
            </a:r>
            <a:r>
              <a:rPr lang="en-US" dirty="0" err="1"/>
              <a:t>Tuakau</a:t>
            </a:r>
            <a:r>
              <a:rPr lang="en-US" dirty="0"/>
              <a:t>, Pokeno and </a:t>
            </a:r>
            <a:r>
              <a:rPr lang="en-US" dirty="0" err="1"/>
              <a:t>Te</a:t>
            </a:r>
            <a:r>
              <a:rPr lang="en-US" dirty="0"/>
              <a:t> Kowhai, and has proposed two new policies (4.3.16 &amp; 4.3.17) to support that. </a:t>
            </a:r>
          </a:p>
          <a:p>
            <a:pPr marL="0" indent="0">
              <a:buNone/>
            </a:pPr>
            <a:r>
              <a:rPr lang="en-US" dirty="0"/>
              <a:t>This recommendation is supported by Mr. Metcalfe, although it is suggested:</a:t>
            </a:r>
          </a:p>
          <a:p>
            <a:r>
              <a:rPr lang="en-US" dirty="0"/>
              <a:t>the policy refers specifically to </a:t>
            </a:r>
            <a:r>
              <a:rPr lang="en-US" dirty="0" err="1"/>
              <a:t>Tuakau</a:t>
            </a:r>
            <a:r>
              <a:rPr lang="en-US" dirty="0"/>
              <a:t>, Pokeno and </a:t>
            </a:r>
            <a:r>
              <a:rPr lang="en-US" dirty="0" err="1"/>
              <a:t>Te</a:t>
            </a:r>
            <a:r>
              <a:rPr lang="en-US" dirty="0"/>
              <a:t> Kowhai; and</a:t>
            </a:r>
          </a:p>
          <a:p>
            <a:r>
              <a:rPr lang="en-US" dirty="0"/>
              <a:t>reference to public services is replaced with reticulated services.</a:t>
            </a:r>
          </a:p>
        </p:txBody>
      </p:sp>
    </p:spTree>
    <p:extLst>
      <p:ext uri="{BB962C8B-B14F-4D97-AF65-F5344CB8AC3E}">
        <p14:creationId xmlns:p14="http://schemas.microsoft.com/office/powerpoint/2010/main" val="39946732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4F771-48CF-414B-AA15-08CCBA849D3F}"/>
              </a:ext>
            </a:extLst>
          </p:cNvPr>
          <p:cNvSpPr>
            <a:spLocks noGrp="1"/>
          </p:cNvSpPr>
          <p:nvPr>
            <p:ph type="title"/>
          </p:nvPr>
        </p:nvSpPr>
        <p:spPr/>
        <p:txBody>
          <a:bodyPr>
            <a:normAutofit/>
          </a:bodyPr>
          <a:lstStyle/>
          <a:p>
            <a:r>
              <a:rPr lang="en-US" b="1" dirty="0"/>
              <a:t>Retirement Villages (cont.)</a:t>
            </a:r>
            <a:endParaRPr lang="en-NZ" b="1" dirty="0"/>
          </a:p>
        </p:txBody>
      </p:sp>
      <p:pic>
        <p:nvPicPr>
          <p:cNvPr id="9" name="Picture 8">
            <a:extLst>
              <a:ext uri="{FF2B5EF4-FFF2-40B4-BE49-F238E27FC236}">
                <a16:creationId xmlns:a16="http://schemas.microsoft.com/office/drawing/2014/main" id="{C2CE36B8-8D67-4D00-9579-ECC2DEF939C6}"/>
              </a:ext>
            </a:extLst>
          </p:cNvPr>
          <p:cNvPicPr>
            <a:picLocks noChangeAspect="1"/>
          </p:cNvPicPr>
          <p:nvPr/>
        </p:nvPicPr>
        <p:blipFill>
          <a:blip r:embed="rId2"/>
          <a:stretch>
            <a:fillRect/>
          </a:stretch>
        </p:blipFill>
        <p:spPr>
          <a:xfrm>
            <a:off x="838200" y="1810504"/>
            <a:ext cx="11235612" cy="3505952"/>
          </a:xfrm>
          <a:prstGeom prst="rect">
            <a:avLst/>
          </a:prstGeom>
        </p:spPr>
      </p:pic>
    </p:spTree>
    <p:extLst>
      <p:ext uri="{BB962C8B-B14F-4D97-AF65-F5344CB8AC3E}">
        <p14:creationId xmlns:p14="http://schemas.microsoft.com/office/powerpoint/2010/main" val="25581011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1367</TotalTime>
  <Words>684</Words>
  <Application>Microsoft Office PowerPoint</Application>
  <PresentationFormat>Widescreen</PresentationFormat>
  <Paragraphs>43</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Greig Metcalfe Hearing 6 – Village Zone</vt:lpstr>
      <vt:lpstr>Airport Obstacle Limitation Surface</vt:lpstr>
      <vt:lpstr>Te Kowhai - Subdivision</vt:lpstr>
      <vt:lpstr>Te Kowhai - Subdivision (cont.)</vt:lpstr>
      <vt:lpstr>Te Kowhai - Subdivision (cont.)</vt:lpstr>
      <vt:lpstr>Public vs Reticulated Services</vt:lpstr>
      <vt:lpstr>Public vs Reticulated Services (cont.)</vt:lpstr>
      <vt:lpstr>Retirement Villages</vt:lpstr>
      <vt:lpstr>Retirement Villages (cont.)</vt:lpstr>
      <vt:lpstr>Real Estate Signs</vt:lpstr>
      <vt:lpstr>Real Estate Signs (cont.)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Greig Metcalfe Hearing 6 – Village Zone</dc:title>
  <dc:creator>Bevan Houlbrooke</dc:creator>
  <cp:lastModifiedBy>Bevan Houlbrooke</cp:lastModifiedBy>
  <cp:revision>28</cp:revision>
  <cp:lastPrinted>2019-12-11T03:25:43Z</cp:lastPrinted>
  <dcterms:created xsi:type="dcterms:W3CDTF">2019-12-10T21:15:11Z</dcterms:created>
  <dcterms:modified xsi:type="dcterms:W3CDTF">2019-12-11T20:02:35Z</dcterms:modified>
</cp:coreProperties>
</file>